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theme/theme4.xml" ContentType="application/vnd.openxmlformats-officedocument.theme+xml"/>
  <Override PartName="/ppt/slideLayouts/slideLayout10.xml" ContentType="application/vnd.openxmlformats-officedocument.presentationml.slideLayout+xml"/>
  <Override PartName="/ppt/theme/theme5.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6.xml" ContentType="application/vnd.openxmlformats-officedocument.theme+xml"/>
  <Override PartName="/ppt/slideLayouts/slideLayout13.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autoCompressPictures="0">
  <p:sldMasterIdLst>
    <p:sldMasterId id="2147483721" r:id="rId4"/>
    <p:sldMasterId id="2147483723" r:id="rId5"/>
    <p:sldMasterId id="2147483730" r:id="rId6"/>
    <p:sldMasterId id="2147483737" r:id="rId7"/>
    <p:sldMasterId id="2147483739" r:id="rId8"/>
    <p:sldMasterId id="2147483732" r:id="rId9"/>
    <p:sldMasterId id="2147483735" r:id="rId10"/>
  </p:sldMasterIdLst>
  <p:notesMasterIdLst>
    <p:notesMasterId r:id="rId46"/>
  </p:notesMasterIdLst>
  <p:handoutMasterIdLst>
    <p:handoutMasterId r:id="rId47"/>
  </p:handoutMasterIdLst>
  <p:sldIdLst>
    <p:sldId id="257" r:id="rId11"/>
    <p:sldId id="259" r:id="rId12"/>
    <p:sldId id="332" r:id="rId13"/>
    <p:sldId id="333" r:id="rId14"/>
    <p:sldId id="334" r:id="rId15"/>
    <p:sldId id="335" r:id="rId16"/>
    <p:sldId id="336" r:id="rId17"/>
    <p:sldId id="337" r:id="rId18"/>
    <p:sldId id="347" r:id="rId19"/>
    <p:sldId id="348" r:id="rId20"/>
    <p:sldId id="349" r:id="rId21"/>
    <p:sldId id="350" r:id="rId22"/>
    <p:sldId id="351" r:id="rId23"/>
    <p:sldId id="352" r:id="rId24"/>
    <p:sldId id="353" r:id="rId25"/>
    <p:sldId id="354" r:id="rId26"/>
    <p:sldId id="291" r:id="rId27"/>
    <p:sldId id="293" r:id="rId28"/>
    <p:sldId id="345" r:id="rId29"/>
    <p:sldId id="299" r:id="rId30"/>
    <p:sldId id="301" r:id="rId31"/>
    <p:sldId id="303" r:id="rId32"/>
    <p:sldId id="305" r:id="rId33"/>
    <p:sldId id="307" r:id="rId34"/>
    <p:sldId id="309" r:id="rId35"/>
    <p:sldId id="311" r:id="rId36"/>
    <p:sldId id="313" r:id="rId37"/>
    <p:sldId id="317" r:id="rId38"/>
    <p:sldId id="319" r:id="rId39"/>
    <p:sldId id="321" r:id="rId40"/>
    <p:sldId id="323" r:id="rId41"/>
    <p:sldId id="325" r:id="rId42"/>
    <p:sldId id="327" r:id="rId43"/>
    <p:sldId id="346" r:id="rId44"/>
    <p:sldId id="331" r:id="rId45"/>
  </p:sldIdLst>
  <p:sldSz cx="12192000" cy="6858000"/>
  <p:notesSz cx="6858000" cy="9144000"/>
  <p:embeddedFontLst>
    <p:embeddedFont>
      <p:font typeface="Cambria" panose="02040503050406030204" pitchFamily="18" charset="0"/>
      <p:regular r:id="rId48"/>
      <p:bold r:id="rId49"/>
      <p:italic r:id="rId50"/>
      <p:boldItalic r:id="rId51"/>
    </p:embeddedFont>
    <p:embeddedFont>
      <p:font typeface="Libre Franklin" pitchFamily="2" charset="0"/>
      <p:regular r:id="rId52"/>
      <p:bold r:id="rId53"/>
      <p:italic r:id="rId54"/>
      <p:boldItalic r:id="rId55"/>
    </p:embeddedFont>
  </p:embeddedFontLst>
  <p:custDataLst>
    <p:tags r:id="rId5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D87E6B-FAD7-4904-AAEB-D8B114E3D86E}" v="672" dt="2025-09-11T03:57:47.5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853" autoAdjust="0"/>
    <p:restoredTop sz="61429" autoAdjust="0"/>
  </p:normalViewPr>
  <p:slideViewPr>
    <p:cSldViewPr snapToGrid="0">
      <p:cViewPr varScale="1">
        <p:scale>
          <a:sx n="31" d="100"/>
          <a:sy n="31" d="100"/>
        </p:scale>
        <p:origin x="1373" y="24"/>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notesViewPr>
    <p:cSldViewPr snapToGrid="0">
      <p:cViewPr varScale="1">
        <p:scale>
          <a:sx n="52" d="100"/>
          <a:sy n="52" d="100"/>
        </p:scale>
        <p:origin x="216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slide" Target="slides/slide32.xml"/><Relationship Id="rId47" Type="http://schemas.openxmlformats.org/officeDocument/2006/relationships/handoutMaster" Target="handoutMasters/handoutMaster1.xml"/><Relationship Id="rId50" Type="http://schemas.openxmlformats.org/officeDocument/2006/relationships/font" Target="fonts/font3.fntdata"/><Relationship Id="rId55" Type="http://schemas.openxmlformats.org/officeDocument/2006/relationships/font" Target="fonts/font8.fntdata"/><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6.xml"/><Relationship Id="rId29" Type="http://schemas.openxmlformats.org/officeDocument/2006/relationships/slide" Target="slides/slide19.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slide" Target="slides/slide35.xml"/><Relationship Id="rId53" Type="http://schemas.openxmlformats.org/officeDocument/2006/relationships/font" Target="fonts/font6.fntdata"/><Relationship Id="rId58" Type="http://schemas.openxmlformats.org/officeDocument/2006/relationships/viewProps" Target="viewProps.xml"/><Relationship Id="rId5" Type="http://schemas.openxmlformats.org/officeDocument/2006/relationships/slideMaster" Target="slideMasters/slideMaster2.xml"/><Relationship Id="rId61" Type="http://schemas.microsoft.com/office/2015/10/relationships/revisionInfo" Target="revisionInfo.xml"/><Relationship Id="rId19" Type="http://schemas.openxmlformats.org/officeDocument/2006/relationships/slide" Target="slides/slide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font" Target="fonts/font1.fntdata"/><Relationship Id="rId56" Type="http://schemas.openxmlformats.org/officeDocument/2006/relationships/tags" Target="tags/tag1.xml"/><Relationship Id="rId8" Type="http://schemas.openxmlformats.org/officeDocument/2006/relationships/slideMaster" Target="slideMasters/slideMaster5.xml"/><Relationship Id="rId51" Type="http://schemas.openxmlformats.org/officeDocument/2006/relationships/font" Target="fonts/font4.fntdata"/><Relationship Id="rId3" Type="http://schemas.openxmlformats.org/officeDocument/2006/relationships/customXml" Target="../customXml/item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notesMaster" Target="notesMasters/notesMaster1.xml"/><Relationship Id="rId59" Type="http://schemas.openxmlformats.org/officeDocument/2006/relationships/theme" Target="theme/theme1.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font" Target="fonts/font2.fntdata"/><Relationship Id="rId57" Type="http://schemas.openxmlformats.org/officeDocument/2006/relationships/presProps" Target="presProps.xml"/><Relationship Id="rId10" Type="http://schemas.openxmlformats.org/officeDocument/2006/relationships/slideMaster" Target="slideMasters/slideMaster7.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font" Target="fonts/font5.fntdata"/><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latin typeface="Libre Franklin"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775F8F9-A8A5-4E63-A9B1-ADF172E741EA}" type="datetimeFigureOut">
              <a:rPr lang="en-IN" smtClean="0">
                <a:latin typeface="Libre Franklin" pitchFamily="2" charset="0"/>
              </a:rPr>
              <a:t>10-09-2025</a:t>
            </a:fld>
            <a:endParaRPr lang="en-IN">
              <a:latin typeface="Libre Franklin"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latin typeface="Libre Franklin"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AE47DA3-5D71-4816-A066-AC9CC94F744B}" type="slidenum">
              <a:rPr lang="en-IN" smtClean="0">
                <a:latin typeface="Libre Franklin" pitchFamily="2" charset="0"/>
              </a:rPr>
              <a:t>‹#›</a:t>
            </a:fld>
            <a:endParaRPr lang="en-IN">
              <a:latin typeface="Libre Franklin" pitchFamily="2"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Libre Franklin" pitchFamily="2" charset="0"/>
              </a:defRPr>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Libre Franklin" pitchFamily="2" charset="0"/>
              </a:defRPr>
            </a:lvl1pPr>
          </a:lstStyle>
          <a:p>
            <a:fld id="{DC190C93-B036-441B-A8CA-2FFAD3C273CF}" type="datetimeFigureOut">
              <a:rPr lang="en-IN" smtClean="0"/>
              <a:t>10-09-2025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Libre Franklin" pitchFamily="2" charset="0"/>
              </a:defRPr>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Libre Franklin" pitchFamily="2" charset="0"/>
              </a:defRPr>
            </a:lvl1pPr>
          </a:lstStyle>
          <a:p>
            <a:fld id="{0B0F539B-F1C1-4ADB-81D1-E7D98D4FA728}" type="slidenum">
              <a:rPr lang="en-IN" smtClean="0"/>
              <a:t>‹#›</a:t>
            </a:fld>
            <a:endParaRPr lang="en-IN"/>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Libre Franklin" pitchFamily="2" charset="0"/>
        <a:ea typeface="+mn-ea"/>
        <a:cs typeface="+mn-cs"/>
      </a:defRPr>
    </a:lvl1pPr>
    <a:lvl2pPr marL="457200" algn="l" defTabSz="914400" rtl="0" eaLnBrk="1" latinLnBrk="0" hangingPunct="1">
      <a:defRPr sz="1200" kern="1200">
        <a:solidFill>
          <a:schemeClr val="tx1"/>
        </a:solidFill>
        <a:latin typeface="Libre Franklin" pitchFamily="2" charset="0"/>
        <a:ea typeface="+mn-ea"/>
        <a:cs typeface="+mn-cs"/>
      </a:defRPr>
    </a:lvl2pPr>
    <a:lvl3pPr marL="914400" algn="l" defTabSz="914400" rtl="0" eaLnBrk="1" latinLnBrk="0" hangingPunct="1">
      <a:defRPr sz="1200" kern="1200">
        <a:solidFill>
          <a:schemeClr val="tx1"/>
        </a:solidFill>
        <a:latin typeface="Libre Franklin" pitchFamily="2" charset="0"/>
        <a:ea typeface="+mn-ea"/>
        <a:cs typeface="+mn-cs"/>
      </a:defRPr>
    </a:lvl3pPr>
    <a:lvl4pPr marL="1371600" algn="l" defTabSz="914400" rtl="0" eaLnBrk="1" latinLnBrk="0" hangingPunct="1">
      <a:defRPr sz="1200" kern="1200">
        <a:solidFill>
          <a:schemeClr val="tx1"/>
        </a:solidFill>
        <a:latin typeface="Libre Franklin" pitchFamily="2" charset="0"/>
        <a:ea typeface="+mn-ea"/>
        <a:cs typeface="+mn-cs"/>
      </a:defRPr>
    </a:lvl4pPr>
    <a:lvl5pPr marL="1828800" algn="l" defTabSz="914400" rtl="0" eaLnBrk="1" latinLnBrk="0" hangingPunct="1">
      <a:defRPr sz="1200" kern="1200">
        <a:solidFill>
          <a:schemeClr val="tx1"/>
        </a:solidFill>
        <a:latin typeface="Libre Franklin"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Agenda</a:t>
            </a:r>
          </a:p>
          <a:p>
            <a:r>
              <a:rPr lang="es-US" sz="1200" b="1" i="0" strike="noStrike" cap="none" spc="0" baseline="0" dirty="0">
                <a:solidFill>
                  <a:srgbClr val="000000"/>
                </a:solidFill>
                <a:effectLst/>
                <a:latin typeface="Libre Franklin"/>
                <a:ea typeface="Libre Franklin"/>
                <a:cs typeface="Libre Franklin"/>
              </a:rPr>
              <a:t>Fluidez      </a:t>
            </a:r>
            <a:r>
              <a:rPr lang="es-US" sz="1200" b="0" i="0" strike="noStrike" cap="none" spc="0" baseline="0" dirty="0">
                <a:solidFill>
                  <a:srgbClr val="000000"/>
                </a:solidFill>
                <a:effectLst/>
                <a:latin typeface="Libre Franklin"/>
                <a:ea typeface="Libre Franklin"/>
                <a:cs typeface="Libre Franklin"/>
              </a:rPr>
              <a:t>10 min</a:t>
            </a:r>
          </a:p>
          <a:p>
            <a:r>
              <a:rPr lang="es-US" sz="1200" b="1" i="0" strike="noStrike" cap="none" spc="0" baseline="0" dirty="0">
                <a:solidFill>
                  <a:srgbClr val="000000"/>
                </a:solidFill>
                <a:effectLst/>
                <a:latin typeface="Libre Franklin"/>
                <a:ea typeface="Libre Franklin"/>
                <a:cs typeface="Libre Franklin"/>
              </a:rPr>
              <a:t>Presentar  </a:t>
            </a:r>
            <a:r>
              <a:rPr lang="es-US" sz="1200" b="0" i="0" strike="noStrike" cap="none" spc="0" baseline="0" dirty="0">
                <a:solidFill>
                  <a:srgbClr val="000000"/>
                </a:solidFill>
                <a:effectLst/>
                <a:latin typeface="Libre Franklin"/>
                <a:ea typeface="Libre Franklin"/>
                <a:cs typeface="Libre Franklin"/>
              </a:rPr>
              <a:t>5 min</a:t>
            </a:r>
          </a:p>
          <a:p>
            <a:r>
              <a:rPr lang="es-US" sz="1200" b="1" i="0" strike="noStrike" cap="none" spc="0" baseline="0" dirty="0">
                <a:solidFill>
                  <a:srgbClr val="000000"/>
                </a:solidFill>
                <a:effectLst/>
                <a:latin typeface="Libre Franklin"/>
                <a:ea typeface="Libre Franklin"/>
                <a:cs typeface="Libre Franklin"/>
              </a:rPr>
              <a:t>Aprender </a:t>
            </a:r>
            <a:r>
              <a:rPr lang="es-US" sz="1200" b="0" i="0" strike="noStrike" cap="none" spc="0" baseline="0" dirty="0">
                <a:solidFill>
                  <a:srgbClr val="000000"/>
                </a:solidFill>
                <a:effectLst/>
                <a:latin typeface="Libre Franklin"/>
                <a:ea typeface="Libre Franklin"/>
                <a:cs typeface="Libre Franklin"/>
              </a:rPr>
              <a:t>35 min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Representar repartir en partes iguales de forma concreta</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Representar repartir en partes iguales de forma pictórica</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Grupo de problemas</a:t>
            </a:r>
          </a:p>
          <a:p>
            <a:r>
              <a:rPr lang="es-US" sz="1200" b="1" i="0" strike="noStrike" cap="none" spc="0" baseline="0" dirty="0">
                <a:solidFill>
                  <a:srgbClr val="000000"/>
                </a:solidFill>
                <a:effectLst/>
                <a:latin typeface="Libre Franklin"/>
                <a:ea typeface="Libre Franklin"/>
                <a:cs typeface="Libre Franklin"/>
              </a:rPr>
              <a:t>Concluir   </a:t>
            </a:r>
            <a:r>
              <a:rPr lang="es-US" sz="1200" b="0" i="0" strike="noStrike" cap="none" spc="0" baseline="0" dirty="0">
                <a:solidFill>
                  <a:srgbClr val="000000"/>
                </a:solidFill>
                <a:effectLst/>
                <a:latin typeface="Libre Franklin"/>
                <a:ea typeface="Libre Franklin"/>
                <a:cs typeface="Libre Franklin"/>
              </a:rPr>
              <a:t>10 min</a:t>
            </a:r>
          </a:p>
        </p:txBody>
      </p:sp>
      <p:sp>
        <p:nvSpPr>
          <p:cNvPr id="4" name="Slide Number Placeholder 3"/>
          <p:cNvSpPr>
            <a:spLocks noGrp="1"/>
          </p:cNvSpPr>
          <p:nvPr>
            <p:ph type="sldNum" sz="quarter" idx="10"/>
          </p:nvPr>
        </p:nvSpPr>
        <p:spPr/>
        <p:txBody>
          <a:bodyPr/>
          <a:lstStyle/>
          <a:p>
            <a:fld id="{6101C5E1-D8E9-464D-A93E-CE21651935A7}"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s-US" sz="1100" b="1" i="0" strike="noStrike" cap="none" spc="0" baseline="0">
                <a:solidFill>
                  <a:srgbClr val="000000"/>
                </a:solidFill>
                <a:effectLst/>
                <a:latin typeface="Libre Franklin"/>
                <a:ea typeface="Libre Franklin"/>
                <a:cs typeface="Libre Franklin"/>
              </a:rPr>
              <a:t>[Muestre la recta numérica].</a:t>
            </a:r>
          </a:p>
          <a:p>
            <a:endParaRPr lang="en-US" b="1" noProof="0"/>
          </a:p>
          <a:p>
            <a:r>
              <a:rPr lang="es-US" sz="1100" b="0" i="0" strike="noStrike" cap="none" spc="0" baseline="0">
                <a:solidFill>
                  <a:srgbClr val="000000"/>
                </a:solidFill>
                <a:effectLst/>
                <a:latin typeface="Libre Franklin"/>
                <a:ea typeface="Libre Franklin"/>
                <a:cs typeface="Libre Franklin"/>
              </a:rPr>
              <a:t>¿Qué unidad fraccionaria muestra la recta numérica? Levanten la mano cuando sepan la respuesta.</a:t>
            </a:r>
            <a:endParaRPr lang="en-US" b="1" noProof="0"/>
          </a:p>
          <a:p>
            <a:endParaRPr lang="en-US" b="1" noProof="0"/>
          </a:p>
          <a:p>
            <a:r>
              <a:rPr lang="es-US" sz="1100" b="0" i="0" strike="noStrike" cap="none" spc="0" baseline="0">
                <a:solidFill>
                  <a:srgbClr val="000000"/>
                </a:solidFill>
                <a:effectLst/>
                <a:latin typeface="Libre Franklin"/>
                <a:ea typeface="Libre Franklin"/>
                <a:cs typeface="Libre Franklin"/>
              </a:rPr>
              <a:t>Usen la recta numérica para contar hacia delante de un medio en un medio hasta </a:t>
            </a:r>
            <a:r>
              <a:rPr lang="es-US" sz="1100" b="0" i="0" strike="noStrike" cap="none" spc="0" baseline="0">
                <a:solidFill>
                  <a:srgbClr val="000000"/>
                </a:solidFill>
                <a:effectLst/>
                <a:latin typeface="Cambria"/>
                <a:ea typeface="Cambria"/>
                <a:cs typeface="Cambria"/>
              </a:rPr>
              <a:t>10</a:t>
            </a:r>
            <a:r>
              <a:rPr lang="es-US" sz="1100" b="0" i="0" strike="noStrike" cap="none" spc="0" baseline="0">
                <a:solidFill>
                  <a:srgbClr val="000000"/>
                </a:solidFill>
                <a:effectLst/>
                <a:latin typeface="Libre Franklin"/>
                <a:ea typeface="Libre Franklin"/>
                <a:cs typeface="Libre Franklin"/>
              </a:rPr>
              <a:t> medios. Empiecen diciendo </a:t>
            </a:r>
            <a:r>
              <a:rPr lang="es-US" sz="1100" b="0" i="0" strike="noStrike" cap="none" spc="0" baseline="0">
                <a:solidFill>
                  <a:srgbClr val="000000"/>
                </a:solidFill>
                <a:effectLst/>
                <a:latin typeface="Cambria"/>
                <a:ea typeface="Cambria"/>
                <a:cs typeface="Cambria"/>
              </a:rPr>
              <a:t>0</a:t>
            </a:r>
            <a:r>
              <a:rPr lang="es-US" sz="1100" b="0" i="0" strike="noStrike" cap="none" spc="0" baseline="0">
                <a:solidFill>
                  <a:srgbClr val="000000"/>
                </a:solidFill>
                <a:effectLst/>
                <a:latin typeface="Libre Franklin"/>
                <a:ea typeface="Libre Franklin"/>
                <a:cs typeface="Libre Franklin"/>
              </a:rPr>
              <a:t> medios. ¿Comenzamos?</a:t>
            </a:r>
            <a:endParaRPr lang="en-US" b="1" noProof="0"/>
          </a:p>
          <a:p>
            <a:endParaRPr lang="en-US" b="1" noProof="0"/>
          </a:p>
          <a:p>
            <a:r>
              <a:rPr lang="es-US" sz="1100" b="1" i="0" strike="noStrike" cap="none" spc="0" baseline="0">
                <a:solidFill>
                  <a:srgbClr val="000000"/>
                </a:solidFill>
                <a:effectLst/>
                <a:latin typeface="Libre Franklin"/>
                <a:ea typeface="Libre Franklin"/>
                <a:cs typeface="Libre Franklin"/>
              </a:rPr>
              <a:t>[Muestre las fracciones en la recta numérica, una a la vez, mientras sus estudiantes cuentan].</a:t>
            </a:r>
          </a:p>
          <a:p>
            <a:endParaRPr lang="en-US" b="1" noProof="0"/>
          </a:p>
          <a:p>
            <a:r>
              <a:rPr lang="es-US" sz="1100" b="0" i="0" strike="noStrike" cap="none" spc="0" baseline="0">
                <a:solidFill>
                  <a:srgbClr val="000000"/>
                </a:solidFill>
                <a:effectLst/>
                <a:latin typeface="Libre Franklin"/>
                <a:ea typeface="Libre Franklin"/>
                <a:cs typeface="Libre Franklin"/>
              </a:rPr>
              <a:t>Ahora, vuelvan a contar hacia delante de un medio en un medio. Esta vez, expresen las fracciones como números enteros cuando sea posible. Empiecen diciendo </a:t>
            </a:r>
            <a:r>
              <a:rPr lang="es-US" sz="1100" b="0" i="0" strike="noStrike" cap="none" spc="0" baseline="0">
                <a:solidFill>
                  <a:srgbClr val="000000"/>
                </a:solidFill>
                <a:effectLst/>
                <a:latin typeface="Cambria"/>
                <a:ea typeface="Cambria"/>
                <a:cs typeface="Cambria"/>
              </a:rPr>
              <a:t>0</a:t>
            </a:r>
            <a:r>
              <a:rPr lang="es-US" sz="1100" b="0" i="0" strike="noStrike" cap="none" spc="0" baseline="0">
                <a:solidFill>
                  <a:srgbClr val="000000"/>
                </a:solidFill>
                <a:effectLst/>
                <a:latin typeface="Libre Franklin"/>
                <a:ea typeface="Libre Franklin"/>
                <a:cs typeface="Libre Franklin"/>
              </a:rPr>
              <a:t>. ¿Comenzamos?</a:t>
            </a:r>
            <a:endParaRPr lang="en-US" b="1" noProof="0"/>
          </a:p>
          <a:p>
            <a:endParaRPr lang="en-US" b="1" noProof="0"/>
          </a:p>
          <a:p>
            <a:r>
              <a:rPr lang="es-US" sz="1100" b="1" i="0" strike="noStrike" cap="none" spc="0" baseline="0">
                <a:solidFill>
                  <a:srgbClr val="000000"/>
                </a:solidFill>
                <a:effectLst/>
                <a:latin typeface="Libre Franklin"/>
                <a:ea typeface="Libre Franklin"/>
                <a:cs typeface="Libre Franklin"/>
              </a:rPr>
              <a:t>[Muestre las fracciones en la recta numérica, una a la vez, mientras sus estudiantes cuentan].</a:t>
            </a:r>
          </a:p>
          <a:p>
            <a:endParaRPr lang="en-US" b="1" noProof="0"/>
          </a:p>
          <a:p>
            <a:r>
              <a:rPr lang="es-US" sz="1100" b="0" i="0" strike="noStrike" cap="none" spc="0" baseline="0">
                <a:solidFill>
                  <a:srgbClr val="000000"/>
                </a:solidFill>
                <a:effectLst/>
                <a:latin typeface="Libre Franklin"/>
                <a:ea typeface="Libre Franklin"/>
                <a:cs typeface="Libre Franklin"/>
              </a:rPr>
              <a:t>Ahora, vuelvan a contar hacia delante de un medio en un medio. Esta vez, expresen las fracciones como números enteros y números mixtos cuando sea posible. Empiecen diciendo </a:t>
            </a:r>
            <a:r>
              <a:rPr lang="es-US" sz="1100" b="0" i="0" strike="noStrike" cap="none" spc="0" baseline="0">
                <a:solidFill>
                  <a:srgbClr val="000000"/>
                </a:solidFill>
                <a:effectLst/>
                <a:latin typeface="Cambria"/>
                <a:ea typeface="Cambria"/>
                <a:cs typeface="Cambria"/>
              </a:rPr>
              <a:t>0</a:t>
            </a:r>
            <a:r>
              <a:rPr lang="es-US" sz="1100" b="0" i="0" strike="noStrike" cap="none" spc="0" baseline="0">
                <a:solidFill>
                  <a:srgbClr val="000000"/>
                </a:solidFill>
                <a:effectLst/>
                <a:latin typeface="Libre Franklin"/>
                <a:ea typeface="Libre Franklin"/>
                <a:cs typeface="Libre Franklin"/>
              </a:rPr>
              <a:t>. ¿Comenzamos?</a:t>
            </a:r>
            <a:endParaRPr lang="en-US" b="1" noProof="0"/>
          </a:p>
          <a:p>
            <a:endParaRPr lang="en-US" b="1" noProof="0"/>
          </a:p>
          <a:p>
            <a:r>
              <a:rPr lang="es-US" sz="1100" b="1" i="0" strike="noStrike" cap="none" spc="0" baseline="0">
                <a:solidFill>
                  <a:srgbClr val="000000"/>
                </a:solidFill>
                <a:effectLst/>
                <a:latin typeface="Libre Franklin"/>
                <a:ea typeface="Libre Franklin"/>
                <a:cs typeface="Libre Franklin"/>
              </a:rPr>
              <a:t>[Muestre los números en la recta numérica, una a la vez, mientras sus estudiantes cuentan].</a:t>
            </a:r>
          </a:p>
        </p:txBody>
      </p:sp>
      <p:sp>
        <p:nvSpPr>
          <p:cNvPr id="4" name="Slide Number Placeholder 3"/>
          <p:cNvSpPr>
            <a:spLocks noGrp="1"/>
          </p:cNvSpPr>
          <p:nvPr>
            <p:ph type="sldNum" sz="quarter" idx="10"/>
          </p:nvPr>
        </p:nvSpPr>
        <p:spPr/>
        <p:txBody>
          <a:bodyPr/>
          <a:lstStyle/>
          <a:p>
            <a:fld id="{6101C5E1-D8E9-464D-A93E-CE21651935A7}"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[Cada vez que haga una pregunta, espere hasta que la mayor parte de la clase haya levantado la mano y, luego, dé la señal para que respondan].</a:t>
            </a:r>
          </a:p>
          <a:p>
            <a:endParaRPr lang="en-US" b="1" noProof="0"/>
          </a:p>
          <a:p>
            <a:r>
              <a:rPr lang="es-US" sz="1200" b="0" i="0" strike="noStrike" cap="none" spc="0" baseline="0">
                <a:solidFill>
                  <a:srgbClr val="000000"/>
                </a:solidFill>
                <a:effectLst/>
                <a:latin typeface="Libre Franklin"/>
                <a:ea typeface="Libre Franklin"/>
                <a:cs typeface="Libre Franklin"/>
              </a:rPr>
              <a:t>Levanten la mano cuando sepan la respuesta a cada pregunta. Esperen mi señal para decir la respuesta.</a:t>
            </a:r>
            <a:endParaRPr lang="en-US" b="1" noProof="0"/>
          </a:p>
          <a:p>
            <a:endParaRPr lang="en-US" b="1" noProof="0"/>
          </a:p>
          <a:p>
            <a:r>
              <a:rPr lang="es-US" sz="1200" b="1" i="0" strike="noStrike" cap="none" spc="0" baseline="0">
                <a:solidFill>
                  <a:srgbClr val="000000"/>
                </a:solidFill>
                <a:effectLst/>
                <a:latin typeface="Libre Franklin"/>
                <a:ea typeface="Libre Franklin"/>
                <a:cs typeface="Libre Franklin"/>
              </a:rPr>
              <a:t>[Muestre el círculo dividido en mitades].</a:t>
            </a:r>
          </a:p>
          <a:p>
            <a:endParaRPr lang="en-US" b="1" noProof="0"/>
          </a:p>
          <a:p>
            <a:r>
              <a:rPr lang="es-US" sz="1200" b="0" i="0" strike="noStrike" cap="none" spc="0" baseline="0">
                <a:solidFill>
                  <a:srgbClr val="000000"/>
                </a:solidFill>
                <a:effectLst/>
                <a:latin typeface="Libre Franklin"/>
                <a:ea typeface="Libre Franklin"/>
                <a:cs typeface="Libre Franklin"/>
              </a:rPr>
              <a:t>¿En cuántas partes iguales está dividido el modelo?</a:t>
            </a:r>
          </a:p>
          <a:p>
            <a:endParaRPr lang="en-US" b="1" noProof="0"/>
          </a:p>
          <a:p>
            <a:r>
              <a:rPr lang="es-US" sz="1200" b="0" i="0" strike="noStrike" cap="none" spc="0" baseline="0">
                <a:solidFill>
                  <a:srgbClr val="000000"/>
                </a:solidFill>
                <a:effectLst/>
                <a:latin typeface="Libre Franklin"/>
                <a:ea typeface="Libre Franklin"/>
                <a:cs typeface="Libre Franklin"/>
              </a:rPr>
              <a:t>¿Qué unidad fraccionaria muestra el modelo?</a:t>
            </a:r>
            <a:endParaRPr lang="en-US" b="1" noProof="0"/>
          </a:p>
          <a:p>
            <a:endParaRPr lang="en-US" b="1" noProof="0"/>
          </a:p>
          <a:p>
            <a:r>
              <a:rPr lang="es-US" sz="1200" b="0" i="0" strike="noStrike" cap="none" spc="0" baseline="0">
                <a:solidFill>
                  <a:srgbClr val="000000"/>
                </a:solidFill>
                <a:effectLst/>
                <a:latin typeface="Libre Franklin"/>
                <a:ea typeface="Libre Franklin"/>
                <a:cs typeface="Libre Franklin"/>
              </a:rPr>
              <a:t>¿Cuántos medios forman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entero?</a:t>
            </a:r>
            <a:endParaRPr lang="en-US" b="1" noProof="0"/>
          </a:p>
          <a:p>
            <a:endParaRPr lang="en-US" b="1" noProof="0"/>
          </a:p>
          <a:p>
            <a:r>
              <a:rPr lang="es-US" sz="1200" b="1" i="0" strike="noStrike" cap="none" spc="0" baseline="0">
                <a:solidFill>
                  <a:srgbClr val="000000"/>
                </a:solidFill>
                <a:effectLst/>
                <a:latin typeface="Libre Franklin"/>
                <a:ea typeface="Libre Franklin"/>
                <a:cs typeface="Libre Franklin"/>
              </a:rPr>
              <a:t>[Continúe el proceso con la siguiente secuencia].</a:t>
            </a:r>
          </a:p>
        </p:txBody>
      </p:sp>
      <p:sp>
        <p:nvSpPr>
          <p:cNvPr id="4" name="Slide Number Placeholder 3"/>
          <p:cNvSpPr>
            <a:spLocks noGrp="1"/>
          </p:cNvSpPr>
          <p:nvPr>
            <p:ph type="sldNum" sz="quarter" idx="5"/>
          </p:nvPr>
        </p:nvSpPr>
        <p:spPr/>
        <p:txBody>
          <a:bodyPr/>
          <a:lstStyle/>
          <a:p>
            <a:fld id="{0B0F539B-F1C1-4ADB-81D1-E7D98D4FA728}" type="slidenum">
              <a:rPr lang="en-IN" smtClean="0"/>
              <a:t>3</a:t>
            </a:fld>
            <a:endParaRPr lang="en-IN"/>
          </a:p>
        </p:txBody>
      </p:sp>
    </p:spTree>
    <p:extLst>
      <p:ext uri="{BB962C8B-B14F-4D97-AF65-F5344CB8AC3E}">
        <p14:creationId xmlns:p14="http://schemas.microsoft.com/office/powerpoint/2010/main" val="3263481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círculo dividido en </a:t>
            </a:r>
            <a:r>
              <a:rPr lang="es-US" sz="1200" b="1" i="0" strike="noStrike" cap="none" spc="0" baseline="0">
                <a:solidFill>
                  <a:srgbClr val="000000"/>
                </a:solidFill>
                <a:effectLst/>
                <a:latin typeface="Cambria"/>
                <a:ea typeface="Cambria"/>
                <a:cs typeface="Cambria"/>
              </a:rPr>
              <a:t>cuartos</a:t>
            </a:r>
            <a:r>
              <a:rPr lang="es-US" sz="1200" b="1" i="0" strike="noStrike" cap="none" spc="0" baseline="0">
                <a:solidFill>
                  <a:srgbClr val="000000"/>
                </a:solidFill>
                <a:effectLst/>
                <a:latin typeface="Libre Franklin"/>
                <a:ea typeface="Libre Franklin"/>
                <a:cs typeface="Libre Franklin"/>
              </a:rPr>
              <a:t>].</a:t>
            </a:r>
          </a:p>
          <a:p>
            <a:endParaRPr lang="en-US" b="1"/>
          </a:p>
          <a:p>
            <a:r>
              <a:rPr lang="es-US" sz="1200" b="0" i="0" strike="noStrike" cap="none" spc="0" baseline="0">
                <a:solidFill>
                  <a:srgbClr val="000000"/>
                </a:solidFill>
                <a:effectLst/>
                <a:latin typeface="Libre Franklin"/>
                <a:ea typeface="Libre Franklin"/>
                <a:cs typeface="Libre Franklin"/>
              </a:rPr>
              <a:t>¿En cuántas partes iguales está dividido el modelo?</a:t>
            </a:r>
          </a:p>
          <a:p>
            <a:endParaRPr lang="en-US" b="1"/>
          </a:p>
          <a:p>
            <a:r>
              <a:rPr lang="es-US" sz="1200" b="0" i="0" strike="noStrike" cap="none" spc="0" baseline="0">
                <a:solidFill>
                  <a:srgbClr val="000000"/>
                </a:solidFill>
                <a:effectLst/>
                <a:latin typeface="Libre Franklin"/>
                <a:ea typeface="Libre Franklin"/>
                <a:cs typeface="Libre Franklin"/>
              </a:rPr>
              <a:t>¿Qué unidad fraccionaria muestra el modelo?</a:t>
            </a:r>
            <a:endParaRPr lang="en-US" b="1"/>
          </a:p>
          <a:p>
            <a:endParaRPr lang="en-US" b="1"/>
          </a:p>
          <a:p>
            <a:r>
              <a:rPr lang="es-US" sz="1200" b="0" i="0" strike="noStrike" cap="none" spc="0" baseline="0">
                <a:solidFill>
                  <a:srgbClr val="000000"/>
                </a:solidFill>
                <a:effectLst/>
                <a:latin typeface="Libre Franklin"/>
                <a:ea typeface="Libre Franklin"/>
                <a:cs typeface="Libre Franklin"/>
              </a:rPr>
              <a:t>¿Cuántos cuartos forman 1 entero?</a:t>
            </a:r>
            <a:endParaRPr lang="en-US" b="1"/>
          </a:p>
          <a:p>
            <a:endParaRPr lang="en-US"/>
          </a:p>
        </p:txBody>
      </p:sp>
      <p:sp>
        <p:nvSpPr>
          <p:cNvPr id="4" name="Slide Number Placeholder 3"/>
          <p:cNvSpPr>
            <a:spLocks noGrp="1"/>
          </p:cNvSpPr>
          <p:nvPr>
            <p:ph type="sldNum" sz="quarter" idx="5"/>
          </p:nvPr>
        </p:nvSpPr>
        <p:spPr/>
        <p:txBody>
          <a:bodyPr/>
          <a:lstStyle/>
          <a:p>
            <a:fld id="{0B0F539B-F1C1-4ADB-81D1-E7D98D4FA728}" type="slidenum">
              <a:rPr lang="en-IN" smtClean="0"/>
              <a:t>4</a:t>
            </a:fld>
            <a:endParaRPr lang="en-IN"/>
          </a:p>
        </p:txBody>
      </p:sp>
    </p:spTree>
    <p:extLst>
      <p:ext uri="{BB962C8B-B14F-4D97-AF65-F5344CB8AC3E}">
        <p14:creationId xmlns:p14="http://schemas.microsoft.com/office/powerpoint/2010/main" val="283053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círculo dividido en mitades].</a:t>
            </a:r>
          </a:p>
          <a:p>
            <a:endParaRPr lang="en-US" b="1" noProof="0"/>
          </a:p>
          <a:p>
            <a:r>
              <a:rPr lang="es-US" sz="1200" b="0" i="0" strike="noStrike" cap="none" spc="0" baseline="0">
                <a:solidFill>
                  <a:srgbClr val="000000"/>
                </a:solidFill>
                <a:effectLst/>
                <a:latin typeface="Libre Franklin"/>
                <a:ea typeface="Libre Franklin"/>
                <a:cs typeface="Libre Franklin"/>
              </a:rPr>
              <a:t>¿En cuántas partes iguales está dividido el modelo?</a:t>
            </a:r>
          </a:p>
          <a:p>
            <a:endParaRPr lang="en-US" b="1" noProof="0"/>
          </a:p>
          <a:p>
            <a:r>
              <a:rPr lang="es-US" sz="1200" b="0" i="0" strike="noStrike" cap="none" spc="0" baseline="0">
                <a:solidFill>
                  <a:srgbClr val="000000"/>
                </a:solidFill>
                <a:effectLst/>
                <a:latin typeface="Libre Franklin"/>
                <a:ea typeface="Libre Franklin"/>
                <a:cs typeface="Libre Franklin"/>
              </a:rPr>
              <a:t>¿Qué unidad fraccionaria muestra el modelo?</a:t>
            </a:r>
            <a:endParaRPr lang="en-US" b="1" noProof="0"/>
          </a:p>
          <a:p>
            <a:endParaRPr lang="en-US" b="1" noProof="0"/>
          </a:p>
          <a:p>
            <a:r>
              <a:rPr lang="es-US" sz="1200" b="0" i="0" strike="noStrike" cap="none" spc="0" baseline="0">
                <a:solidFill>
                  <a:srgbClr val="000000"/>
                </a:solidFill>
                <a:effectLst/>
                <a:latin typeface="Libre Franklin"/>
                <a:ea typeface="Libre Franklin"/>
                <a:cs typeface="Libre Franklin"/>
              </a:rPr>
              <a:t>¿Cuántos medios forman 1 entero?</a:t>
            </a:r>
            <a:endParaRPr lang="en-US" b="1" noProof="0"/>
          </a:p>
          <a:p>
            <a:endParaRPr lang="en-US" noProof="0"/>
          </a:p>
        </p:txBody>
      </p:sp>
      <p:sp>
        <p:nvSpPr>
          <p:cNvPr id="4" name="Slide Number Placeholder 3"/>
          <p:cNvSpPr>
            <a:spLocks noGrp="1"/>
          </p:cNvSpPr>
          <p:nvPr>
            <p:ph type="sldNum" sz="quarter" idx="5"/>
          </p:nvPr>
        </p:nvSpPr>
        <p:spPr/>
        <p:txBody>
          <a:bodyPr/>
          <a:lstStyle/>
          <a:p>
            <a:fld id="{0B0F539B-F1C1-4ADB-81D1-E7D98D4FA728}" type="slidenum">
              <a:rPr lang="en-IN" smtClean="0"/>
              <a:t>5</a:t>
            </a:fld>
            <a:endParaRPr lang="en-IN"/>
          </a:p>
        </p:txBody>
      </p:sp>
    </p:spTree>
    <p:extLst>
      <p:ext uri="{BB962C8B-B14F-4D97-AF65-F5344CB8AC3E}">
        <p14:creationId xmlns:p14="http://schemas.microsoft.com/office/powerpoint/2010/main" val="5730290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cuadrado dividido en </a:t>
            </a:r>
            <a:r>
              <a:rPr lang="es-US" sz="1200" b="1" i="0" strike="noStrike" cap="none" spc="0" baseline="0">
                <a:solidFill>
                  <a:srgbClr val="000000"/>
                </a:solidFill>
                <a:effectLst/>
                <a:latin typeface="Cambria"/>
                <a:ea typeface="Cambria"/>
                <a:cs typeface="Cambria"/>
              </a:rPr>
              <a:t>cuartos</a:t>
            </a:r>
            <a:r>
              <a:rPr lang="es-US" sz="1200" b="1" i="0" strike="noStrike" cap="none" spc="0" baseline="0">
                <a:solidFill>
                  <a:srgbClr val="000000"/>
                </a:solidFill>
                <a:effectLst/>
                <a:latin typeface="Libre Franklin"/>
                <a:ea typeface="Libre Franklin"/>
                <a:cs typeface="Libre Franklin"/>
              </a:rPr>
              <a:t>].</a:t>
            </a:r>
          </a:p>
          <a:p>
            <a:endParaRPr lang="en-US" b="1"/>
          </a:p>
          <a:p>
            <a:r>
              <a:rPr lang="es-US" sz="1200" b="0" i="0" strike="noStrike" cap="none" spc="0" baseline="0">
                <a:solidFill>
                  <a:srgbClr val="000000"/>
                </a:solidFill>
                <a:effectLst/>
                <a:latin typeface="Libre Franklin"/>
                <a:ea typeface="Libre Franklin"/>
                <a:cs typeface="Libre Franklin"/>
              </a:rPr>
              <a:t>¿En cuántas partes iguales está dividido el modelo?</a:t>
            </a:r>
          </a:p>
          <a:p>
            <a:endParaRPr lang="en-US" b="1"/>
          </a:p>
          <a:p>
            <a:r>
              <a:rPr lang="es-US" sz="1200" b="0" i="0" strike="noStrike" cap="none" spc="0" baseline="0">
                <a:solidFill>
                  <a:srgbClr val="000000"/>
                </a:solidFill>
                <a:effectLst/>
                <a:latin typeface="Libre Franklin"/>
                <a:ea typeface="Libre Franklin"/>
                <a:cs typeface="Libre Franklin"/>
              </a:rPr>
              <a:t>¿Qué unidad fraccionaria muestra el modelo?</a:t>
            </a:r>
            <a:endParaRPr lang="en-US" b="1"/>
          </a:p>
          <a:p>
            <a:endParaRPr lang="en-US" b="1"/>
          </a:p>
          <a:p>
            <a:r>
              <a:rPr lang="es-US" sz="1200" b="0" i="0" strike="noStrike" cap="none" spc="0" baseline="0">
                <a:solidFill>
                  <a:srgbClr val="000000"/>
                </a:solidFill>
                <a:effectLst/>
                <a:latin typeface="Libre Franklin"/>
                <a:ea typeface="Libre Franklin"/>
                <a:cs typeface="Libre Franklin"/>
              </a:rPr>
              <a:t>¿Cuántos cuartos forman 1 entero?</a:t>
            </a:r>
            <a:endParaRPr lang="en-US" b="1"/>
          </a:p>
          <a:p>
            <a:endParaRPr lang="en-US"/>
          </a:p>
        </p:txBody>
      </p:sp>
      <p:sp>
        <p:nvSpPr>
          <p:cNvPr id="4" name="Slide Number Placeholder 3"/>
          <p:cNvSpPr>
            <a:spLocks noGrp="1"/>
          </p:cNvSpPr>
          <p:nvPr>
            <p:ph type="sldNum" sz="quarter" idx="5"/>
          </p:nvPr>
        </p:nvSpPr>
        <p:spPr/>
        <p:txBody>
          <a:bodyPr/>
          <a:lstStyle/>
          <a:p>
            <a:fld id="{0B0F539B-F1C1-4ADB-81D1-E7D98D4FA728}" type="slidenum">
              <a:rPr lang="en-IN" smtClean="0"/>
              <a:t>6</a:t>
            </a:fld>
            <a:endParaRPr lang="en-IN"/>
          </a:p>
        </p:txBody>
      </p:sp>
    </p:spTree>
    <p:extLst>
      <p:ext uri="{BB962C8B-B14F-4D97-AF65-F5344CB8AC3E}">
        <p14:creationId xmlns:p14="http://schemas.microsoft.com/office/powerpoint/2010/main" val="32656498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cuadrado dividido en </a:t>
            </a:r>
            <a:r>
              <a:rPr lang="es-US" sz="1200" b="1" i="0" strike="noStrike" cap="none" spc="0" baseline="0">
                <a:solidFill>
                  <a:srgbClr val="000000"/>
                </a:solidFill>
                <a:effectLst/>
                <a:latin typeface="Cambria"/>
                <a:ea typeface="Cambria"/>
                <a:cs typeface="Cambria"/>
              </a:rPr>
              <a:t>tercios</a:t>
            </a:r>
            <a:r>
              <a:rPr lang="es-US" sz="1200" b="1" i="0" strike="noStrike" cap="none" spc="0" baseline="0">
                <a:solidFill>
                  <a:srgbClr val="000000"/>
                </a:solidFill>
                <a:effectLst/>
                <a:latin typeface="Libre Franklin"/>
                <a:ea typeface="Libre Franklin"/>
                <a:cs typeface="Libre Franklin"/>
              </a:rPr>
              <a:t>].</a:t>
            </a:r>
          </a:p>
          <a:p>
            <a:endParaRPr lang="en-US" b="1"/>
          </a:p>
          <a:p>
            <a:r>
              <a:rPr lang="es-US" sz="1200" b="0" i="0" strike="noStrike" cap="none" spc="0" baseline="0">
                <a:solidFill>
                  <a:srgbClr val="000000"/>
                </a:solidFill>
                <a:effectLst/>
                <a:latin typeface="Libre Franklin"/>
                <a:ea typeface="Libre Franklin"/>
                <a:cs typeface="Libre Franklin"/>
              </a:rPr>
              <a:t>¿En cuántas partes iguales está dividido el modelo?</a:t>
            </a:r>
          </a:p>
          <a:p>
            <a:endParaRPr lang="en-US" b="1"/>
          </a:p>
          <a:p>
            <a:r>
              <a:rPr lang="es-US" sz="1200" b="0" i="0" strike="noStrike" cap="none" spc="0" baseline="0">
                <a:solidFill>
                  <a:srgbClr val="000000"/>
                </a:solidFill>
                <a:effectLst/>
                <a:latin typeface="Libre Franklin"/>
                <a:ea typeface="Libre Franklin"/>
                <a:cs typeface="Libre Franklin"/>
              </a:rPr>
              <a:t>¿Qué unidad fraccionaria muestra el modelo?</a:t>
            </a:r>
            <a:endParaRPr lang="en-US" b="1"/>
          </a:p>
          <a:p>
            <a:endParaRPr lang="en-US" b="1"/>
          </a:p>
          <a:p>
            <a:r>
              <a:rPr lang="es-US" sz="1200" b="0" i="0" strike="noStrike" cap="none" spc="0" baseline="0">
                <a:solidFill>
                  <a:srgbClr val="000000"/>
                </a:solidFill>
                <a:effectLst/>
                <a:latin typeface="Libre Franklin"/>
                <a:ea typeface="Libre Franklin"/>
                <a:cs typeface="Libre Franklin"/>
              </a:rPr>
              <a:t>¿Cuántos tercios forman 1 entero?</a:t>
            </a:r>
            <a:endParaRPr lang="en-US" b="1"/>
          </a:p>
          <a:p>
            <a:endParaRPr lang="en-US"/>
          </a:p>
        </p:txBody>
      </p:sp>
      <p:sp>
        <p:nvSpPr>
          <p:cNvPr id="4" name="Slide Number Placeholder 3"/>
          <p:cNvSpPr>
            <a:spLocks noGrp="1"/>
          </p:cNvSpPr>
          <p:nvPr>
            <p:ph type="sldNum" sz="quarter" idx="5"/>
          </p:nvPr>
        </p:nvSpPr>
        <p:spPr/>
        <p:txBody>
          <a:bodyPr/>
          <a:lstStyle/>
          <a:p>
            <a:fld id="{0B0F539B-F1C1-4ADB-81D1-E7D98D4FA728}" type="slidenum">
              <a:rPr lang="en-IN" smtClean="0"/>
              <a:t>7</a:t>
            </a:fld>
            <a:endParaRPr lang="en-IN"/>
          </a:p>
        </p:txBody>
      </p:sp>
    </p:spTree>
    <p:extLst>
      <p:ext uri="{BB962C8B-B14F-4D97-AF65-F5344CB8AC3E}">
        <p14:creationId xmlns:p14="http://schemas.microsoft.com/office/powerpoint/2010/main" val="22897624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círculo dividido en </a:t>
            </a:r>
            <a:r>
              <a:rPr lang="es-US" sz="1200" b="1" i="0" strike="noStrike" cap="none" spc="0" baseline="0">
                <a:solidFill>
                  <a:srgbClr val="000000"/>
                </a:solidFill>
                <a:effectLst/>
                <a:latin typeface="Cambria"/>
                <a:ea typeface="Cambria"/>
                <a:cs typeface="Cambria"/>
              </a:rPr>
              <a:t>tercios</a:t>
            </a:r>
            <a:r>
              <a:rPr lang="es-US" sz="1200" b="1" i="0" strike="noStrike" cap="none" spc="0" baseline="0">
                <a:solidFill>
                  <a:srgbClr val="000000"/>
                </a:solidFill>
                <a:effectLst/>
                <a:latin typeface="Libre Franklin"/>
                <a:ea typeface="Libre Franklin"/>
                <a:cs typeface="Libre Franklin"/>
              </a:rPr>
              <a:t>].</a:t>
            </a:r>
          </a:p>
          <a:p>
            <a:endParaRPr lang="en-US" b="1"/>
          </a:p>
          <a:p>
            <a:r>
              <a:rPr lang="es-US" sz="1200" b="0" i="0" strike="noStrike" cap="none" spc="0" baseline="0">
                <a:solidFill>
                  <a:srgbClr val="000000"/>
                </a:solidFill>
                <a:effectLst/>
                <a:latin typeface="Libre Franklin"/>
                <a:ea typeface="Libre Franklin"/>
                <a:cs typeface="Libre Franklin"/>
              </a:rPr>
              <a:t>¿En cuántas partes iguales está dividido el modelo?</a:t>
            </a:r>
          </a:p>
          <a:p>
            <a:endParaRPr lang="en-US" b="1"/>
          </a:p>
          <a:p>
            <a:r>
              <a:rPr lang="es-US" sz="1200" b="0" i="0" strike="noStrike" cap="none" spc="0" baseline="0">
                <a:solidFill>
                  <a:srgbClr val="000000"/>
                </a:solidFill>
                <a:effectLst/>
                <a:latin typeface="Libre Franklin"/>
                <a:ea typeface="Libre Franklin"/>
                <a:cs typeface="Libre Franklin"/>
              </a:rPr>
              <a:t>¿Qué unidad fraccionaria muestra el modelo?</a:t>
            </a:r>
            <a:endParaRPr lang="en-US" b="1"/>
          </a:p>
          <a:p>
            <a:endParaRPr lang="en-US" b="1"/>
          </a:p>
          <a:p>
            <a:r>
              <a:rPr lang="es-US" sz="1200" b="0" i="0" strike="noStrike" cap="none" spc="0" baseline="0">
                <a:solidFill>
                  <a:srgbClr val="000000"/>
                </a:solidFill>
                <a:effectLst/>
                <a:latin typeface="Libre Franklin"/>
                <a:ea typeface="Libre Franklin"/>
                <a:cs typeface="Libre Franklin"/>
              </a:rPr>
              <a:t>¿Cuántos tercios forman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entero?</a:t>
            </a:r>
            <a:endParaRPr lang="en-US" b="1"/>
          </a:p>
          <a:p>
            <a:endParaRPr lang="en-US"/>
          </a:p>
        </p:txBody>
      </p:sp>
      <p:sp>
        <p:nvSpPr>
          <p:cNvPr id="4" name="Slide Number Placeholder 3"/>
          <p:cNvSpPr>
            <a:spLocks noGrp="1"/>
          </p:cNvSpPr>
          <p:nvPr>
            <p:ph type="sldNum" sz="quarter" idx="5"/>
          </p:nvPr>
        </p:nvSpPr>
        <p:spPr/>
        <p:txBody>
          <a:bodyPr/>
          <a:lstStyle/>
          <a:p>
            <a:fld id="{0B0F539B-F1C1-4ADB-81D1-E7D98D4FA728}" type="slidenum">
              <a:rPr lang="en-IN" smtClean="0"/>
              <a:t>8</a:t>
            </a:fld>
            <a:endParaRPr lang="en-IN"/>
          </a:p>
        </p:txBody>
      </p:sp>
    </p:spTree>
    <p:extLst>
      <p:ext uri="{BB962C8B-B14F-4D97-AF65-F5344CB8AC3E}">
        <p14:creationId xmlns:p14="http://schemas.microsoft.com/office/powerpoint/2010/main" val="34645111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a:t>
            </a:r>
            <a:r>
              <a:rPr lang="es-US"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Cambria"/>
                <a:ea typeface="Cambria"/>
                <a:cs typeface="Cambria"/>
              </a:rPr>
              <a:t>=</a:t>
            </a:r>
            <a:r>
              <a:rPr lang="es-US"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Cambria"/>
                <a:ea typeface="Cambria"/>
                <a:cs typeface="Cambria"/>
              </a:rPr>
              <a:t>_____</a:t>
            </a:r>
            <a:r>
              <a:rPr lang="es-US" sz="1200" b="1" i="0" strike="noStrike" cap="none" spc="0" baseline="0">
                <a:solidFill>
                  <a:srgbClr val="000000"/>
                </a:solidFill>
                <a:effectLst/>
                <a:latin typeface="Libre Franklin"/>
                <a:ea typeface="Libre Franklin"/>
                <a:cs typeface="Libre Franklin"/>
              </a:rPr>
              <a:t>].</a:t>
            </a:r>
          </a:p>
          <a:p>
            <a:endParaRPr lang="en-US" b="1" noProof="0"/>
          </a:p>
          <a:p>
            <a:r>
              <a:rPr lang="es-US" sz="1200" b="0" i="0" strike="noStrike" cap="none" spc="0" baseline="0">
                <a:solidFill>
                  <a:srgbClr val="000000"/>
                </a:solidFill>
                <a:effectLst/>
                <a:latin typeface="Libre Franklin"/>
                <a:ea typeface="Libre Franklin"/>
                <a:cs typeface="Libre Franklin"/>
              </a:rPr>
              <a:t>Escriban la ecuación y complétenla. Cuando sea posible, expresen con otro nombre la suma como un número entero.</a:t>
            </a:r>
            <a:endParaRPr lang="en-US" b="1" noProof="0"/>
          </a:p>
          <a:p>
            <a:endParaRPr lang="en-US" b="1" noProof="0"/>
          </a:p>
          <a:p>
            <a:r>
              <a:rPr lang="es-US" sz="1200" b="1" i="0" strike="noStrike" cap="none" spc="0" baseline="0">
                <a:solidFill>
                  <a:srgbClr val="000000"/>
                </a:solidFill>
                <a:effectLst/>
                <a:latin typeface="Libre Franklin"/>
                <a:ea typeface="Libre Franklin"/>
                <a:cs typeface="Libre Franklin"/>
              </a:rPr>
              <a:t>[Dé tiempo a sus estudiantes para que trabajen.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noProof="0"/>
          </a:p>
          <a:p>
            <a:r>
              <a:rPr lang="es-US" sz="1200" b="1" i="0" strike="noStrike" cap="none" spc="0" baseline="0">
                <a:solidFill>
                  <a:srgbClr val="000000"/>
                </a:solidFill>
                <a:effectLst/>
                <a:latin typeface="Libre Franklin"/>
                <a:ea typeface="Libre Franklin"/>
                <a:cs typeface="Libre Franklin"/>
              </a:rPr>
              <a:t>[Muestre la respuesta].</a:t>
            </a:r>
          </a:p>
          <a:p>
            <a:endParaRPr lang="en-US" b="1" noProof="0"/>
          </a:p>
          <a:p>
            <a:r>
              <a:rPr lang="es-US" sz="1200" b="1" i="0" strike="noStrike" cap="none" spc="0" baseline="0">
                <a:solidFill>
                  <a:srgbClr val="000000"/>
                </a:solidFill>
                <a:effectLst/>
                <a:latin typeface="Libre Franklin"/>
                <a:ea typeface="Libre Franklin"/>
                <a:cs typeface="Libre Franklin"/>
              </a:rPr>
              <a:t>[Repita el proceso con la siguiente secuencia]:</a:t>
            </a:r>
          </a:p>
        </p:txBody>
      </p:sp>
      <p:sp>
        <p:nvSpPr>
          <p:cNvPr id="4" name="Slide Number Placeholder 3"/>
          <p:cNvSpPr>
            <a:spLocks noGrp="1"/>
          </p:cNvSpPr>
          <p:nvPr>
            <p:ph type="sldNum" sz="quarter" idx="10"/>
          </p:nvPr>
        </p:nvSpPr>
        <p:spPr/>
        <p:txBody>
          <a:bodyPr/>
          <a:lstStyle/>
          <a:p>
            <a:fld id="{6101C5E1-D8E9-464D-A93E-CE21651935A7}" type="slidenum">
              <a:rPr lang="en-US" smtClean="0"/>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BA96E-7D98-9D53-240F-5DB1094E57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D3814C-7057-23AB-D051-4AE5839D5D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E8CEA6-0FA5-6930-E9F4-384E7F7FAE64}"/>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a:t>
            </a:r>
            <a:r>
              <a:rPr lang="es-US"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Cambria"/>
                <a:ea typeface="Cambria"/>
                <a:cs typeface="Cambria"/>
              </a:rPr>
              <a:t>=</a:t>
            </a:r>
            <a:r>
              <a:rPr lang="es-US"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Cambria"/>
                <a:ea typeface="Cambria"/>
                <a:cs typeface="Cambria"/>
              </a:rPr>
              <a:t>_____</a:t>
            </a:r>
            <a:r>
              <a:rPr lang="es-US" sz="1200" b="1" i="0" strike="noStrike" cap="none" spc="0" baseline="0">
                <a:solidFill>
                  <a:srgbClr val="000000"/>
                </a:solidFill>
                <a:effectLst/>
                <a:latin typeface="Libre Franklin"/>
                <a:ea typeface="Libre Franklin"/>
                <a:cs typeface="Libre Franklin"/>
              </a:rPr>
              <a:t>].</a:t>
            </a:r>
          </a:p>
          <a:p>
            <a:endParaRPr lang="en-US" b="1" noProof="0"/>
          </a:p>
          <a:p>
            <a:r>
              <a:rPr lang="es-US" sz="1200" b="0" i="0" strike="noStrike" cap="none" spc="0" baseline="0">
                <a:solidFill>
                  <a:srgbClr val="000000"/>
                </a:solidFill>
                <a:effectLst/>
                <a:latin typeface="Libre Franklin"/>
                <a:ea typeface="Libre Franklin"/>
                <a:cs typeface="Libre Franklin"/>
              </a:rPr>
              <a:t>Escriban la ecuación y complétenla. Cuando sea posible, expresen con otro nombre la suma como un número entero.</a:t>
            </a:r>
            <a:endParaRPr lang="en-US" b="1" noProof="0"/>
          </a:p>
          <a:p>
            <a:endParaRPr lang="en-US" b="1" noProof="0"/>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E441ECC1-41E8-9269-8F38-3A87275ECA8C}"/>
              </a:ext>
            </a:extLst>
          </p:cNvPr>
          <p:cNvSpPr>
            <a:spLocks noGrp="1"/>
          </p:cNvSpPr>
          <p:nvPr>
            <p:ph type="sldNum" sz="quarter" idx="10"/>
          </p:nvPr>
        </p:nvSpPr>
        <p:spPr/>
        <p:txBody>
          <a:bodyPr/>
          <a:lstStyle/>
          <a:p>
            <a:fld id="{6101C5E1-D8E9-464D-A93E-CE21651935A7}" type="slidenum">
              <a:rPr lang="en-US" smtClean="0"/>
              <a:t>10</a:t>
            </a:fld>
            <a:endParaRPr lang="en-US"/>
          </a:p>
        </p:txBody>
      </p:sp>
    </p:spTree>
    <p:extLst>
      <p:ext uri="{BB962C8B-B14F-4D97-AF65-F5344CB8AC3E}">
        <p14:creationId xmlns:p14="http://schemas.microsoft.com/office/powerpoint/2010/main" val="13460344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67F82A-04FD-AD52-2AC5-BB4684BE11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F446BB-4CAA-FE8F-23EF-B0B12A0DF6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8D6BD5-DDB0-B32A-B1C3-CDE9D4EF167F}"/>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a:t>
            </a:r>
            <a:r>
              <a:rPr lang="es-US"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Cambria"/>
                <a:ea typeface="Cambria"/>
                <a:cs typeface="Cambria"/>
              </a:rPr>
              <a:t>=</a:t>
            </a:r>
            <a:r>
              <a:rPr lang="es-US"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Cambria"/>
                <a:ea typeface="Cambria"/>
                <a:cs typeface="Cambria"/>
              </a:rPr>
              <a:t>_____</a:t>
            </a:r>
            <a:r>
              <a:rPr lang="es-US" sz="1200" b="1" i="0" strike="noStrike" cap="none" spc="0" baseline="0">
                <a:solidFill>
                  <a:srgbClr val="000000"/>
                </a:solidFill>
                <a:effectLst/>
                <a:latin typeface="Libre Franklin"/>
                <a:ea typeface="Libre Franklin"/>
                <a:cs typeface="Libre Franklin"/>
              </a:rPr>
              <a:t>].</a:t>
            </a:r>
          </a:p>
          <a:p>
            <a:endParaRPr lang="en-US" b="1" noProof="0"/>
          </a:p>
          <a:p>
            <a:r>
              <a:rPr lang="es-US" sz="1200" b="0" i="0" strike="noStrike" cap="none" spc="0" baseline="0">
                <a:solidFill>
                  <a:srgbClr val="000000"/>
                </a:solidFill>
                <a:effectLst/>
                <a:latin typeface="Libre Franklin"/>
                <a:ea typeface="Libre Franklin"/>
                <a:cs typeface="Libre Franklin"/>
              </a:rPr>
              <a:t>Escriban la ecuación y complétenla. Cuando sea posible, expresen con otro nombre la suma como un número entero.</a:t>
            </a:r>
            <a:endParaRPr lang="en-US" b="1" noProof="0"/>
          </a:p>
          <a:p>
            <a:endParaRPr lang="en-US" b="1" noProof="0"/>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8D2BB405-5E00-0E8B-C8FF-58FD69B37E64}"/>
              </a:ext>
            </a:extLst>
          </p:cNvPr>
          <p:cNvSpPr>
            <a:spLocks noGrp="1"/>
          </p:cNvSpPr>
          <p:nvPr>
            <p:ph type="sldNum" sz="quarter" idx="10"/>
          </p:nvPr>
        </p:nvSpPr>
        <p:spPr/>
        <p:txBody>
          <a:bodyPr/>
          <a:lstStyle/>
          <a:p>
            <a:fld id="{6101C5E1-D8E9-464D-A93E-CE21651935A7}" type="slidenum">
              <a:rPr lang="en-US" smtClean="0"/>
              <a:t>11</a:t>
            </a:fld>
            <a:endParaRPr lang="en-US"/>
          </a:p>
        </p:txBody>
      </p:sp>
    </p:spTree>
    <p:extLst>
      <p:ext uri="{BB962C8B-B14F-4D97-AF65-F5344CB8AC3E}">
        <p14:creationId xmlns:p14="http://schemas.microsoft.com/office/powerpoint/2010/main" val="42151174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8D0E2C-17B2-2589-9353-D62AA559E5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5E2BAD-FFE0-1323-1ECC-01EDD614EA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0E6A3B-D238-7766-A4BF-7B49532F67D1}"/>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a:t>
            </a:r>
            <a:r>
              <a:rPr lang="es-US"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Cambria"/>
                <a:ea typeface="Cambria"/>
                <a:cs typeface="Cambria"/>
              </a:rPr>
              <a:t>=</a:t>
            </a:r>
            <a:r>
              <a:rPr lang="es-US"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Cambria"/>
                <a:ea typeface="Cambria"/>
                <a:cs typeface="Cambria"/>
              </a:rPr>
              <a:t>_____</a:t>
            </a:r>
            <a:r>
              <a:rPr lang="es-US" sz="1200" b="1" i="0" strike="noStrike" cap="none" spc="0" baseline="0">
                <a:solidFill>
                  <a:srgbClr val="000000"/>
                </a:solidFill>
                <a:effectLst/>
                <a:latin typeface="Libre Franklin"/>
                <a:ea typeface="Libre Franklin"/>
                <a:cs typeface="Libre Franklin"/>
              </a:rPr>
              <a:t>].</a:t>
            </a:r>
          </a:p>
          <a:p>
            <a:endParaRPr lang="en-US" b="1" noProof="0"/>
          </a:p>
          <a:p>
            <a:r>
              <a:rPr lang="es-US" sz="1200" b="0" i="0" strike="noStrike" cap="none" spc="0" baseline="0">
                <a:solidFill>
                  <a:srgbClr val="000000"/>
                </a:solidFill>
                <a:effectLst/>
                <a:latin typeface="Libre Franklin"/>
                <a:ea typeface="Libre Franklin"/>
                <a:cs typeface="Libre Franklin"/>
              </a:rPr>
              <a:t>Escriban la ecuación y complétenla. Cuando sea posible, expresen con otro nombre la suma como un número entero.</a:t>
            </a:r>
            <a:endParaRPr lang="en-US" b="1" noProof="0"/>
          </a:p>
          <a:p>
            <a:endParaRPr lang="en-US" b="1" noProof="0"/>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E0214B85-65A1-AF3F-A2BE-E56573C59348}"/>
              </a:ext>
            </a:extLst>
          </p:cNvPr>
          <p:cNvSpPr>
            <a:spLocks noGrp="1"/>
          </p:cNvSpPr>
          <p:nvPr>
            <p:ph type="sldNum" sz="quarter" idx="10"/>
          </p:nvPr>
        </p:nvSpPr>
        <p:spPr/>
        <p:txBody>
          <a:bodyPr/>
          <a:lstStyle/>
          <a:p>
            <a:fld id="{6101C5E1-D8E9-464D-A93E-CE21651935A7}" type="slidenum">
              <a:rPr lang="en-US" smtClean="0"/>
              <a:t>12</a:t>
            </a:fld>
            <a:endParaRPr lang="en-US"/>
          </a:p>
        </p:txBody>
      </p:sp>
    </p:spTree>
    <p:extLst>
      <p:ext uri="{BB962C8B-B14F-4D97-AF65-F5344CB8AC3E}">
        <p14:creationId xmlns:p14="http://schemas.microsoft.com/office/powerpoint/2010/main" val="14722420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2C899-5F6D-0AE7-0807-D2C056DF58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BC9196-EEFB-24BE-6150-9086A97679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D80A0E-10F3-591A-3A41-46357B844E8E}"/>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a:t>
            </a:r>
            <a:r>
              <a:rPr lang="es-US"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Cambria"/>
                <a:ea typeface="Cambria"/>
                <a:cs typeface="Cambria"/>
              </a:rPr>
              <a:t>=</a:t>
            </a:r>
            <a:r>
              <a:rPr lang="es-US"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Cambria"/>
                <a:ea typeface="Cambria"/>
                <a:cs typeface="Cambria"/>
              </a:rPr>
              <a:t>_____</a:t>
            </a:r>
            <a:r>
              <a:rPr lang="es-US" sz="1200" b="1" i="0" strike="noStrike" cap="none" spc="0" baseline="0">
                <a:solidFill>
                  <a:srgbClr val="000000"/>
                </a:solidFill>
                <a:effectLst/>
                <a:latin typeface="Libre Franklin"/>
                <a:ea typeface="Libre Franklin"/>
                <a:cs typeface="Libre Franklin"/>
              </a:rPr>
              <a:t>].</a:t>
            </a:r>
          </a:p>
          <a:p>
            <a:endParaRPr lang="en-US" b="1" noProof="0"/>
          </a:p>
          <a:p>
            <a:r>
              <a:rPr lang="es-US" sz="1200" b="0" i="0" strike="noStrike" cap="none" spc="0" baseline="0">
                <a:solidFill>
                  <a:srgbClr val="000000"/>
                </a:solidFill>
                <a:effectLst/>
                <a:latin typeface="Libre Franklin"/>
                <a:ea typeface="Libre Franklin"/>
                <a:cs typeface="Libre Franklin"/>
              </a:rPr>
              <a:t>Escriban la ecuación y complétenla. Cuando sea posible, expresen con otro nombre la suma como un número entero.</a:t>
            </a:r>
            <a:endParaRPr lang="en-US" b="1" noProof="0"/>
          </a:p>
          <a:p>
            <a:endParaRPr lang="en-US" b="1" noProof="0"/>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9774675E-3953-36E4-F3D9-F5AE276822F9}"/>
              </a:ext>
            </a:extLst>
          </p:cNvPr>
          <p:cNvSpPr>
            <a:spLocks noGrp="1"/>
          </p:cNvSpPr>
          <p:nvPr>
            <p:ph type="sldNum" sz="quarter" idx="10"/>
          </p:nvPr>
        </p:nvSpPr>
        <p:spPr/>
        <p:txBody>
          <a:bodyPr/>
          <a:lstStyle/>
          <a:p>
            <a:fld id="{6101C5E1-D8E9-464D-A93E-CE21651935A7}" type="slidenum">
              <a:rPr lang="en-US" smtClean="0"/>
              <a:t>13</a:t>
            </a:fld>
            <a:endParaRPr lang="en-US"/>
          </a:p>
        </p:txBody>
      </p:sp>
    </p:spTree>
    <p:extLst>
      <p:ext uri="{BB962C8B-B14F-4D97-AF65-F5344CB8AC3E}">
        <p14:creationId xmlns:p14="http://schemas.microsoft.com/office/powerpoint/2010/main" val="11022926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6DABC7-D5BC-968A-87B5-C6615B4C16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4ECE06-1907-B40B-4488-FFBF68B9C6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7AD175-EF5E-8619-7BC6-649CA9D7C369}"/>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a:t>
            </a:r>
            <a:r>
              <a:rPr lang="es-US"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Cambria"/>
                <a:ea typeface="Cambria"/>
                <a:cs typeface="Cambria"/>
              </a:rPr>
              <a:t>=</a:t>
            </a:r>
            <a:r>
              <a:rPr lang="es-US"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Cambria"/>
                <a:ea typeface="Cambria"/>
                <a:cs typeface="Cambria"/>
              </a:rPr>
              <a:t>_____</a:t>
            </a:r>
            <a:r>
              <a:rPr lang="es-US" sz="1200" b="1" i="0" strike="noStrike" cap="none" spc="0" baseline="0">
                <a:solidFill>
                  <a:srgbClr val="000000"/>
                </a:solidFill>
                <a:effectLst/>
                <a:latin typeface="Libre Franklin"/>
                <a:ea typeface="Libre Franklin"/>
                <a:cs typeface="Libre Franklin"/>
              </a:rPr>
              <a:t>].</a:t>
            </a:r>
          </a:p>
          <a:p>
            <a:endParaRPr lang="en-US" b="1" noProof="0"/>
          </a:p>
          <a:p>
            <a:r>
              <a:rPr lang="es-US" sz="1200" b="0" i="0" strike="noStrike" cap="none" spc="0" baseline="0">
                <a:solidFill>
                  <a:srgbClr val="000000"/>
                </a:solidFill>
                <a:effectLst/>
                <a:latin typeface="Libre Franklin"/>
                <a:ea typeface="Libre Franklin"/>
                <a:cs typeface="Libre Franklin"/>
              </a:rPr>
              <a:t>Escriban la ecuación y complétenla. Cuando sea posible, expresen con otro nombre la suma como un número entero.</a:t>
            </a:r>
            <a:endParaRPr lang="en-US" b="1" noProof="0"/>
          </a:p>
          <a:p>
            <a:endParaRPr lang="en-US" b="1" noProof="0"/>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B2BE5DC8-D589-67A9-B795-13FDDA264627}"/>
              </a:ext>
            </a:extLst>
          </p:cNvPr>
          <p:cNvSpPr>
            <a:spLocks noGrp="1"/>
          </p:cNvSpPr>
          <p:nvPr>
            <p:ph type="sldNum" sz="quarter" idx="10"/>
          </p:nvPr>
        </p:nvSpPr>
        <p:spPr/>
        <p:txBody>
          <a:bodyPr/>
          <a:lstStyle/>
          <a:p>
            <a:fld id="{6101C5E1-D8E9-464D-A93E-CE21651935A7}" type="slidenum">
              <a:rPr lang="en-US" smtClean="0"/>
              <a:t>14</a:t>
            </a:fld>
            <a:endParaRPr lang="en-US"/>
          </a:p>
        </p:txBody>
      </p:sp>
    </p:spTree>
    <p:extLst>
      <p:ext uri="{BB962C8B-B14F-4D97-AF65-F5344CB8AC3E}">
        <p14:creationId xmlns:p14="http://schemas.microsoft.com/office/powerpoint/2010/main" val="25172719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50C001-D2D4-2F34-2CC5-798B3E1481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1EF98E-9B12-ED1D-99B5-371F70E66E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8DC91C-501C-CDB4-94F5-9DA713D1FC01}"/>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a:t>
            </a:r>
            <a:r>
              <a:rPr lang="es-US"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Cambria"/>
                <a:ea typeface="Cambria"/>
                <a:cs typeface="Cambria"/>
              </a:rPr>
              <a:t>=</a:t>
            </a:r>
            <a:r>
              <a:rPr lang="es-US"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Cambria"/>
                <a:ea typeface="Cambria"/>
                <a:cs typeface="Cambria"/>
              </a:rPr>
              <a:t>_____</a:t>
            </a:r>
            <a:r>
              <a:rPr lang="es-US" sz="1200" b="1" i="0" strike="noStrike" cap="none" spc="0" baseline="0">
                <a:solidFill>
                  <a:srgbClr val="000000"/>
                </a:solidFill>
                <a:effectLst/>
                <a:latin typeface="Libre Franklin"/>
                <a:ea typeface="Libre Franklin"/>
                <a:cs typeface="Libre Franklin"/>
              </a:rPr>
              <a:t>].</a:t>
            </a:r>
          </a:p>
          <a:p>
            <a:endParaRPr lang="en-US" b="1" noProof="0"/>
          </a:p>
          <a:p>
            <a:r>
              <a:rPr lang="es-US" sz="1200" b="0" i="0" strike="noStrike" cap="none" spc="0" baseline="0">
                <a:solidFill>
                  <a:srgbClr val="000000"/>
                </a:solidFill>
                <a:effectLst/>
                <a:latin typeface="Libre Franklin"/>
                <a:ea typeface="Libre Franklin"/>
                <a:cs typeface="Libre Franklin"/>
              </a:rPr>
              <a:t>Escriban la ecuación y complétenla. Cuando sea posible, expresen con otro nombre la suma como un número entero.</a:t>
            </a:r>
            <a:endParaRPr lang="en-US" b="1" noProof="0"/>
          </a:p>
          <a:p>
            <a:endParaRPr lang="en-US" b="1" noProof="0"/>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805DE697-E1DB-E07F-D9B3-53163195872A}"/>
              </a:ext>
            </a:extLst>
          </p:cNvPr>
          <p:cNvSpPr>
            <a:spLocks noGrp="1"/>
          </p:cNvSpPr>
          <p:nvPr>
            <p:ph type="sldNum" sz="quarter" idx="10"/>
          </p:nvPr>
        </p:nvSpPr>
        <p:spPr/>
        <p:txBody>
          <a:bodyPr/>
          <a:lstStyle/>
          <a:p>
            <a:fld id="{6101C5E1-D8E9-464D-A93E-CE21651935A7}" type="slidenum">
              <a:rPr lang="en-US" smtClean="0"/>
              <a:t>15</a:t>
            </a:fld>
            <a:endParaRPr lang="en-US"/>
          </a:p>
        </p:txBody>
      </p:sp>
    </p:spTree>
    <p:extLst>
      <p:ext uri="{BB962C8B-B14F-4D97-AF65-F5344CB8AC3E}">
        <p14:creationId xmlns:p14="http://schemas.microsoft.com/office/powerpoint/2010/main" val="22894632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7B0444-1FFD-D61E-DEF1-A9FB176491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243BB7-173D-10B6-FBDA-3E7C1665A4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6F3153-570A-3B23-930E-A534E39D88A8}"/>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a:t>
            </a:r>
            <a:r>
              <a:rPr lang="es-US"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Cambria"/>
                <a:ea typeface="Cambria"/>
                <a:cs typeface="Cambria"/>
              </a:rPr>
              <a:t>=</a:t>
            </a:r>
            <a:r>
              <a:rPr lang="es-US"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Cambria"/>
                <a:ea typeface="Cambria"/>
                <a:cs typeface="Cambria"/>
              </a:rPr>
              <a:t>_____</a:t>
            </a:r>
            <a:r>
              <a:rPr lang="es-US" sz="1200" b="1" i="0" strike="noStrike" cap="none" spc="0" baseline="0">
                <a:solidFill>
                  <a:srgbClr val="000000"/>
                </a:solidFill>
                <a:effectLst/>
                <a:latin typeface="Libre Franklin"/>
                <a:ea typeface="Libre Franklin"/>
                <a:cs typeface="Libre Franklin"/>
              </a:rPr>
              <a:t>].</a:t>
            </a:r>
          </a:p>
          <a:p>
            <a:endParaRPr lang="en-US" b="1" noProof="0"/>
          </a:p>
          <a:p>
            <a:r>
              <a:rPr lang="es-US" sz="1200" b="0" i="0" strike="noStrike" cap="none" spc="0" baseline="0">
                <a:solidFill>
                  <a:srgbClr val="000000"/>
                </a:solidFill>
                <a:effectLst/>
                <a:latin typeface="Libre Franklin"/>
                <a:ea typeface="Libre Franklin"/>
                <a:cs typeface="Libre Franklin"/>
              </a:rPr>
              <a:t>Escriban la ecuación y complétenla. Cuando sea posible, expresen con otro nombre la suma como un número entero.</a:t>
            </a:r>
            <a:endParaRPr lang="en-US" b="1" noProof="0"/>
          </a:p>
          <a:p>
            <a:endParaRPr lang="en-US" b="1" noProof="0"/>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A7E6AED7-C2D1-DA3F-E30A-9C8CFE167042}"/>
              </a:ext>
            </a:extLst>
          </p:cNvPr>
          <p:cNvSpPr>
            <a:spLocks noGrp="1"/>
          </p:cNvSpPr>
          <p:nvPr>
            <p:ph type="sldNum" sz="quarter" idx="10"/>
          </p:nvPr>
        </p:nvSpPr>
        <p:spPr/>
        <p:txBody>
          <a:bodyPr/>
          <a:lstStyle/>
          <a:p>
            <a:fld id="{6101C5E1-D8E9-464D-A93E-CE21651935A7}" type="slidenum">
              <a:rPr lang="en-US" smtClean="0"/>
              <a:t>16</a:t>
            </a:fld>
            <a:endParaRPr lang="en-US"/>
          </a:p>
        </p:txBody>
      </p:sp>
    </p:spTree>
    <p:extLst>
      <p:ext uri="{BB962C8B-B14F-4D97-AF65-F5344CB8AC3E}">
        <p14:creationId xmlns:p14="http://schemas.microsoft.com/office/powerpoint/2010/main" val="23320311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[Haga clic en el nombre del video en la diapositiva para acceder al video].</a:t>
            </a:r>
          </a:p>
          <a:p>
            <a:endParaRPr lang="en-US" b="1"/>
          </a:p>
          <a:p>
            <a:r>
              <a:rPr lang="es-US" sz="1200" b="1" i="0" strike="noStrike" cap="none" spc="0" baseline="0">
                <a:solidFill>
                  <a:srgbClr val="000000"/>
                </a:solidFill>
                <a:effectLst/>
                <a:latin typeface="Libre Franklin"/>
                <a:ea typeface="Libre Franklin"/>
                <a:cs typeface="Libre Franklin"/>
              </a:rPr>
              <a:t>[Reúna a la clase y presente el contexto del video Un problema de pizza. Diga a la clase que el video mostrará a personas que comparten una pizza en partes iguales. Reproduzca el video y, cuando haga una pausa, haga la siguiente pregunta].</a:t>
            </a:r>
          </a:p>
          <a:p>
            <a:endParaRPr lang="en-US" b="1"/>
          </a:p>
          <a:p>
            <a:r>
              <a:rPr lang="es-US" sz="1200" b="0" i="0" strike="noStrike" cap="none" spc="0" baseline="0">
                <a:solidFill>
                  <a:srgbClr val="000000"/>
                </a:solidFill>
                <a:effectLst/>
                <a:latin typeface="Libre Franklin"/>
                <a:ea typeface="Libre Franklin"/>
                <a:cs typeface="Libre Franklin"/>
              </a:rPr>
              <a:t>Si cada persona recibe una de estas porciones, ¿qué piensan que sucederá?</a:t>
            </a:r>
            <a:endParaRPr b="1"/>
          </a:p>
        </p:txBody>
      </p:sp>
      <p:sp>
        <p:nvSpPr>
          <p:cNvPr id="4" name="Slide Number Placeholder 3"/>
          <p:cNvSpPr>
            <a:spLocks noGrp="1"/>
          </p:cNvSpPr>
          <p:nvPr>
            <p:ph type="sldNum" sz="quarter" idx="10"/>
          </p:nvPr>
        </p:nvSpPr>
        <p:spPr/>
        <p:txBody>
          <a:bodyPr/>
          <a:lstStyle/>
          <a:p>
            <a:fld id="{6101C5E1-D8E9-464D-A93E-CE21651935A7}" type="slidenum">
              <a:rPr lang="en-US" smtClean="0"/>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636466"/>
                </a:solidFill>
                <a:effectLst/>
                <a:latin typeface="Libre Franklin"/>
                <a:ea typeface="Libre Franklin"/>
                <a:cs typeface="Libre Franklin"/>
              </a:rPr>
              <a:t>[Para mostrar una versión de tamaño completo de esta imagen, acceda al PDF en la plataforma digital].</a:t>
            </a:r>
          </a:p>
          <a:p>
            <a:endParaRPr lang="en-US" b="1"/>
          </a:p>
          <a:p>
            <a:r>
              <a:rPr lang="es-US" sz="1200" b="1" i="0" strike="noStrike" cap="none" spc="0" baseline="0">
                <a:solidFill>
                  <a:srgbClr val="000000"/>
                </a:solidFill>
                <a:effectLst/>
                <a:latin typeface="Libre Franklin"/>
                <a:ea typeface="Libre Franklin"/>
                <a:cs typeface="Libre Franklin"/>
              </a:rPr>
              <a:t>[Pida a sus estudiantes que retiren la hoja extraíble de Porciones de pizza de sus libros y la inserten en sus pizarras blancas].</a:t>
            </a:r>
          </a:p>
          <a:p>
            <a:endParaRPr lang="en-US" b="1"/>
          </a:p>
          <a:p>
            <a:r>
              <a:rPr lang="es-US" sz="1200" b="1" i="0" strike="noStrike" cap="none" spc="0" baseline="0">
                <a:solidFill>
                  <a:srgbClr val="000000"/>
                </a:solidFill>
                <a:effectLst/>
                <a:latin typeface="Libre Franklin"/>
                <a:ea typeface="Libre Franklin"/>
                <a:cs typeface="Libre Franklin"/>
              </a:rPr>
              <a:t>[Pida a sus estudiantes que dividan la pizza para mostrar cómo </a:t>
            </a:r>
            <a:r>
              <a:rPr lang="es-US" sz="1200" b="1" i="0" strike="noStrike" cap="none" spc="0" baseline="0">
                <a:solidFill>
                  <a:srgbClr val="000000"/>
                </a:solidFill>
                <a:effectLst/>
                <a:latin typeface="Cambria"/>
                <a:ea typeface="Cambria"/>
                <a:cs typeface="Cambria"/>
              </a:rPr>
              <a:t>3</a:t>
            </a:r>
            <a:r>
              <a:rPr lang="es-US" sz="1200" b="1" i="0" strike="noStrike" cap="none" spc="0" baseline="0">
                <a:solidFill>
                  <a:srgbClr val="000000"/>
                </a:solidFill>
                <a:effectLst/>
                <a:latin typeface="Libre Franklin"/>
                <a:ea typeface="Libre Franklin"/>
                <a:cs typeface="Libre Franklin"/>
              </a:rPr>
              <a:t> personas pueden compartir la pizza en partes iguales].</a:t>
            </a:r>
          </a:p>
          <a:p>
            <a:endParaRPr lang="en-US" b="1"/>
          </a:p>
          <a:p>
            <a:r>
              <a:rPr lang="es-US" sz="1200" b="1" i="0" strike="noStrike" cap="none" spc="0" baseline="0">
                <a:solidFill>
                  <a:srgbClr val="000000"/>
                </a:solidFill>
                <a:effectLst/>
                <a:latin typeface="Libre Franklin"/>
                <a:ea typeface="Libre Franklin"/>
                <a:cs typeface="Libre Franklin"/>
              </a:rPr>
              <a:t>[Invite a la clase a que usen la rutina Pensar-Trabajar en parejas-Compartir para describir cómo dividieron la pizza].</a:t>
            </a:r>
          </a:p>
          <a:p>
            <a:endParaRPr lang="en-US" b="1"/>
          </a:p>
          <a:p>
            <a:r>
              <a:rPr lang="es-US" sz="1200" b="0" i="0" strike="noStrike" cap="none" spc="0" baseline="0">
                <a:solidFill>
                  <a:srgbClr val="000000"/>
                </a:solidFill>
                <a:effectLst/>
                <a:latin typeface="Libre Franklin"/>
                <a:ea typeface="Libre Franklin"/>
                <a:cs typeface="Libre Franklin"/>
              </a:rPr>
              <a:t>¿Qué fracción de la pizza recibe cada persona si se reparte en partes iguales? ¿Cómo lo saben?</a:t>
            </a:r>
            <a:endParaRPr b="1"/>
          </a:p>
        </p:txBody>
      </p:sp>
      <p:sp>
        <p:nvSpPr>
          <p:cNvPr id="4" name="Slide Number Placeholder 3"/>
          <p:cNvSpPr>
            <a:spLocks noGrp="1"/>
          </p:cNvSpPr>
          <p:nvPr>
            <p:ph type="sldNum" sz="quarter" idx="10"/>
          </p:nvPr>
        </p:nvSpPr>
        <p:spPr/>
        <p:txBody>
          <a:bodyPr/>
          <a:lstStyle/>
          <a:p>
            <a:fld id="{6101C5E1-D8E9-464D-A93E-CE21651935A7}" type="slidenum">
              <a:rPr lang="en-US" smtClean="0"/>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8F919D-5203-38B1-CD38-89C422D4B8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45D906-7323-365C-332C-51575E1ABD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17E772-6F61-4470-6034-F47ADC028006}"/>
              </a:ext>
            </a:extLst>
          </p:cNvPr>
          <p:cNvSpPr>
            <a:spLocks noGrp="1"/>
          </p:cNvSpPr>
          <p:nvPr>
            <p:ph type="body" idx="1"/>
          </p:nvPr>
        </p:nvSpPr>
        <p:spPr/>
        <p:txBody>
          <a:bodyPr>
            <a:normAutofit fontScale="92500"/>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[Haga clic en el nombre del video en la diapositiva para acceder al video].</a:t>
            </a:r>
          </a:p>
          <a:p>
            <a:endParaRPr lang="en-US" b="1"/>
          </a:p>
          <a:p>
            <a:r>
              <a:rPr lang="es-US" sz="1200" b="1" i="0" strike="noStrike" cap="none" spc="0" baseline="0">
                <a:solidFill>
                  <a:srgbClr val="000000"/>
                </a:solidFill>
                <a:effectLst/>
                <a:latin typeface="Libre Franklin"/>
                <a:ea typeface="Libre Franklin"/>
                <a:cs typeface="Libre Franklin"/>
              </a:rPr>
              <a:t>[Reproduzca el resto del video].</a:t>
            </a:r>
          </a:p>
          <a:p>
            <a:endParaRPr lang="en-US" b="1"/>
          </a:p>
          <a:p>
            <a:r>
              <a:rPr lang="es-US" sz="1200" b="0" i="0" strike="noStrike" cap="none" spc="0" baseline="0">
                <a:solidFill>
                  <a:srgbClr val="000000"/>
                </a:solidFill>
                <a:effectLst/>
                <a:latin typeface="Libre Franklin"/>
                <a:ea typeface="Libre Franklin"/>
                <a:cs typeface="Libre Franklin"/>
              </a:rPr>
              <a:t>¿Cuál es el nuevo problema ahora?</a:t>
            </a:r>
            <a:endParaRPr lang="en-US" b="1"/>
          </a:p>
          <a:p>
            <a:endParaRPr lang="en-US" b="1"/>
          </a:p>
          <a:p>
            <a:r>
              <a:rPr lang="es-US" sz="1200" b="1" i="0" strike="noStrike" cap="none" spc="0" baseline="0">
                <a:solidFill>
                  <a:srgbClr val="000000"/>
                </a:solidFill>
                <a:effectLst/>
                <a:latin typeface="Libre Franklin"/>
                <a:ea typeface="Libre Franklin"/>
                <a:cs typeface="Libre Franklin"/>
              </a:rPr>
              <a:t>[Pida a sus estudiantes que borren sus pizarras blancas y, luego, dividan la pizza para mostrar cómo pueden compartir la pizza en partes iguales las 5 personas].</a:t>
            </a:r>
          </a:p>
          <a:p>
            <a:endParaRPr lang="en-US" b="1"/>
          </a:p>
          <a:p>
            <a:r>
              <a:rPr lang="es-US" sz="1200" b="0" i="0" strike="noStrike" cap="none" spc="0" baseline="0">
                <a:solidFill>
                  <a:srgbClr val="000000"/>
                </a:solidFill>
                <a:effectLst/>
                <a:latin typeface="Libre Franklin"/>
                <a:ea typeface="Libre Franklin"/>
                <a:cs typeface="Libre Franklin"/>
              </a:rPr>
              <a:t>¿Qué fracción de la pizza recibe cada persona si se reparte en partes iguales?</a:t>
            </a:r>
            <a:endParaRPr lang="en-US" b="1"/>
          </a:p>
          <a:p>
            <a:endParaRPr lang="en-US" b="1"/>
          </a:p>
          <a:p>
            <a:r>
              <a:rPr lang="es-US" sz="1200" b="1" i="0" strike="noStrike" cap="none" spc="0" baseline="0">
                <a:solidFill>
                  <a:srgbClr val="000000"/>
                </a:solidFill>
                <a:effectLst/>
                <a:latin typeface="Libre Franklin"/>
                <a:ea typeface="Libre Franklin"/>
                <a:cs typeface="Libre Franklin"/>
              </a:rPr>
              <a:t>[Invite a la clase a usar la rutina Pensar-Trabajar en parejas-Compartir para analizar las relaciones o los patrones que observan entre la cantidad de pizza que tienen al principio, el número de personas y la cantidad de pizza que recibe cada persona].</a:t>
            </a:r>
          </a:p>
          <a:p>
            <a:endParaRPr lang="en-US" b="1"/>
          </a:p>
          <a:p>
            <a:r>
              <a:rPr lang="es-US" sz="1200" b="1" i="0" strike="noStrike" cap="none" spc="0" baseline="0">
                <a:solidFill>
                  <a:srgbClr val="000000"/>
                </a:solidFill>
                <a:effectLst/>
                <a:latin typeface="Libre Franklin"/>
                <a:ea typeface="Libre Franklin"/>
                <a:cs typeface="Libre Franklin"/>
              </a:rPr>
              <a:t>[Presente el trabajo que van a hacer en el siguiente segmento para establecer una transición].</a:t>
            </a:r>
          </a:p>
          <a:p>
            <a:endParaRPr lang="en-US" b="1"/>
          </a:p>
          <a:p>
            <a:r>
              <a:rPr lang="es-US" sz="1200" b="0" i="0" strike="noStrike" cap="none" spc="0" baseline="0">
                <a:solidFill>
                  <a:srgbClr val="000000"/>
                </a:solidFill>
                <a:effectLst/>
                <a:latin typeface="Libre Franklin"/>
                <a:ea typeface="Libre Franklin"/>
                <a:cs typeface="Libre Franklin"/>
              </a:rPr>
              <a:t>Hoy, exploraremos una nueva forma de razonar acerca de la división.</a:t>
            </a:r>
            <a:endParaRPr b="1"/>
          </a:p>
        </p:txBody>
      </p:sp>
      <p:sp>
        <p:nvSpPr>
          <p:cNvPr id="4" name="Slide Number Placeholder 3">
            <a:extLst>
              <a:ext uri="{FF2B5EF4-FFF2-40B4-BE49-F238E27FC236}">
                <a16:creationId xmlns:a16="http://schemas.microsoft.com/office/drawing/2014/main" id="{04F1D6F5-5073-2501-4021-71ABA8FE8FED}"/>
              </a:ext>
            </a:extLst>
          </p:cNvPr>
          <p:cNvSpPr>
            <a:spLocks noGrp="1"/>
          </p:cNvSpPr>
          <p:nvPr>
            <p:ph type="sldNum" sz="quarter" idx="10"/>
          </p:nvPr>
        </p:nvSpPr>
        <p:spPr/>
        <p:txBody>
          <a:bodyPr/>
          <a:lstStyle/>
          <a:p>
            <a:fld id="{6101C5E1-D8E9-464D-A93E-CE21651935A7}" type="slidenum">
              <a:rPr lang="en-US" smtClean="0"/>
              <a:t>19</a:t>
            </a:fld>
            <a:endParaRPr lang="en-US"/>
          </a:p>
        </p:txBody>
      </p:sp>
    </p:spTree>
    <p:extLst>
      <p:ext uri="{BB962C8B-B14F-4D97-AF65-F5344CB8AC3E}">
        <p14:creationId xmlns:p14="http://schemas.microsoft.com/office/powerpoint/2010/main" val="16836250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s-US" sz="500" b="1" i="0" strike="noStrike" cap="none" spc="0" baseline="0">
                <a:solidFill>
                  <a:srgbClr val="000000"/>
                </a:solidFill>
                <a:effectLst/>
                <a:latin typeface="Libre Franklin"/>
                <a:ea typeface="Libre Franklin"/>
                <a:cs typeface="Libre Franklin"/>
              </a:rPr>
              <a:t>[Asegúrese de que cada estudiante tenga cuatro notas adhesivas y su pizarra blanca frente a sí].</a:t>
            </a:r>
          </a:p>
          <a:p>
            <a:endParaRPr lang="en-US" b="1" i="0">
              <a:latin typeface="Libre Franklin"/>
            </a:endParaRPr>
          </a:p>
          <a:p>
            <a:r>
              <a:rPr lang="es-US" sz="500" b="0" i="0" strike="noStrike" cap="none" spc="0" baseline="0">
                <a:solidFill>
                  <a:srgbClr val="000000"/>
                </a:solidFill>
                <a:effectLst/>
                <a:latin typeface="Libre Franklin"/>
                <a:ea typeface="Libre Franklin"/>
                <a:cs typeface="Libre Franklin"/>
              </a:rPr>
              <a:t>Imaginen que </a:t>
            </a:r>
            <a:r>
              <a:rPr lang="es-US" sz="500" b="0" i="0" strike="noStrike" cap="none" spc="0" baseline="0">
                <a:solidFill>
                  <a:srgbClr val="000000"/>
                </a:solidFill>
                <a:effectLst/>
                <a:latin typeface="Cambria"/>
                <a:ea typeface="Cambria"/>
                <a:cs typeface="Cambria"/>
              </a:rPr>
              <a:t>4</a:t>
            </a:r>
            <a:r>
              <a:rPr lang="es-US" sz="500" b="0" i="0" strike="noStrike" cap="none" spc="0" baseline="0">
                <a:solidFill>
                  <a:srgbClr val="000000"/>
                </a:solidFill>
                <a:effectLst/>
                <a:latin typeface="Libre Franklin"/>
                <a:ea typeface="Libre Franklin"/>
                <a:cs typeface="Libre Franklin"/>
              </a:rPr>
              <a:t> personas quieren compartir </a:t>
            </a:r>
            <a:r>
              <a:rPr lang="es-US" sz="500" b="0" i="0" strike="noStrike" cap="none" spc="0" baseline="0">
                <a:solidFill>
                  <a:srgbClr val="000000"/>
                </a:solidFill>
                <a:effectLst/>
                <a:latin typeface="Cambria"/>
                <a:ea typeface="Cambria"/>
                <a:cs typeface="Cambria"/>
              </a:rPr>
              <a:t>4</a:t>
            </a:r>
            <a:r>
              <a:rPr lang="es-US" sz="500" b="0" i="0" strike="noStrike" cap="none" spc="0" baseline="0">
                <a:solidFill>
                  <a:srgbClr val="000000"/>
                </a:solidFill>
                <a:effectLst/>
                <a:latin typeface="Libre Franklin"/>
                <a:ea typeface="Libre Franklin"/>
                <a:cs typeface="Libre Franklin"/>
              </a:rPr>
              <a:t> waffles en partes iguales. ¿Cuántos waffles recibe cada persona?</a:t>
            </a:r>
          </a:p>
          <a:p>
            <a:endParaRPr lang="en-US" b="1" i="0">
              <a:latin typeface="Libre Franklin"/>
            </a:endParaRPr>
          </a:p>
          <a:p>
            <a:r>
              <a:rPr lang="es-US" sz="500" b="0" i="0" strike="noStrike" cap="none" spc="0" baseline="0">
                <a:solidFill>
                  <a:srgbClr val="000000"/>
                </a:solidFill>
                <a:effectLst/>
                <a:latin typeface="Libre Franklin"/>
                <a:ea typeface="Libre Franklin"/>
                <a:cs typeface="Libre Franklin"/>
              </a:rPr>
              <a:t>Podemos usar nuestra pizarra blanca y las notas adhesivas para representar esta situación.</a:t>
            </a:r>
            <a:endParaRPr lang="en-US" b="1" i="0">
              <a:latin typeface="Libre Franklin"/>
            </a:endParaRPr>
          </a:p>
          <a:p>
            <a:endParaRPr lang="en-US" b="1" i="0">
              <a:latin typeface="Libre Franklin"/>
            </a:endParaRPr>
          </a:p>
          <a:p>
            <a:r>
              <a:rPr lang="es-US" sz="500" b="1" i="0" strike="noStrike" cap="none" spc="0" baseline="0">
                <a:solidFill>
                  <a:srgbClr val="000000"/>
                </a:solidFill>
                <a:effectLst/>
                <a:latin typeface="Libre Franklin"/>
                <a:ea typeface="Libre Franklin"/>
                <a:cs typeface="Libre Franklin"/>
              </a:rPr>
              <a:t>[Pida a sus estudiantes que dibujen </a:t>
            </a:r>
            <a:r>
              <a:rPr lang="es-US" sz="500" b="1" i="0" strike="noStrike" cap="none" spc="0" baseline="0">
                <a:solidFill>
                  <a:srgbClr val="000000"/>
                </a:solidFill>
                <a:effectLst/>
                <a:latin typeface="Cambria"/>
                <a:ea typeface="Cambria"/>
                <a:cs typeface="Cambria"/>
              </a:rPr>
              <a:t>4</a:t>
            </a:r>
            <a:r>
              <a:rPr lang="es-US" sz="500" b="1" i="0" strike="noStrike" cap="none" spc="0" baseline="0">
                <a:solidFill>
                  <a:srgbClr val="000000"/>
                </a:solidFill>
                <a:effectLst/>
                <a:latin typeface="Libre Franklin"/>
                <a:ea typeface="Libre Franklin"/>
                <a:cs typeface="Libre Franklin"/>
              </a:rPr>
              <a:t> círculos en sus pizarras blancas para representar el número de personas].</a:t>
            </a:r>
          </a:p>
          <a:p>
            <a:endParaRPr lang="en-US" b="1" i="0">
              <a:latin typeface="Libre Franklin"/>
            </a:endParaRPr>
          </a:p>
          <a:p>
            <a:r>
              <a:rPr lang="es-US" sz="500" b="0" i="0" strike="noStrike" cap="none" spc="0" baseline="0">
                <a:solidFill>
                  <a:srgbClr val="000000"/>
                </a:solidFill>
                <a:effectLst/>
                <a:latin typeface="Libre Franklin"/>
                <a:ea typeface="Libre Franklin"/>
                <a:cs typeface="Libre Franklin"/>
              </a:rPr>
              <a:t>Cada círculo en sus pizarras blancas representa </a:t>
            </a:r>
            <a:r>
              <a:rPr lang="es-US" sz="500" b="0" i="0" strike="noStrike" cap="none" spc="0" baseline="0">
                <a:solidFill>
                  <a:srgbClr val="000000"/>
                </a:solidFill>
                <a:effectLst/>
                <a:latin typeface="Cambria"/>
                <a:ea typeface="Cambria"/>
                <a:cs typeface="Cambria"/>
              </a:rPr>
              <a:t>1</a:t>
            </a:r>
            <a:r>
              <a:rPr lang="es-US" sz="500" b="0" i="0" strike="noStrike" cap="none" spc="0" baseline="0">
                <a:solidFill>
                  <a:srgbClr val="000000"/>
                </a:solidFill>
                <a:effectLst/>
                <a:latin typeface="Libre Franklin"/>
                <a:ea typeface="Libre Franklin"/>
                <a:cs typeface="Libre Franklin"/>
              </a:rPr>
              <a:t> persona. Cada nota adhesiva representa </a:t>
            </a:r>
            <a:r>
              <a:rPr lang="es-US" sz="500" b="0" i="0" strike="noStrike" cap="none" spc="0" baseline="0">
                <a:solidFill>
                  <a:srgbClr val="000000"/>
                </a:solidFill>
                <a:effectLst/>
                <a:latin typeface="Cambria"/>
                <a:ea typeface="Cambria"/>
                <a:cs typeface="Cambria"/>
              </a:rPr>
              <a:t>1</a:t>
            </a:r>
            <a:r>
              <a:rPr lang="es-US" sz="500" b="0" i="0" strike="noStrike" cap="none" spc="0" baseline="0">
                <a:solidFill>
                  <a:srgbClr val="000000"/>
                </a:solidFill>
                <a:effectLst/>
                <a:latin typeface="Libre Franklin"/>
                <a:ea typeface="Libre Franklin"/>
                <a:cs typeface="Libre Franklin"/>
              </a:rPr>
              <a:t> waffle.</a:t>
            </a:r>
            <a:endParaRPr lang="en-US" b="1" i="0">
              <a:latin typeface="Libre Franklin"/>
            </a:endParaRPr>
          </a:p>
          <a:p>
            <a:endParaRPr lang="en-US" b="1" i="0">
              <a:latin typeface="Libre Franklin"/>
            </a:endParaRPr>
          </a:p>
          <a:p>
            <a:r>
              <a:rPr lang="es-US" sz="500" b="1" i="0" strike="noStrike" cap="none" spc="0" baseline="0">
                <a:solidFill>
                  <a:srgbClr val="000000"/>
                </a:solidFill>
                <a:effectLst/>
                <a:latin typeface="Libre Franklin"/>
                <a:ea typeface="Libre Franklin"/>
                <a:cs typeface="Libre Franklin"/>
              </a:rPr>
              <a:t>[Pida a sus estudiantes que coloquen las notas adhesivas de modo que muestren </a:t>
            </a:r>
            <a:r>
              <a:rPr lang="es-US" sz="500" b="1" i="0" strike="noStrike" cap="none" spc="0" baseline="0">
                <a:solidFill>
                  <a:srgbClr val="000000"/>
                </a:solidFill>
                <a:effectLst/>
                <a:latin typeface="Cambria"/>
                <a:ea typeface="Cambria"/>
                <a:cs typeface="Cambria"/>
              </a:rPr>
              <a:t>4</a:t>
            </a:r>
            <a:r>
              <a:rPr lang="es-US" sz="500" b="1" i="0" strike="noStrike" cap="none" spc="0" baseline="0">
                <a:solidFill>
                  <a:srgbClr val="000000"/>
                </a:solidFill>
                <a:effectLst/>
                <a:latin typeface="Libre Franklin"/>
                <a:ea typeface="Libre Franklin"/>
                <a:cs typeface="Libre Franklin"/>
              </a:rPr>
              <a:t> waffles repartidos, en partes iguales, entre </a:t>
            </a:r>
            <a:r>
              <a:rPr lang="es-US" sz="500" b="1" i="0" strike="noStrike" cap="none" spc="0" baseline="0">
                <a:solidFill>
                  <a:srgbClr val="000000"/>
                </a:solidFill>
                <a:effectLst/>
                <a:latin typeface="Cambria"/>
                <a:ea typeface="Cambria"/>
                <a:cs typeface="Cambria"/>
              </a:rPr>
              <a:t>4</a:t>
            </a:r>
            <a:r>
              <a:rPr lang="es-US" sz="500" b="1" i="0" strike="noStrike" cap="none" spc="0" baseline="0">
                <a:solidFill>
                  <a:srgbClr val="000000"/>
                </a:solidFill>
                <a:effectLst/>
                <a:latin typeface="Libre Franklin"/>
                <a:ea typeface="Libre Franklin"/>
                <a:cs typeface="Libre Franklin"/>
              </a:rPr>
              <a:t> personas].</a:t>
            </a:r>
          </a:p>
          <a:p>
            <a:endParaRPr lang="en-US" b="1" i="0">
              <a:latin typeface="Libre Franklin"/>
            </a:endParaRPr>
          </a:p>
          <a:p>
            <a:r>
              <a:rPr lang="es-US" sz="500" b="0" i="0" strike="noStrike" cap="none" spc="0" baseline="0">
                <a:solidFill>
                  <a:srgbClr val="000000"/>
                </a:solidFill>
                <a:effectLst/>
                <a:latin typeface="Libre Franklin"/>
                <a:ea typeface="Libre Franklin"/>
                <a:cs typeface="Libre Franklin"/>
              </a:rPr>
              <a:t>¿Cuántos waffles recibe cada persona? </a:t>
            </a:r>
            <a:endParaRPr lang="en-US" b="1" i="0">
              <a:latin typeface="Libre Franklin"/>
            </a:endParaRPr>
          </a:p>
          <a:p>
            <a:endParaRPr lang="en-US" b="1" i="0">
              <a:latin typeface="Libre Franklin"/>
            </a:endParaRPr>
          </a:p>
          <a:p>
            <a:r>
              <a:rPr lang="es-US" sz="500" b="1" i="0" strike="noStrike" cap="none" spc="0" baseline="0">
                <a:solidFill>
                  <a:srgbClr val="000000"/>
                </a:solidFill>
                <a:effectLst/>
                <a:latin typeface="Libre Franklin"/>
                <a:ea typeface="Libre Franklin"/>
                <a:cs typeface="Libre Franklin"/>
              </a:rPr>
              <a:t>[Muestre la siguiente ecuación: </a:t>
            </a:r>
            <a:r>
              <a:rPr lang="es-US" sz="500" b="1" i="0" strike="noStrike" cap="none" spc="0" baseline="0">
                <a:solidFill>
                  <a:srgbClr val="000000"/>
                </a:solidFill>
                <a:effectLst/>
                <a:latin typeface="Cambria"/>
                <a:ea typeface="Cambria"/>
                <a:cs typeface="Cambria"/>
              </a:rPr>
              <a:t>4 ÷ 4 = 1</a:t>
            </a:r>
            <a:r>
              <a:rPr lang="es-US" sz="500" b="1" i="0" strike="noStrike" cap="none" spc="0" baseline="0">
                <a:solidFill>
                  <a:srgbClr val="000000"/>
                </a:solidFill>
                <a:effectLst/>
                <a:latin typeface="Libre Franklin"/>
                <a:ea typeface="Libre Franklin"/>
                <a:cs typeface="Libre Franklin"/>
              </a:rPr>
              <a:t>].</a:t>
            </a:r>
          </a:p>
          <a:p>
            <a:endParaRPr lang="en-US" b="1" i="0">
              <a:latin typeface="Libre Franklin"/>
            </a:endParaRPr>
          </a:p>
          <a:p>
            <a:r>
              <a:rPr lang="es-US" sz="500" b="0" i="0" strike="noStrike" cap="none" spc="0" baseline="0">
                <a:solidFill>
                  <a:srgbClr val="000000"/>
                </a:solidFill>
                <a:effectLst/>
                <a:latin typeface="Libre Franklin"/>
                <a:ea typeface="Libre Franklin"/>
                <a:cs typeface="Libre Franklin"/>
              </a:rPr>
              <a:t>¿Qué representa el dividendo?</a:t>
            </a:r>
            <a:endParaRPr lang="en-US" b="1" i="0">
              <a:latin typeface="Libre Franklin"/>
            </a:endParaRPr>
          </a:p>
          <a:p>
            <a:endParaRPr lang="en-US" b="1" i="0">
              <a:latin typeface="Libre Franklin"/>
            </a:endParaRPr>
          </a:p>
          <a:p>
            <a:r>
              <a:rPr lang="es-US" sz="500" b="0" i="0" strike="noStrike" cap="none" spc="0" baseline="0">
                <a:solidFill>
                  <a:srgbClr val="000000"/>
                </a:solidFill>
                <a:effectLst/>
                <a:latin typeface="Libre Franklin"/>
                <a:ea typeface="Libre Franklin"/>
                <a:cs typeface="Libre Franklin"/>
              </a:rPr>
              <a:t>¿Qué representa el divisor?</a:t>
            </a:r>
            <a:endParaRPr lang="en-US" b="1" i="0">
              <a:latin typeface="Libre Franklin"/>
            </a:endParaRPr>
          </a:p>
          <a:p>
            <a:endParaRPr lang="en-US" b="1" i="0">
              <a:latin typeface="Libre Franklin"/>
            </a:endParaRPr>
          </a:p>
          <a:p>
            <a:r>
              <a:rPr lang="es-US" sz="500" b="0" i="0" strike="noStrike" cap="none" spc="0" baseline="0">
                <a:solidFill>
                  <a:srgbClr val="000000"/>
                </a:solidFill>
                <a:effectLst/>
                <a:latin typeface="Libre Franklin"/>
                <a:ea typeface="Libre Franklin"/>
                <a:cs typeface="Libre Franklin"/>
              </a:rPr>
              <a:t>¿Qué representa el cociente?</a:t>
            </a:r>
            <a:endParaRPr lang="en-US" b="1" i="0">
              <a:latin typeface="Libre Franklin"/>
            </a:endParaRPr>
          </a:p>
          <a:p>
            <a:endParaRPr lang="en-US" b="1" i="0">
              <a:latin typeface="Libre Franklin"/>
            </a:endParaRPr>
          </a:p>
          <a:p>
            <a:r>
              <a:rPr lang="es-US" sz="500" b="1" i="0" strike="noStrike" cap="none" spc="0" baseline="0">
                <a:solidFill>
                  <a:srgbClr val="000000"/>
                </a:solidFill>
                <a:effectLst/>
                <a:latin typeface="Libre Franklin"/>
                <a:ea typeface="Libre Franklin"/>
                <a:cs typeface="Libre Franklin"/>
              </a:rPr>
              <a:t>[Pida a sus estudiantes que retiren las cuatro notas adhesivas de sus pizarras blancas y que borren los círculos].</a:t>
            </a:r>
          </a:p>
          <a:p>
            <a:endParaRPr lang="en-US" b="1" i="0">
              <a:latin typeface="Libre Franklin"/>
            </a:endParaRPr>
          </a:p>
          <a:p>
            <a:r>
              <a:rPr lang="es-US" sz="500" b="0" i="0" strike="noStrike" cap="none" spc="0" baseline="0">
                <a:solidFill>
                  <a:srgbClr val="000000"/>
                </a:solidFill>
                <a:effectLst/>
                <a:latin typeface="Libre Franklin"/>
                <a:ea typeface="Libre Franklin"/>
                <a:cs typeface="Libre Franklin"/>
              </a:rPr>
              <a:t>Ahora imaginen que hay 2 personas que quieren compartir </a:t>
            </a:r>
            <a:r>
              <a:rPr lang="es-US" sz="500" b="0" i="0" strike="noStrike" cap="none" spc="0" baseline="0">
                <a:solidFill>
                  <a:srgbClr val="000000"/>
                </a:solidFill>
                <a:effectLst/>
                <a:latin typeface="Cambria"/>
                <a:ea typeface="Cambria"/>
                <a:cs typeface="Cambria"/>
              </a:rPr>
              <a:t>1</a:t>
            </a:r>
            <a:r>
              <a:rPr lang="es-US" sz="500" b="0" i="0" strike="noStrike" cap="none" spc="0" baseline="0">
                <a:solidFill>
                  <a:srgbClr val="000000"/>
                </a:solidFill>
                <a:effectLst/>
                <a:latin typeface="Libre Franklin"/>
                <a:ea typeface="Libre Franklin"/>
                <a:cs typeface="Libre Franklin"/>
              </a:rPr>
              <a:t> waffle en partes iguales. ¿Qué fracción del waffle recibe cada persona?</a:t>
            </a:r>
            <a:endParaRPr lang="en-US" b="1" i="0">
              <a:latin typeface="Libre Franklin"/>
            </a:endParaRPr>
          </a:p>
          <a:p>
            <a:endParaRPr lang="en-US" b="1" i="0">
              <a:latin typeface="Libre Franklin"/>
            </a:endParaRPr>
          </a:p>
          <a:p>
            <a:r>
              <a:rPr lang="es-US" sz="500" b="1" i="0" strike="noStrike" cap="none" spc="0" baseline="0">
                <a:solidFill>
                  <a:srgbClr val="000000"/>
                </a:solidFill>
                <a:effectLst/>
                <a:latin typeface="Libre Franklin"/>
                <a:ea typeface="Libre Franklin"/>
                <a:cs typeface="Libre Franklin"/>
              </a:rPr>
              <a:t>[Invite a la clase a usar la rutina Pensar-Trabajar en parejas-Compartir para analizar en qué se diferencia este problema del anterior y cómo podrían representar esta situación nueva].</a:t>
            </a:r>
          </a:p>
          <a:p>
            <a:endParaRPr lang="en-US" b="1" i="0">
              <a:latin typeface="Libre Franklin"/>
            </a:endParaRPr>
          </a:p>
          <a:p>
            <a:r>
              <a:rPr lang="es-US" sz="500" b="1" i="0" strike="noStrike" cap="none" spc="0" baseline="0">
                <a:solidFill>
                  <a:srgbClr val="000000"/>
                </a:solidFill>
                <a:effectLst/>
                <a:latin typeface="Libre Franklin"/>
                <a:ea typeface="Libre Franklin"/>
                <a:cs typeface="Libre Franklin"/>
              </a:rPr>
              <a:t>[Pida a sus estudiantes que corten una nota adhesiva y representen esta situación en sus pizarras blancas].</a:t>
            </a:r>
          </a:p>
          <a:p>
            <a:endParaRPr lang="en-US" b="1" i="0">
              <a:latin typeface="Libre Franklin"/>
            </a:endParaRPr>
          </a:p>
          <a:p>
            <a:r>
              <a:rPr lang="es-US" sz="500" b="0" i="0" strike="noStrike" cap="none" spc="0" baseline="0">
                <a:solidFill>
                  <a:srgbClr val="000000"/>
                </a:solidFill>
                <a:effectLst/>
                <a:latin typeface="Libre Franklin"/>
                <a:ea typeface="Libre Franklin"/>
                <a:cs typeface="Libre Franklin"/>
              </a:rPr>
              <a:t>¿Qué fracción del waffle recibe cada persona?</a:t>
            </a:r>
            <a:endParaRPr lang="en-US" b="1" i="0">
              <a:latin typeface="Libre Franklin"/>
            </a:endParaRPr>
          </a:p>
          <a:p>
            <a:endParaRPr lang="en-US" b="1" i="0">
              <a:latin typeface="Libre Franklin"/>
            </a:endParaRPr>
          </a:p>
          <a:p>
            <a:r>
              <a:rPr lang="es-US" sz="500" b="0" i="0" strike="noStrike" cap="none" spc="0" baseline="0">
                <a:solidFill>
                  <a:srgbClr val="000000"/>
                </a:solidFill>
                <a:effectLst/>
                <a:latin typeface="Libre Franklin"/>
                <a:ea typeface="Libre Franklin"/>
                <a:cs typeface="Libre Franklin"/>
              </a:rPr>
              <a:t>Empezando con el cociente, ¿qué ecuación de división podemos escribir para representar </a:t>
            </a:r>
            <a:r>
              <a:rPr lang="es-US" sz="500" b="0" i="0" strike="noStrike" cap="none" spc="0" baseline="0">
                <a:solidFill>
                  <a:srgbClr val="000000"/>
                </a:solidFill>
                <a:effectLst/>
                <a:latin typeface="Cambria"/>
                <a:ea typeface="Cambria"/>
                <a:cs typeface="Cambria"/>
              </a:rPr>
              <a:t>1</a:t>
            </a:r>
            <a:r>
              <a:rPr lang="es-US" sz="500" b="0" i="0" strike="noStrike" cap="none" spc="0" baseline="0">
                <a:solidFill>
                  <a:srgbClr val="000000"/>
                </a:solidFill>
                <a:effectLst/>
                <a:latin typeface="Libre Franklin"/>
                <a:ea typeface="Libre Franklin"/>
                <a:cs typeface="Libre Franklin"/>
              </a:rPr>
              <a:t> waffle repartido, en partes iguales, entre 2 personas?</a:t>
            </a:r>
            <a:endParaRPr lang="en-US" b="1" i="0">
              <a:latin typeface="Libre Franklin"/>
            </a:endParaRPr>
          </a:p>
          <a:p>
            <a:endParaRPr lang="en-US" b="1" i="0">
              <a:latin typeface="Libre Franklin"/>
            </a:endParaRPr>
          </a:p>
          <a:p>
            <a:r>
              <a:rPr lang="es-US" sz="500" b="0" i="0" strike="noStrike" cap="none" spc="0" baseline="0">
                <a:solidFill>
                  <a:srgbClr val="000000"/>
                </a:solidFill>
                <a:effectLst/>
                <a:latin typeface="Libre Franklin"/>
                <a:ea typeface="Libre Franklin"/>
                <a:cs typeface="Libre Franklin"/>
              </a:rPr>
              <a:t>¿Qué representan el cociente, el dividendo y el divisor?</a:t>
            </a:r>
            <a:endParaRPr lang="en-US" b="1" i="0">
              <a:latin typeface="Libre Franklin"/>
            </a:endParaRPr>
          </a:p>
          <a:p>
            <a:endParaRPr lang="en-US" b="1" i="0">
              <a:latin typeface="Libre Franklin"/>
            </a:endParaRPr>
          </a:p>
          <a:p>
            <a:r>
              <a:rPr lang="es-US" sz="500" b="1" i="0" strike="noStrike" cap="none" spc="0" baseline="0">
                <a:solidFill>
                  <a:srgbClr val="000000"/>
                </a:solidFill>
                <a:effectLst/>
                <a:latin typeface="Libre Franklin"/>
                <a:ea typeface="Libre Franklin"/>
                <a:cs typeface="Libre Franklin"/>
              </a:rPr>
              <a:t>[Pida a sus estudiantes que retiren las notas adhesivas y los círculos de sus pizarras blancas]. Luego, invite a la clase a que se reúna y converse en parejas acerca de cómo representarían 4 personas que comparten </a:t>
            </a:r>
            <a:r>
              <a:rPr lang="es-US" sz="500" b="1" i="0" strike="noStrike" cap="none" spc="0" baseline="0">
                <a:solidFill>
                  <a:srgbClr val="000000"/>
                </a:solidFill>
                <a:effectLst/>
                <a:latin typeface="Cambria"/>
                <a:ea typeface="Cambria"/>
                <a:cs typeface="Cambria"/>
              </a:rPr>
              <a:t>1</a:t>
            </a:r>
            <a:r>
              <a:rPr lang="es-US" sz="500" b="1" i="0" strike="noStrike" cap="none" spc="0" baseline="0">
                <a:solidFill>
                  <a:srgbClr val="000000"/>
                </a:solidFill>
                <a:effectLst/>
                <a:latin typeface="Libre Franklin"/>
                <a:ea typeface="Libre Franklin"/>
                <a:cs typeface="Libre Franklin"/>
              </a:rPr>
              <a:t> waffle. Dé tiempo a sus estudiantes para que representen la situación nueva].</a:t>
            </a:r>
          </a:p>
          <a:p>
            <a:endParaRPr lang="en-US" b="1" i="0">
              <a:latin typeface="Libre Franklin"/>
            </a:endParaRPr>
          </a:p>
          <a:p>
            <a:r>
              <a:rPr lang="es-US" sz="500" b="0" i="0" strike="noStrike" cap="none" spc="0" baseline="0">
                <a:solidFill>
                  <a:srgbClr val="000000"/>
                </a:solidFill>
                <a:effectLst/>
                <a:latin typeface="Libre Franklin"/>
                <a:ea typeface="Libre Franklin"/>
                <a:cs typeface="Libre Franklin"/>
              </a:rPr>
              <a:t>¿Qué fracción del waffle recibe cada persona?</a:t>
            </a:r>
            <a:endParaRPr lang="en-US" b="1" i="0">
              <a:latin typeface="Libre Franklin"/>
            </a:endParaRPr>
          </a:p>
          <a:p>
            <a:endParaRPr lang="en-US" b="1" i="0">
              <a:latin typeface="Libre Franklin"/>
            </a:endParaRPr>
          </a:p>
          <a:p>
            <a:r>
              <a:rPr lang="es-US" sz="500" b="0" i="0" strike="noStrike" cap="none" spc="0" baseline="0">
                <a:solidFill>
                  <a:srgbClr val="000000"/>
                </a:solidFill>
                <a:effectLst/>
                <a:latin typeface="Libre Franklin"/>
                <a:ea typeface="Libre Franklin"/>
                <a:cs typeface="Libre Franklin"/>
              </a:rPr>
              <a:t>Empezando con el dividendo, ¿qué ecuación de división podemos escribir para representar </a:t>
            </a:r>
            <a:r>
              <a:rPr lang="es-US" sz="500" b="0" i="0" strike="noStrike" cap="none" spc="0" baseline="0">
                <a:solidFill>
                  <a:srgbClr val="000000"/>
                </a:solidFill>
                <a:effectLst/>
                <a:latin typeface="Cambria"/>
                <a:ea typeface="Cambria"/>
                <a:cs typeface="Cambria"/>
              </a:rPr>
              <a:t>1</a:t>
            </a:r>
            <a:r>
              <a:rPr lang="es-US" sz="500" b="0" i="0" strike="noStrike" cap="none" spc="0" baseline="0">
                <a:solidFill>
                  <a:srgbClr val="000000"/>
                </a:solidFill>
                <a:effectLst/>
                <a:latin typeface="Libre Franklin"/>
                <a:ea typeface="Libre Franklin"/>
                <a:cs typeface="Libre Franklin"/>
              </a:rPr>
              <a:t> waffle repartido, en partes iguales, entre 4 personas?</a:t>
            </a:r>
          </a:p>
          <a:p>
            <a:endParaRPr lang="en-US" b="1" i="0">
              <a:latin typeface="Libre Franklin"/>
            </a:endParaRPr>
          </a:p>
          <a:p>
            <a:r>
              <a:rPr lang="es-US" sz="500" b="0" i="0" strike="noStrike" cap="none" spc="0" baseline="0">
                <a:solidFill>
                  <a:srgbClr val="000000"/>
                </a:solidFill>
                <a:effectLst/>
                <a:latin typeface="Libre Franklin"/>
                <a:ea typeface="Libre Franklin"/>
                <a:cs typeface="Libre Franklin"/>
              </a:rPr>
              <a:t>¿Qué representan el cociente, el dividendo y el divisor?</a:t>
            </a:r>
            <a:endParaRPr lang="en-US" b="1" i="0">
              <a:latin typeface="Libre Franklin"/>
            </a:endParaRPr>
          </a:p>
          <a:p>
            <a:endParaRPr lang="en-US" b="1" i="0">
              <a:latin typeface="Libre Franklin"/>
            </a:endParaRPr>
          </a:p>
          <a:p>
            <a:r>
              <a:rPr lang="es-US" sz="500" b="0" i="0" strike="noStrike" cap="none" spc="0" baseline="0">
                <a:solidFill>
                  <a:srgbClr val="000000"/>
                </a:solidFill>
                <a:effectLst/>
                <a:latin typeface="Libre Franklin"/>
                <a:ea typeface="Libre Franklin"/>
                <a:cs typeface="Libre Franklin"/>
              </a:rPr>
              <a:t>En nuestro último ejemplo, representamos cómo repartir </a:t>
            </a:r>
            <a:r>
              <a:rPr lang="es-US" sz="500" b="0" i="0" strike="noStrike" cap="none" spc="0" baseline="0">
                <a:solidFill>
                  <a:srgbClr val="000000"/>
                </a:solidFill>
                <a:effectLst/>
                <a:latin typeface="Cambria"/>
                <a:ea typeface="Cambria"/>
                <a:cs typeface="Cambria"/>
              </a:rPr>
              <a:t>1</a:t>
            </a:r>
            <a:r>
              <a:rPr lang="es-US" sz="500" b="0" i="0" strike="noStrike" cap="none" spc="0" baseline="0">
                <a:solidFill>
                  <a:srgbClr val="000000"/>
                </a:solidFill>
                <a:effectLst/>
                <a:latin typeface="Libre Franklin"/>
                <a:ea typeface="Libre Franklin"/>
                <a:cs typeface="Libre Franklin"/>
              </a:rPr>
              <a:t> waffle entre 2 personas. En esta situación, podemos representar cómo repartir </a:t>
            </a:r>
            <a:r>
              <a:rPr lang="es-US" sz="500" b="0" i="0" strike="noStrike" cap="none" spc="0" baseline="0">
                <a:solidFill>
                  <a:srgbClr val="000000"/>
                </a:solidFill>
                <a:effectLst/>
                <a:latin typeface="Cambria"/>
                <a:ea typeface="Cambria"/>
                <a:cs typeface="Cambria"/>
              </a:rPr>
              <a:t>1</a:t>
            </a:r>
            <a:r>
              <a:rPr lang="es-US" sz="500" b="0" i="0" strike="noStrike" cap="none" spc="0" baseline="0">
                <a:solidFill>
                  <a:srgbClr val="000000"/>
                </a:solidFill>
                <a:effectLst/>
                <a:latin typeface="Libre Franklin"/>
                <a:ea typeface="Libre Franklin"/>
                <a:cs typeface="Libre Franklin"/>
              </a:rPr>
              <a:t> waffle entre 4 personas. ¿Qué observan sobre el tamaño del cociente?</a:t>
            </a:r>
          </a:p>
          <a:p>
            <a:endParaRPr lang="en-US" b="1" i="0">
              <a:latin typeface="Libre Franklin"/>
            </a:endParaRPr>
          </a:p>
          <a:p>
            <a:r>
              <a:rPr lang="es-US" sz="500" b="0" i="0" strike="noStrike" cap="none" spc="0" baseline="0">
                <a:solidFill>
                  <a:srgbClr val="000000"/>
                </a:solidFill>
                <a:effectLst/>
                <a:latin typeface="Libre Franklin"/>
                <a:ea typeface="Libre Franklin"/>
                <a:cs typeface="Libre Franklin"/>
              </a:rPr>
              <a:t>¿Por qué el cociente es menor?</a:t>
            </a:r>
            <a:endParaRPr b="1" i="0">
              <a:latin typeface="Libre Franklin"/>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s-US" sz="1100" b="1" i="0" strike="noStrike" cap="none" spc="0" baseline="0">
                <a:solidFill>
                  <a:srgbClr val="000000"/>
                </a:solidFill>
                <a:effectLst/>
                <a:latin typeface="Libre Franklin"/>
                <a:ea typeface="Libre Franklin"/>
                <a:cs typeface="Libre Franklin"/>
              </a:rPr>
              <a:t>[Muestre las siguientes ecuaciones].</a:t>
            </a:r>
          </a:p>
          <a:p>
            <a:endParaRPr lang="en-US" b="1" noProof="0"/>
          </a:p>
          <a:p>
            <a:r>
              <a:rPr lang="es-US" sz="1100" b="1" i="0" strike="noStrike" cap="none" spc="0" baseline="0">
                <a:solidFill>
                  <a:srgbClr val="000000"/>
                </a:solidFill>
                <a:effectLst/>
                <a:latin typeface="Libre Franklin"/>
                <a:ea typeface="Libre Franklin"/>
                <a:cs typeface="Libre Franklin"/>
              </a:rPr>
              <a:t>[Invite a sus estudiantes a que se reúnan y conversen en parejas para responder las siguientes preguntas].</a:t>
            </a:r>
          </a:p>
          <a:p>
            <a:endParaRPr lang="en-US" b="1" noProof="0"/>
          </a:p>
          <a:p>
            <a:r>
              <a:rPr lang="es-US" sz="1100" b="0" i="0" strike="noStrike" cap="none" spc="0" baseline="0">
                <a:solidFill>
                  <a:srgbClr val="000000"/>
                </a:solidFill>
                <a:effectLst/>
                <a:latin typeface="Libre Franklin"/>
                <a:ea typeface="Libre Franklin"/>
                <a:cs typeface="Libre Franklin"/>
              </a:rPr>
              <a:t>¿Observan algún patrón en las ecuaciones? ¿Qué patrones observan?</a:t>
            </a:r>
            <a:endParaRPr lang="en-US" b="1" noProof="0"/>
          </a:p>
          <a:p>
            <a:endParaRPr lang="en-US" b="1" noProof="0"/>
          </a:p>
          <a:p>
            <a:r>
              <a:rPr lang="es-US" sz="1100" b="1" i="0" strike="noStrike" cap="none" spc="0" baseline="0">
                <a:solidFill>
                  <a:srgbClr val="000000"/>
                </a:solidFill>
                <a:effectLst/>
                <a:latin typeface="Libre Franklin"/>
                <a:ea typeface="Libre Franklin"/>
                <a:cs typeface="Libre Franklin"/>
              </a:rPr>
              <a:t>[La clase podría observar que el numerador y el dividendo son el mismo número y que el denominador y el divisor son el mismo número. Este descubrimiento ocurre formalmente luego de algunos ejemplos más. Permita a sus estudiantes que se tomen su tiempo para pensar y hacer observaciones hasta que puedan llegar a una conclusión más formal].</a:t>
            </a:r>
          </a:p>
          <a:p>
            <a:endParaRPr lang="en-US" b="1" noProof="0"/>
          </a:p>
          <a:p>
            <a:r>
              <a:rPr lang="es-US" sz="1100" b="1" i="0" strike="noStrike" cap="none" spc="0" baseline="0">
                <a:solidFill>
                  <a:srgbClr val="000000"/>
                </a:solidFill>
                <a:effectLst/>
                <a:latin typeface="Libre Franklin"/>
                <a:ea typeface="Libre Franklin"/>
                <a:cs typeface="Libre Franklin"/>
              </a:rPr>
              <a:t>[Invite a sus estudiantes a registrar el patrón que observaron en una de las notas adhesivas que quedó sin usar. La clase vuelve a consultar este enunciado durante la lección mientras adquieren más claridad y revisan el enunciado hasta que puedan llegar a la conclusión de que una fracción puede representarse con una expresión de división].</a:t>
            </a:r>
          </a:p>
          <a:p>
            <a:endParaRPr lang="en-US" b="1" noProof="0"/>
          </a:p>
          <a:p>
            <a:r>
              <a:rPr lang="es-US" sz="1100" b="1" i="0" strike="noStrike" cap="none" spc="0" baseline="0">
                <a:solidFill>
                  <a:srgbClr val="000000"/>
                </a:solidFill>
                <a:effectLst/>
                <a:latin typeface="Libre Franklin"/>
                <a:ea typeface="Libre Franklin"/>
                <a:cs typeface="Libre Franklin"/>
              </a:rPr>
              <a:t>[</a:t>
            </a:r>
            <a:r>
              <a:rPr lang="es-US" sz="1700" b="1" i="0" strike="noStrike" cap="none" spc="0" baseline="0">
                <a:solidFill>
                  <a:srgbClr val="000000"/>
                </a:solidFill>
                <a:effectLst/>
                <a:latin typeface="Libre Franklin"/>
                <a:ea typeface="Libre Franklin"/>
                <a:cs typeface="Libre Franklin"/>
              </a:rPr>
              <a:t>Considere hacer las siguientes preguntas</a:t>
            </a:r>
            <a:r>
              <a:rPr lang="es-US" sz="1100" b="1" i="0" strike="noStrike" cap="none" spc="0" baseline="0">
                <a:solidFill>
                  <a:srgbClr val="000000"/>
                </a:solidFill>
                <a:effectLst/>
                <a:latin typeface="Libre Franklin"/>
                <a:ea typeface="Libre Franklin"/>
                <a:cs typeface="Libre Franklin"/>
              </a:rPr>
              <a:t>:</a:t>
            </a:r>
            <a:endParaRPr lang="en-US" b="1" noProof="0"/>
          </a:p>
          <a:p>
            <a:endParaRPr lang="en-US" b="1" noProof="0"/>
          </a:p>
          <a:p>
            <a:r>
              <a:rPr lang="es-US" sz="1100" b="1" i="0" strike="noStrike" cap="none" spc="0" baseline="0">
                <a:solidFill>
                  <a:srgbClr val="000000"/>
                </a:solidFill>
                <a:effectLst/>
                <a:latin typeface="Libre Franklin"/>
                <a:ea typeface="Libre Franklin"/>
                <a:cs typeface="Libre Franklin"/>
              </a:rPr>
              <a:t>• ¿Cómo se relacionan </a:t>
            </a:r>
            <a:r>
              <a:rPr lang="es-US" sz="1100" b="1" i="0" strike="noStrike" cap="none" spc="0" baseline="0">
                <a:solidFill>
                  <a:srgbClr val="000000"/>
                </a:solidFill>
                <a:effectLst/>
                <a:latin typeface="Cambria"/>
                <a:ea typeface="Cambria"/>
                <a:cs typeface="Cambria"/>
              </a:rPr>
              <a:t>1 ÷ 4 = </a:t>
            </a:r>
            <a:r>
              <a:rPr lang="es-US" sz="1100" b="1" i="0" strike="noStrike" cap="none" spc="0" baseline="0">
                <a:solidFill>
                  <a:srgbClr val="000000"/>
                </a:solidFill>
                <a:effectLst/>
                <a:latin typeface="Libre Franklin"/>
                <a:ea typeface="Libre Franklin"/>
                <a:cs typeface="Libre Franklin"/>
              </a:rPr>
              <a:t> y </a:t>
            </a:r>
            <a:r>
              <a:rPr lang="es-US" sz="1100" b="1" i="0" strike="noStrike" cap="none" spc="0" baseline="0">
                <a:solidFill>
                  <a:srgbClr val="000000"/>
                </a:solidFill>
                <a:effectLst/>
                <a:latin typeface="Cambria"/>
                <a:ea typeface="Cambria"/>
                <a:cs typeface="Cambria"/>
              </a:rPr>
              <a:t>1 ÷ 5 </a:t>
            </a:r>
            <a:r>
              <a:rPr lang="es-US" sz="1100" b="1" i="0" strike="noStrike" cap="none" spc="0" baseline="0">
                <a:solidFill>
                  <a:srgbClr val="000000"/>
                </a:solidFill>
                <a:effectLst/>
                <a:latin typeface="Libre Franklin"/>
                <a:ea typeface="Libre Franklin"/>
                <a:cs typeface="Libre Franklin"/>
              </a:rPr>
              <a:t>= ? ¿Cómo puede ayudarles eso a hallar el cociente de </a:t>
            </a:r>
            <a:r>
              <a:rPr lang="es-US" sz="1100" b="1" i="0" strike="noStrike" cap="none" spc="0" baseline="0">
                <a:solidFill>
                  <a:srgbClr val="000000"/>
                </a:solidFill>
                <a:effectLst/>
                <a:latin typeface="Cambria"/>
                <a:ea typeface="Cambria"/>
                <a:cs typeface="Cambria"/>
              </a:rPr>
              <a:t>1 ÷ 7</a:t>
            </a:r>
            <a:r>
              <a:rPr lang="es-US" sz="1100" b="1" i="0" strike="noStrike" cap="none" spc="0" baseline="0">
                <a:solidFill>
                  <a:srgbClr val="000000"/>
                </a:solidFill>
                <a:effectLst/>
                <a:latin typeface="Libre Franklin"/>
                <a:ea typeface="Libre Franklin"/>
                <a:cs typeface="Libre Franklin"/>
              </a:rPr>
              <a:t>?</a:t>
            </a:r>
          </a:p>
          <a:p>
            <a:r>
              <a:rPr lang="es-US" sz="1100" b="1" i="0" strike="noStrike" cap="none" spc="0" baseline="0">
                <a:solidFill>
                  <a:srgbClr val="000000"/>
                </a:solidFill>
                <a:effectLst/>
                <a:latin typeface="Libre Franklin"/>
                <a:ea typeface="Libre Franklin"/>
                <a:cs typeface="Libre Franklin"/>
              </a:rPr>
              <a:t>• ¿Cómo pueden usar lo que tienen en común la expresión de división </a:t>
            </a:r>
            <a:r>
              <a:rPr lang="es-US" sz="1100" b="1" i="0" strike="noStrike" cap="none" spc="0" baseline="0">
                <a:solidFill>
                  <a:srgbClr val="000000"/>
                </a:solidFill>
                <a:effectLst/>
                <a:latin typeface="Cambria"/>
                <a:ea typeface="Cambria"/>
                <a:cs typeface="Cambria"/>
              </a:rPr>
              <a:t>1 ÷ 5 </a:t>
            </a:r>
            <a:r>
              <a:rPr lang="es-US" sz="1100" b="1" i="0" strike="noStrike" cap="none" spc="0" baseline="0">
                <a:solidFill>
                  <a:srgbClr val="000000"/>
                </a:solidFill>
                <a:effectLst/>
                <a:latin typeface="Libre Franklin"/>
                <a:ea typeface="Libre Franklin"/>
                <a:cs typeface="Libre Franklin"/>
              </a:rPr>
              <a:t>y la fracción para hallar el cociente de </a:t>
            </a:r>
            <a:r>
              <a:rPr lang="es-US" sz="1100" b="1" i="0" strike="noStrike" cap="none" spc="0" baseline="0">
                <a:solidFill>
                  <a:srgbClr val="000000"/>
                </a:solidFill>
                <a:effectLst/>
                <a:latin typeface="Cambria"/>
                <a:ea typeface="Cambria"/>
                <a:cs typeface="Cambria"/>
              </a:rPr>
              <a:t>2 ÷ 5</a:t>
            </a:r>
            <a:r>
              <a:rPr lang="es-US" sz="1100" b="1" i="0" strike="noStrike" cap="none" spc="0" baseline="0">
                <a:solidFill>
                  <a:srgbClr val="000000"/>
                </a:solidFill>
                <a:effectLst/>
                <a:latin typeface="Libre Franklin"/>
                <a:ea typeface="Libre Franklin"/>
                <a:cs typeface="Libre Franklin"/>
              </a:rPr>
              <a:t>?</a:t>
            </a:r>
          </a:p>
          <a:p>
            <a:r>
              <a:rPr lang="es-US" sz="1100" b="1" i="0" strike="noStrike" cap="none" spc="0" baseline="0">
                <a:solidFill>
                  <a:srgbClr val="000000"/>
                </a:solidFill>
                <a:effectLst/>
                <a:latin typeface="Libre Franklin"/>
                <a:ea typeface="Libre Franklin"/>
                <a:cs typeface="Libre Franklin"/>
              </a:rPr>
              <a:t>• ¿Cómo puede ayudarles la solución al problema 1 a hallar la solución al problema 2?]</a:t>
            </a:r>
          </a:p>
        </p:txBody>
      </p:sp>
      <p:sp>
        <p:nvSpPr>
          <p:cNvPr id="4" name="Slide Number Placeholder 3"/>
          <p:cNvSpPr>
            <a:spLocks noGrp="1"/>
          </p:cNvSpPr>
          <p:nvPr>
            <p:ph type="sldNum" sz="quarter" idx="10"/>
          </p:nvPr>
        </p:nvSpPr>
        <p:spPr/>
        <p:txBody>
          <a:bodyPr/>
          <a:lstStyle/>
          <a:p>
            <a:fld id="{6101C5E1-D8E9-464D-A93E-CE21651935A7}" type="slidenum">
              <a:rPr lang="en-US" smtClean="0"/>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s-US" sz="900" b="1" i="0" strike="noStrike" cap="none" spc="0" baseline="0">
                <a:solidFill>
                  <a:srgbClr val="000000"/>
                </a:solidFill>
                <a:effectLst/>
                <a:latin typeface="Libre Franklin"/>
                <a:ea typeface="Libre Franklin"/>
                <a:cs typeface="Libre Franklin"/>
              </a:rPr>
              <a:t>[Pida a sus estudiantes que vayan al problema 1 en sus libros. Pídales que lean el planteamiento en silencio].</a:t>
            </a:r>
          </a:p>
          <a:p>
            <a:endParaRPr lang="en-US" b="1"/>
          </a:p>
          <a:p>
            <a:r>
              <a:rPr lang="es-US" sz="900" b="0" i="0" strike="noStrike" cap="none" spc="0" baseline="0">
                <a:solidFill>
                  <a:srgbClr val="000000"/>
                </a:solidFill>
                <a:effectLst/>
                <a:latin typeface="Libre Franklin"/>
                <a:ea typeface="Libre Franklin"/>
                <a:cs typeface="Libre Franklin"/>
              </a:rPr>
              <a:t>En situaciones anteriores, usamos las notas adhesivas para representar los waffles. No siempre tenemos notas adhesivas que podemos cortar para mostrar nuestro razonamiento, así que exploremos cómo dibujar un modelo para mostrar cómo repartir en partes iguales.</a:t>
            </a:r>
          </a:p>
          <a:p>
            <a:endParaRPr lang="en-US" b="1"/>
          </a:p>
          <a:p>
            <a:r>
              <a:rPr lang="es-US" sz="900" b="0" i="0" strike="noStrike" cap="none" spc="0" baseline="0">
                <a:solidFill>
                  <a:srgbClr val="000000"/>
                </a:solidFill>
                <a:effectLst/>
                <a:latin typeface="Libre Franklin"/>
                <a:ea typeface="Libre Franklin"/>
                <a:cs typeface="Libre Franklin"/>
              </a:rPr>
              <a:t>El cuadrado representa </a:t>
            </a:r>
            <a:r>
              <a:rPr lang="es-US" sz="900" b="0" i="0" strike="noStrike" cap="none" spc="0" baseline="0">
                <a:solidFill>
                  <a:srgbClr val="000000"/>
                </a:solidFill>
                <a:effectLst/>
                <a:latin typeface="Cambria"/>
                <a:ea typeface="Cambria"/>
                <a:cs typeface="Cambria"/>
              </a:rPr>
              <a:t>1</a:t>
            </a:r>
            <a:r>
              <a:rPr lang="es-US" sz="900" b="0" i="0" strike="noStrike" cap="none" spc="0" baseline="0">
                <a:solidFill>
                  <a:srgbClr val="000000"/>
                </a:solidFill>
                <a:effectLst/>
                <a:latin typeface="Libre Franklin"/>
                <a:ea typeface="Libre Franklin"/>
                <a:cs typeface="Libre Franklin"/>
              </a:rPr>
              <a:t> waffle. ¿Cada persona recibe más o menos del waffle que cuando lo compartieron entre </a:t>
            </a:r>
            <a:r>
              <a:rPr lang="es-US" sz="900" b="0" i="0" strike="noStrike" cap="none" spc="0" baseline="0">
                <a:solidFill>
                  <a:srgbClr val="000000"/>
                </a:solidFill>
                <a:effectLst/>
                <a:latin typeface="Cambria"/>
                <a:ea typeface="Cambria"/>
                <a:cs typeface="Cambria"/>
              </a:rPr>
              <a:t>4</a:t>
            </a:r>
            <a:r>
              <a:rPr lang="es-US" sz="900" b="0" i="0" strike="noStrike" cap="none" spc="0" baseline="0">
                <a:solidFill>
                  <a:srgbClr val="000000"/>
                </a:solidFill>
                <a:effectLst/>
                <a:latin typeface="Libre Franklin"/>
                <a:ea typeface="Libre Franklin"/>
                <a:cs typeface="Libre Franklin"/>
              </a:rPr>
              <a:t> personas? ¿Por qué?</a:t>
            </a:r>
          </a:p>
          <a:p>
            <a:endParaRPr lang="en-US" b="1"/>
          </a:p>
          <a:p>
            <a:r>
              <a:rPr lang="es-US" sz="900" b="0" i="0" strike="noStrike" cap="none" spc="0" baseline="0">
                <a:solidFill>
                  <a:srgbClr val="000000"/>
                </a:solidFill>
                <a:effectLst/>
                <a:latin typeface="Libre Franklin"/>
                <a:ea typeface="Libre Franklin"/>
                <a:cs typeface="Libre Franklin"/>
              </a:rPr>
              <a:t>¿Cómo podemos dividir el cuadrado para mostrar cómo repartir </a:t>
            </a:r>
            <a:r>
              <a:rPr lang="es-US" sz="900" b="0" i="0" strike="noStrike" cap="none" spc="0" baseline="0">
                <a:solidFill>
                  <a:srgbClr val="000000"/>
                </a:solidFill>
                <a:effectLst/>
                <a:latin typeface="Cambria"/>
                <a:ea typeface="Cambria"/>
                <a:cs typeface="Cambria"/>
              </a:rPr>
              <a:t>1</a:t>
            </a:r>
            <a:r>
              <a:rPr lang="es-US" sz="900" b="0" i="0" strike="noStrike" cap="none" spc="0" baseline="0">
                <a:solidFill>
                  <a:srgbClr val="000000"/>
                </a:solidFill>
                <a:effectLst/>
                <a:latin typeface="Libre Franklin"/>
                <a:ea typeface="Libre Franklin"/>
                <a:cs typeface="Libre Franklin"/>
              </a:rPr>
              <a:t> waffle, en partes iguales, entre </a:t>
            </a:r>
            <a:r>
              <a:rPr lang="es-US" sz="900" b="0" i="0" strike="noStrike" cap="none" spc="0" baseline="0">
                <a:solidFill>
                  <a:srgbClr val="000000"/>
                </a:solidFill>
                <a:effectLst/>
                <a:latin typeface="Cambria"/>
                <a:ea typeface="Cambria"/>
                <a:cs typeface="Cambria"/>
              </a:rPr>
              <a:t>5</a:t>
            </a:r>
            <a:r>
              <a:rPr lang="es-US" sz="900" b="0" i="0" strike="noStrike" cap="none" spc="0" baseline="0">
                <a:solidFill>
                  <a:srgbClr val="000000"/>
                </a:solidFill>
                <a:effectLst/>
                <a:latin typeface="Libre Franklin"/>
                <a:ea typeface="Libre Franklin"/>
                <a:cs typeface="Libre Franklin"/>
              </a:rPr>
              <a:t> personas?</a:t>
            </a:r>
            <a:endParaRPr lang="en-US" b="1"/>
          </a:p>
          <a:p>
            <a:endParaRPr lang="en-US" b="1"/>
          </a:p>
          <a:p>
            <a:r>
              <a:rPr lang="es-US" sz="900" b="0" i="0" strike="noStrike" cap="none" spc="0" baseline="0">
                <a:solidFill>
                  <a:srgbClr val="000000"/>
                </a:solidFill>
                <a:effectLst/>
                <a:latin typeface="Libre Franklin"/>
                <a:ea typeface="Libre Franklin"/>
                <a:cs typeface="Libre Franklin"/>
              </a:rPr>
              <a:t>¿Cómo sabemos con nuestro modelo cuántos waffles recibe cada persona si no estamos distribuyendo ni cortando notas adhesivas?</a:t>
            </a:r>
            <a:endParaRPr lang="en-US" b="1"/>
          </a:p>
          <a:p>
            <a:endParaRPr lang="en-US" b="1"/>
          </a:p>
          <a:p>
            <a:r>
              <a:rPr lang="es-US" sz="900" b="1" i="0" strike="noStrike" cap="none" spc="0" baseline="0">
                <a:solidFill>
                  <a:srgbClr val="000000"/>
                </a:solidFill>
                <a:effectLst/>
                <a:latin typeface="Libre Franklin"/>
                <a:ea typeface="Libre Franklin"/>
                <a:cs typeface="Libre Franklin"/>
              </a:rPr>
              <a:t>[Si sus estudiantes no sugieren usar marcadores (o crayones o lápices de colores), comparta que también pueden representar cada persona con un color diferente].</a:t>
            </a:r>
          </a:p>
          <a:p>
            <a:endParaRPr lang="en-US" b="1"/>
          </a:p>
          <a:p>
            <a:r>
              <a:rPr lang="es-US" sz="900" b="1" i="0" strike="noStrike" cap="none" spc="0" baseline="0">
                <a:solidFill>
                  <a:srgbClr val="000000"/>
                </a:solidFill>
                <a:effectLst/>
                <a:latin typeface="Libre Franklin"/>
                <a:ea typeface="Libre Franklin"/>
                <a:cs typeface="Libre Franklin"/>
              </a:rPr>
              <a:t>[Pida a sus estudiantes que completen el problema 1. Distribuya marcadores].</a:t>
            </a:r>
          </a:p>
          <a:p>
            <a:endParaRPr lang="en-US" b="1"/>
          </a:p>
          <a:p>
            <a:r>
              <a:rPr lang="es-US" sz="900" b="0" i="0" strike="noStrike" cap="none" spc="0" baseline="0">
                <a:solidFill>
                  <a:srgbClr val="000000"/>
                </a:solidFill>
                <a:effectLst/>
                <a:latin typeface="Libre Franklin"/>
                <a:ea typeface="Libre Franklin"/>
                <a:cs typeface="Libre Franklin"/>
              </a:rPr>
              <a:t>Observen su modelo. ¿Qué fracción del waffle recibe cada persona? ¿Cómo lo saben?</a:t>
            </a:r>
            <a:endParaRPr lang="en-US" b="1"/>
          </a:p>
          <a:p>
            <a:endParaRPr lang="en-US" b="1"/>
          </a:p>
          <a:p>
            <a:r>
              <a:rPr lang="es-US" sz="900" b="0" i="0" strike="noStrike" cap="none" spc="0" baseline="0">
                <a:solidFill>
                  <a:srgbClr val="000000"/>
                </a:solidFill>
                <a:effectLst/>
                <a:latin typeface="Libre Franklin"/>
                <a:ea typeface="Libre Franklin"/>
                <a:cs typeface="Libre Franklin"/>
              </a:rPr>
              <a:t>¿Qué ecuación de división podemos escribir para representar esta situación?</a:t>
            </a:r>
            <a:endParaRPr lang="en-US" b="1"/>
          </a:p>
          <a:p>
            <a:endParaRPr lang="en-US" b="1"/>
          </a:p>
          <a:p>
            <a:r>
              <a:rPr lang="es-US" sz="900" b="1" i="0" strike="noStrike" cap="none" spc="0" baseline="0">
                <a:solidFill>
                  <a:srgbClr val="000000"/>
                </a:solidFill>
                <a:effectLst/>
                <a:latin typeface="Libre Franklin"/>
                <a:ea typeface="Libre Franklin"/>
                <a:cs typeface="Libre Franklin"/>
              </a:rPr>
              <a:t>[Afirme que las ecuaciones de división son equivalentes y ambas representan la situación].</a:t>
            </a:r>
          </a:p>
          <a:p>
            <a:endParaRPr lang="en-US" b="1"/>
          </a:p>
          <a:p>
            <a:r>
              <a:rPr lang="es-US" sz="900" b="1" i="0" strike="noStrike" cap="none" spc="0" baseline="0">
                <a:solidFill>
                  <a:srgbClr val="000000"/>
                </a:solidFill>
                <a:effectLst/>
                <a:latin typeface="Libre Franklin"/>
                <a:ea typeface="Libre Franklin"/>
                <a:cs typeface="Libre Franklin"/>
              </a:rPr>
              <a:t>[Invite a la clase a que se reúna y converse en parejas acerca de qué representan el cociente, el dividendo y el divisor].</a:t>
            </a:r>
          </a:p>
          <a:p>
            <a:endParaRPr lang="en-US" b="1"/>
          </a:p>
          <a:p>
            <a:r>
              <a:rPr lang="es-US" sz="900" b="0" i="0" strike="noStrike" cap="none" spc="0" baseline="0">
                <a:solidFill>
                  <a:srgbClr val="000000"/>
                </a:solidFill>
                <a:effectLst/>
                <a:latin typeface="Libre Franklin"/>
                <a:ea typeface="Libre Franklin"/>
                <a:cs typeface="Libre Franklin"/>
              </a:rPr>
              <a:t>Imaginemos que las </a:t>
            </a:r>
            <a:r>
              <a:rPr lang="es-US" sz="900" b="0" i="0" strike="noStrike" cap="none" spc="0" baseline="0">
                <a:solidFill>
                  <a:srgbClr val="000000"/>
                </a:solidFill>
                <a:effectLst/>
                <a:latin typeface="Cambria"/>
                <a:ea typeface="Cambria"/>
                <a:cs typeface="Cambria"/>
              </a:rPr>
              <a:t>5</a:t>
            </a:r>
            <a:r>
              <a:rPr lang="es-US" sz="900" b="0" i="0" strike="noStrike" cap="none" spc="0" baseline="0">
                <a:solidFill>
                  <a:srgbClr val="000000"/>
                </a:solidFill>
                <a:effectLst/>
                <a:latin typeface="Libre Franklin"/>
                <a:ea typeface="Libre Franklin"/>
                <a:cs typeface="Libre Franklin"/>
              </a:rPr>
              <a:t> personas quieren más de </a:t>
            </a:r>
            <a:r>
              <a:rPr lang="es-US" sz="900" b="0" i="0" strike="noStrike" cap="none" spc="0" baseline="0">
                <a:solidFill>
                  <a:srgbClr val="000000"/>
                </a:solidFill>
                <a:effectLst/>
                <a:latin typeface="Cambria"/>
                <a:ea typeface="Cambria"/>
                <a:cs typeface="Cambria"/>
              </a:rPr>
              <a:t>1</a:t>
            </a:r>
            <a:r>
              <a:rPr lang="es-US" sz="900" b="0" i="0" strike="noStrike" cap="none" spc="0" baseline="0">
                <a:solidFill>
                  <a:srgbClr val="000000"/>
                </a:solidFill>
                <a:effectLst/>
                <a:latin typeface="Libre Franklin"/>
                <a:ea typeface="Libre Franklin"/>
                <a:cs typeface="Libre Franklin"/>
              </a:rPr>
              <a:t> waffle. ¿Cuántos waffles tendría que haber al menos para que cada persona reciba más de </a:t>
            </a:r>
            <a:r>
              <a:rPr lang="es-US" sz="900" b="0" i="0" strike="noStrike" cap="none" spc="0" baseline="0">
                <a:solidFill>
                  <a:srgbClr val="000000"/>
                </a:solidFill>
                <a:effectLst/>
                <a:latin typeface="Cambria"/>
                <a:ea typeface="Cambria"/>
                <a:cs typeface="Cambria"/>
              </a:rPr>
              <a:t>1?</a:t>
            </a:r>
            <a:r>
              <a:rPr lang="es-US" sz="900" b="0" i="0" strike="noStrike" cap="none" spc="0" baseline="0">
                <a:solidFill>
                  <a:srgbClr val="000000"/>
                </a:solidFill>
                <a:effectLst/>
                <a:latin typeface="Libre Franklin"/>
                <a:ea typeface="Libre Franklin"/>
                <a:cs typeface="Libre Franklin"/>
              </a:rPr>
              <a:t> ¿Cómo lo saben?</a:t>
            </a:r>
            <a:endParaRPr b="1"/>
          </a:p>
        </p:txBody>
      </p:sp>
      <p:sp>
        <p:nvSpPr>
          <p:cNvPr id="4" name="Slide Number Placeholder 3"/>
          <p:cNvSpPr>
            <a:spLocks noGrp="1"/>
          </p:cNvSpPr>
          <p:nvPr>
            <p:ph type="sldNum" sz="quarter" idx="10"/>
          </p:nvPr>
        </p:nvSpPr>
        <p:spPr/>
        <p:txBody>
          <a:bodyPr/>
          <a:lstStyle/>
          <a:p>
            <a:fld id="{6101C5E1-D8E9-464D-A93E-CE21651935A7}" type="slidenum">
              <a:rPr lang="en-US" smtClean="0"/>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[Pida a sus estudiantes que vayan al problema 2 y que lean el problema en silencio].</a:t>
            </a:r>
          </a:p>
          <a:p>
            <a:endParaRPr lang="en-US" b="1" noProof="0"/>
          </a:p>
          <a:p>
            <a:r>
              <a:rPr lang="es-US" sz="1200" b="0" i="0" strike="noStrike" cap="none" spc="0" baseline="0">
                <a:solidFill>
                  <a:srgbClr val="000000"/>
                </a:solidFill>
                <a:effectLst/>
                <a:latin typeface="Libre Franklin"/>
                <a:ea typeface="Libre Franklin"/>
                <a:cs typeface="Libre Franklin"/>
              </a:rPr>
              <a:t>¿Qué observan?</a:t>
            </a:r>
            <a:endParaRPr lang="en-US" b="1" noProof="0"/>
          </a:p>
          <a:p>
            <a:endParaRPr lang="en-US" b="1" noProof="0"/>
          </a:p>
          <a:p>
            <a:r>
              <a:rPr lang="es-US" sz="1200" b="1" i="0" strike="noStrike" cap="none" spc="0" baseline="0">
                <a:solidFill>
                  <a:srgbClr val="000000"/>
                </a:solidFill>
                <a:effectLst/>
                <a:latin typeface="Libre Franklin"/>
                <a:ea typeface="Libre Franklin"/>
                <a:cs typeface="Libre Franklin"/>
              </a:rPr>
              <a:t>[Dé tiempo a sus estudiantes para que trabajen en parejas y representen la situación. Recorra el salón de clases para hallar ejemplos de trabajo que muestren </a:t>
            </a:r>
            <a:r>
              <a:rPr lang="es-US" sz="1200" b="1" i="0" strike="noStrike" cap="none" spc="0" baseline="0">
                <a:solidFill>
                  <a:srgbClr val="000000"/>
                </a:solidFill>
                <a:effectLst/>
                <a:latin typeface="Cambria"/>
                <a:ea typeface="Cambria"/>
                <a:cs typeface="Cambria"/>
              </a:rPr>
              <a:t>6</a:t>
            </a:r>
            <a:r>
              <a:rPr lang="es-US" sz="1200" b="1" i="0" strike="noStrike" cap="none" spc="0" baseline="0">
                <a:solidFill>
                  <a:srgbClr val="000000"/>
                </a:solidFill>
                <a:effectLst/>
                <a:latin typeface="Libre Franklin"/>
                <a:ea typeface="Libre Franklin"/>
                <a:cs typeface="Libre Franklin"/>
              </a:rPr>
              <a:t> cuadrados, cada uno dividido en quintos usando cinco marcadores de colores diferentes para representar cada persona].</a:t>
            </a:r>
          </a:p>
          <a:p>
            <a:endParaRPr lang="en-US" b="1" noProof="0"/>
          </a:p>
          <a:p>
            <a:r>
              <a:rPr lang="es-US" sz="1200" b="1" i="0" strike="noStrike" cap="none" spc="0" baseline="0">
                <a:solidFill>
                  <a:srgbClr val="000000"/>
                </a:solidFill>
                <a:effectLst/>
                <a:latin typeface="Libre Franklin"/>
                <a:ea typeface="Libre Franklin"/>
                <a:cs typeface="Libre Franklin"/>
              </a:rPr>
              <a:t>[Reúna a la clase para comentar].</a:t>
            </a:r>
          </a:p>
        </p:txBody>
      </p:sp>
      <p:sp>
        <p:nvSpPr>
          <p:cNvPr id="4" name="Slide Number Placeholder 3"/>
          <p:cNvSpPr>
            <a:spLocks noGrp="1"/>
          </p:cNvSpPr>
          <p:nvPr>
            <p:ph type="sldNum" sz="quarter" idx="10"/>
          </p:nvPr>
        </p:nvSpPr>
        <p:spPr/>
        <p:txBody>
          <a:bodyPr/>
          <a:lstStyle/>
          <a:p>
            <a:fld id="{6101C5E1-D8E9-464D-A93E-CE21651935A7}" type="slidenum">
              <a:rPr lang="en-US" smtClean="0"/>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trabajo de la clase]:</a:t>
            </a:r>
          </a:p>
          <a:p>
            <a:endParaRPr lang="en-US" b="1" noProof="0"/>
          </a:p>
          <a:p>
            <a:r>
              <a:rPr lang="es-US" sz="1200" b="0" i="0" strike="noStrike" cap="none" spc="0" baseline="0">
                <a:solidFill>
                  <a:srgbClr val="000000"/>
                </a:solidFill>
                <a:effectLst/>
                <a:latin typeface="Libre Franklin"/>
                <a:ea typeface="Libre Franklin"/>
                <a:cs typeface="Libre Franklin"/>
              </a:rPr>
              <a:t>¿Cómo está dividido cada cuadrado? ¿Por qué?</a:t>
            </a:r>
            <a:endParaRPr lang="en-US" b="1" noProof="0"/>
          </a:p>
          <a:p>
            <a:endParaRPr lang="en-US" b="1" noProof="0"/>
          </a:p>
          <a:p>
            <a:r>
              <a:rPr lang="es-US" sz="1200" b="0" i="0" strike="noStrike" cap="none" spc="0" baseline="0">
                <a:solidFill>
                  <a:srgbClr val="000000"/>
                </a:solidFill>
                <a:effectLst/>
                <a:latin typeface="Libre Franklin"/>
                <a:ea typeface="Libre Franklin"/>
                <a:cs typeface="Libre Franklin"/>
              </a:rPr>
              <a:t>¿Qué representan los colores?</a:t>
            </a:r>
            <a:endParaRPr lang="en-US" b="1" noProof="0"/>
          </a:p>
          <a:p>
            <a:endParaRPr lang="en-US" b="1" noProof="0"/>
          </a:p>
          <a:p>
            <a:r>
              <a:rPr lang="es-US" sz="1200" b="0" i="0" strike="noStrike" cap="none" spc="0" baseline="0">
                <a:solidFill>
                  <a:srgbClr val="000000"/>
                </a:solidFill>
                <a:effectLst/>
                <a:latin typeface="Libre Franklin"/>
                <a:ea typeface="Libre Franklin"/>
                <a:cs typeface="Libre Franklin"/>
              </a:rPr>
              <a:t>Observemos las partes azules para ver cuántos quintos recibe esa persona. ¿Cuántos quintos recibe esa persona?</a:t>
            </a:r>
          </a:p>
          <a:p>
            <a:endParaRPr lang="en-US" b="1" noProof="0"/>
          </a:p>
          <a:p>
            <a:r>
              <a:rPr lang="es-US" sz="1200" b="0" i="0" strike="noStrike" cap="none" spc="0" baseline="0">
                <a:solidFill>
                  <a:srgbClr val="000000"/>
                </a:solidFill>
                <a:effectLst/>
                <a:latin typeface="Libre Franklin"/>
                <a:ea typeface="Libre Franklin"/>
                <a:cs typeface="Libre Franklin"/>
              </a:rPr>
              <a:t>¿Qué representa </a:t>
            </a:r>
            <a:r>
              <a:rPr lang="es-US" sz="1200" b="0" i="0" strike="noStrike" cap="none" spc="0" baseline="0">
                <a:solidFill>
                  <a:srgbClr val="000000"/>
                </a:solidFill>
                <a:effectLst/>
                <a:latin typeface="Cambria"/>
                <a:ea typeface="Cambria"/>
                <a:cs typeface="Cambria"/>
              </a:rPr>
              <a:t>6</a:t>
            </a:r>
            <a:r>
              <a:rPr lang="es-US" sz="1200" b="0" i="0" strike="noStrike" cap="none" spc="0" baseline="0">
                <a:solidFill>
                  <a:srgbClr val="000000"/>
                </a:solidFill>
                <a:effectLst/>
                <a:latin typeface="Libre Franklin"/>
                <a:ea typeface="Libre Franklin"/>
                <a:cs typeface="Libre Franklin"/>
              </a:rPr>
              <a:t> quintos?</a:t>
            </a:r>
            <a:endParaRPr lang="en-US" b="1" noProof="0"/>
          </a:p>
          <a:p>
            <a:endParaRPr lang="en-US" b="1" noProof="0"/>
          </a:p>
          <a:p>
            <a:r>
              <a:rPr lang="es-US" sz="1200" b="0" i="0" strike="noStrike" cap="none" spc="0" baseline="0">
                <a:solidFill>
                  <a:srgbClr val="000000"/>
                </a:solidFill>
                <a:effectLst/>
                <a:latin typeface="Libre Franklin"/>
                <a:ea typeface="Libre Franklin"/>
                <a:cs typeface="Libre Franklin"/>
              </a:rPr>
              <a:t>Si cada persona recibe waffles, ¿qué ecuación de división podemos escribir para que coincida con la situación?</a:t>
            </a:r>
            <a:endParaRPr lang="en-US" b="1" noProof="0"/>
          </a:p>
        </p:txBody>
      </p:sp>
      <p:sp>
        <p:nvSpPr>
          <p:cNvPr id="4" name="Slide Number Placeholder 3"/>
          <p:cNvSpPr>
            <a:spLocks noGrp="1"/>
          </p:cNvSpPr>
          <p:nvPr>
            <p:ph type="sldNum" sz="quarter" idx="10"/>
          </p:nvPr>
        </p:nvSpPr>
        <p:spPr/>
        <p:txBody>
          <a:bodyPr/>
          <a:lstStyle/>
          <a:p>
            <a:fld id="{6101C5E1-D8E9-464D-A93E-CE21651935A7}" type="slidenum">
              <a:rPr lang="en-US" smtClean="0"/>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las siguientes ecuaciones].</a:t>
            </a:r>
          </a:p>
          <a:p>
            <a:endParaRPr lang="en-US" b="1" noProof="0"/>
          </a:p>
          <a:p>
            <a:r>
              <a:rPr lang="es-US" sz="1200" b="1" i="0" strike="noStrike" cap="none" spc="0" baseline="0">
                <a:solidFill>
                  <a:srgbClr val="000000"/>
                </a:solidFill>
                <a:effectLst/>
                <a:latin typeface="Libre Franklin"/>
                <a:ea typeface="Libre Franklin"/>
                <a:cs typeface="Libre Franklin"/>
              </a:rPr>
              <a:t>[Pida a sus estudiantes que vuelvan a leer el enunciado sobre el patrón que registraron anteriormente en una nota adhesiva. Pídales que consideren las dos ecuaciones nuevas y sus observaciones originales. ¿El enunciado sobre el patrón coincide con lo que observaron en las ecuaciones nuevas? ¿Pueden revisar sus enunciados?]</a:t>
            </a:r>
          </a:p>
          <a:p>
            <a:endParaRPr lang="en-US" b="1" noProof="0"/>
          </a:p>
          <a:p>
            <a:r>
              <a:rPr lang="es-US" sz="1200" b="1" i="0" strike="noStrike" cap="none" spc="0" baseline="0">
                <a:solidFill>
                  <a:srgbClr val="000000"/>
                </a:solidFill>
                <a:effectLst/>
                <a:latin typeface="Libre Franklin"/>
                <a:ea typeface="Libre Franklin"/>
                <a:cs typeface="Libre Franklin"/>
              </a:rPr>
              <a:t>[Invite a la clase a conversar con su pareja de trabajo para que agreguen algo, reescriban o revisen los enunciados sobre el patrón. Mientras las parejas trabajan, recorra el salón de clases para hallar estudiantes que hayan observado que el numerador coincide con el dividendo y el divisor coincide con el denominador. Si alguien llega a esa conclusión, permita que la comparta con la clase. Se realiza una conclusión final y formal después del siguiente ejemplo].</a:t>
            </a:r>
          </a:p>
          <a:p>
            <a:endParaRPr lang="en-US" b="1" noProof="0"/>
          </a:p>
          <a:p>
            <a:r>
              <a:rPr lang="es-US" sz="1200" b="0" i="0" strike="noStrike" cap="none" spc="0" baseline="0">
                <a:solidFill>
                  <a:srgbClr val="000000"/>
                </a:solidFill>
                <a:effectLst/>
                <a:latin typeface="Libre Franklin"/>
                <a:ea typeface="Libre Franklin"/>
                <a:cs typeface="Libre Franklin"/>
              </a:rPr>
              <a:t>Imaginemos una nueva situación.</a:t>
            </a:r>
            <a:endParaRPr lang="en-US" b="1" noProof="0"/>
          </a:p>
        </p:txBody>
      </p:sp>
      <p:sp>
        <p:nvSpPr>
          <p:cNvPr id="4" name="Slide Number Placeholder 3"/>
          <p:cNvSpPr>
            <a:spLocks noGrp="1"/>
          </p:cNvSpPr>
          <p:nvPr>
            <p:ph type="sldNum" sz="quarter" idx="10"/>
          </p:nvPr>
        </p:nvSpPr>
        <p:spPr/>
        <p:txBody>
          <a:bodyPr/>
          <a:lstStyle/>
          <a:p>
            <a:fld id="{6101C5E1-D8E9-464D-A93E-CE21651935A7}" type="slidenum">
              <a:rPr lang="en-US" smtClean="0"/>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100" b="1" i="0" strike="noStrike" cap="none" spc="0" baseline="0">
                <a:solidFill>
                  <a:srgbClr val="000000"/>
                </a:solidFill>
                <a:effectLst/>
                <a:latin typeface="Libre Franklin"/>
                <a:ea typeface="Libre Franklin"/>
                <a:cs typeface="Libre Franklin"/>
              </a:rPr>
              <a:t>[Muestre el problema de la barra de granola].</a:t>
            </a:r>
          </a:p>
          <a:p>
            <a:endParaRPr lang="en-US" b="1" i="0">
              <a:latin typeface="Libre Franklin"/>
            </a:endParaRPr>
          </a:p>
          <a:p>
            <a:r>
              <a:rPr lang="es-US" sz="1100" b="1" i="0" strike="noStrike" cap="none" spc="0" baseline="0">
                <a:solidFill>
                  <a:srgbClr val="000000"/>
                </a:solidFill>
                <a:effectLst/>
                <a:latin typeface="Libre Franklin"/>
                <a:ea typeface="Libre Franklin"/>
                <a:cs typeface="Libre Franklin"/>
              </a:rPr>
              <a:t>[Invite a la clase a que se reúna y converse en parejas acerca de cómo representar este problema y qué fracción de las barras de granola creen que recibirá cada persona].</a:t>
            </a:r>
            <a:endParaRPr b="1" i="0">
              <a:latin typeface="Libre Franklin"/>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s-US" sz="800" b="1" i="0" strike="noStrike" cap="none" spc="0" baseline="0">
                <a:solidFill>
                  <a:srgbClr val="000000"/>
                </a:solidFill>
                <a:effectLst/>
                <a:latin typeface="Libre Franklin"/>
                <a:ea typeface="Libre Franklin"/>
                <a:cs typeface="Libre Franklin"/>
              </a:rPr>
              <a:t>[Muestre el siguiente trabajo].</a:t>
            </a:r>
          </a:p>
          <a:p>
            <a:endParaRPr lang="en-US" b="1" noProof="0"/>
          </a:p>
          <a:p>
            <a:r>
              <a:rPr lang="es-US" sz="800" b="0" i="0" strike="noStrike" cap="none" spc="0" baseline="0">
                <a:solidFill>
                  <a:srgbClr val="000000"/>
                </a:solidFill>
                <a:effectLst/>
                <a:latin typeface="Libre Franklin"/>
                <a:ea typeface="Libre Franklin"/>
                <a:cs typeface="Libre Franklin"/>
              </a:rPr>
              <a:t>¿Qué observan sobre cómo representaron repartir en partes iguales?</a:t>
            </a:r>
            <a:endParaRPr lang="en-US" b="1" noProof="0"/>
          </a:p>
          <a:p>
            <a:endParaRPr lang="en-US" b="1" noProof="0"/>
          </a:p>
          <a:p>
            <a:r>
              <a:rPr lang="es-US" sz="800" b="0" i="0" strike="noStrike" cap="none" spc="0" baseline="0">
                <a:solidFill>
                  <a:srgbClr val="000000"/>
                </a:solidFill>
                <a:effectLst/>
                <a:latin typeface="Libre Franklin"/>
                <a:ea typeface="Libre Franklin"/>
                <a:cs typeface="Libre Franklin"/>
              </a:rPr>
              <a:t>¿Qué representan los cuadrados?</a:t>
            </a:r>
            <a:endParaRPr lang="en-US" b="1" noProof="0"/>
          </a:p>
          <a:p>
            <a:endParaRPr lang="en-US" b="1" noProof="0"/>
          </a:p>
          <a:p>
            <a:r>
              <a:rPr lang="es-US" sz="800" b="0" i="0" strike="noStrike" cap="none" spc="0" baseline="0">
                <a:solidFill>
                  <a:srgbClr val="000000"/>
                </a:solidFill>
                <a:effectLst/>
                <a:latin typeface="Libre Franklin"/>
                <a:ea typeface="Libre Franklin"/>
                <a:cs typeface="Libre Franklin"/>
              </a:rPr>
              <a:t>¿Qué representan los círculos?</a:t>
            </a:r>
            <a:endParaRPr lang="en-US" b="1" noProof="0"/>
          </a:p>
          <a:p>
            <a:endParaRPr lang="en-US" b="1" noProof="0"/>
          </a:p>
          <a:p>
            <a:r>
              <a:rPr lang="es-US" sz="800" b="0" i="0" strike="noStrike" cap="none" spc="0" baseline="0">
                <a:solidFill>
                  <a:srgbClr val="000000"/>
                </a:solidFill>
                <a:effectLst/>
                <a:latin typeface="Libre Franklin"/>
                <a:ea typeface="Libre Franklin"/>
                <a:cs typeface="Libre Franklin"/>
              </a:rPr>
              <a:t>¿Por qué cada barra está dividida por la mitad?</a:t>
            </a:r>
            <a:endParaRPr lang="en-US" b="1" noProof="0"/>
          </a:p>
          <a:p>
            <a:endParaRPr lang="en-US" b="1" noProof="0"/>
          </a:p>
          <a:p>
            <a:r>
              <a:rPr lang="es-US" sz="800" b="0" i="0" strike="noStrike" cap="none" spc="0" baseline="0">
                <a:solidFill>
                  <a:srgbClr val="000000"/>
                </a:solidFill>
                <a:effectLst/>
                <a:latin typeface="Libre Franklin"/>
                <a:ea typeface="Libre Franklin"/>
                <a:cs typeface="Libre Franklin"/>
              </a:rPr>
              <a:t>Observen que podemos mostrar nuestro razonamiento de diferentes formas cuando representamos repartir en partes iguales. Hoy, practicamos representar con notas adhesivas, dibujar modelos con colores y dibujar modelos sin colores. Mientras representemos la situación con precisión, podemos representarla de formas diferentes.</a:t>
            </a:r>
          </a:p>
          <a:p>
            <a:endParaRPr lang="en-US" b="1" noProof="0"/>
          </a:p>
          <a:p>
            <a:r>
              <a:rPr lang="es-US" sz="800" b="1" i="0" strike="noStrike" cap="none" spc="0" baseline="0">
                <a:solidFill>
                  <a:srgbClr val="000000"/>
                </a:solidFill>
                <a:effectLst/>
                <a:latin typeface="Libre Franklin"/>
                <a:ea typeface="Libre Franklin"/>
                <a:cs typeface="Libre Franklin"/>
              </a:rPr>
              <a:t>[Pida a sus estudiantes que vuelvan a leer el enunciado sobre patrones que escribieron y revisaron].</a:t>
            </a:r>
          </a:p>
          <a:p>
            <a:endParaRPr lang="en-US" b="1" noProof="0"/>
          </a:p>
          <a:p>
            <a:r>
              <a:rPr lang="es-US" sz="800" b="0" i="0" strike="noStrike" cap="none" spc="0" baseline="0">
                <a:solidFill>
                  <a:srgbClr val="000000"/>
                </a:solidFill>
                <a:effectLst/>
                <a:latin typeface="Libre Franklin"/>
                <a:ea typeface="Libre Franklin"/>
                <a:cs typeface="Libre Franklin"/>
              </a:rPr>
              <a:t>Volvamos a ver los patrones que observamos en cada una de nuestras ecuaciones el día de hoy. ¿Qué relación observan entre cada expresión de división y cada cociente?</a:t>
            </a:r>
            <a:endParaRPr lang="en-US" b="1" noProof="0"/>
          </a:p>
          <a:p>
            <a:endParaRPr lang="en-US" b="1" noProof="0"/>
          </a:p>
          <a:p>
            <a:r>
              <a:rPr lang="es-US" sz="800" b="0" i="0" strike="noStrike" cap="none" spc="0" baseline="0">
                <a:solidFill>
                  <a:srgbClr val="000000"/>
                </a:solidFill>
                <a:effectLst/>
                <a:latin typeface="Libre Franklin"/>
                <a:ea typeface="Libre Franklin"/>
                <a:cs typeface="Libre Franklin"/>
              </a:rPr>
              <a:t>¿Pueden usar esa relación para determinar cuántas barras de granola reciben Ryan y Jada? ¿Cómo?</a:t>
            </a:r>
          </a:p>
          <a:p>
            <a:endParaRPr lang="en-US" b="1" noProof="0"/>
          </a:p>
          <a:p>
            <a:r>
              <a:rPr lang="es-US" sz="800" b="0" i="0" strike="noStrike" cap="none" spc="0" baseline="0">
                <a:solidFill>
                  <a:srgbClr val="000000"/>
                </a:solidFill>
                <a:effectLst/>
                <a:latin typeface="Libre Franklin"/>
                <a:ea typeface="Libre Franklin"/>
                <a:cs typeface="Libre Franklin"/>
              </a:rPr>
              <a:t>Observamos ese patrón en cada una de nuestras ecuaciones. A veces, observamos un patrón que puede ayudarnos a formar una </a:t>
            </a:r>
            <a:r>
              <a:rPr lang="es-US" sz="800" b="0" i="1" strike="noStrike" cap="none" spc="0" baseline="0">
                <a:solidFill>
                  <a:srgbClr val="000000"/>
                </a:solidFill>
                <a:effectLst/>
                <a:latin typeface="Libre Franklin"/>
                <a:ea typeface="Libre Franklin"/>
                <a:cs typeface="Libre Franklin"/>
              </a:rPr>
              <a:t>conclusión</a:t>
            </a:r>
            <a:r>
              <a:rPr lang="es-US" sz="800" b="0" i="0" strike="noStrike" cap="none" spc="0" baseline="0">
                <a:solidFill>
                  <a:srgbClr val="000000"/>
                </a:solidFill>
                <a:effectLst/>
                <a:latin typeface="Libre Franklin"/>
                <a:ea typeface="Libre Franklin"/>
                <a:cs typeface="Libre Franklin"/>
              </a:rPr>
              <a:t>, un enunciado que creemos que es verdadero a partir de nuestras observaciones. Consideremos qué podemos concluir, o decidir, sobre la relación entre la división y las fracciones.</a:t>
            </a:r>
          </a:p>
          <a:p>
            <a:endParaRPr lang="en-US" b="1" noProof="0"/>
          </a:p>
          <a:p>
            <a:r>
              <a:rPr lang="es-US" sz="800" b="1" i="0" strike="noStrike" cap="none" spc="0" baseline="0">
                <a:solidFill>
                  <a:srgbClr val="000000"/>
                </a:solidFill>
                <a:effectLst/>
                <a:latin typeface="Libre Franklin"/>
                <a:ea typeface="Libre Franklin"/>
                <a:cs typeface="Libre Franklin"/>
              </a:rPr>
              <a:t>[Invite a la clase a usar la rutina Pensar-Trabajar en parejas-Compartir para analizar la respuesta a la siguiente pregunta. Recorra el salón de clases y brinde apoyo para guiar a sus estudiantes a la conclusión de que las fracciones pueden representarse con expresiones de división].</a:t>
            </a:r>
          </a:p>
          <a:p>
            <a:endParaRPr lang="en-US" b="1" noProof="0"/>
          </a:p>
          <a:p>
            <a:r>
              <a:rPr lang="es-US" sz="800" b="0" i="0" strike="noStrike" cap="none" spc="0" baseline="0">
                <a:solidFill>
                  <a:srgbClr val="000000"/>
                </a:solidFill>
                <a:effectLst/>
                <a:latin typeface="Libre Franklin"/>
                <a:ea typeface="Libre Franklin"/>
                <a:cs typeface="Libre Franklin"/>
              </a:rPr>
              <a:t>¿Qué pueden concluir sobre la relación entre la división y las fracciones?</a:t>
            </a:r>
            <a:endParaRPr lang="en-US" b="1" noProof="0"/>
          </a:p>
          <a:p>
            <a:endParaRPr lang="en-US" b="1" noProof="0"/>
          </a:p>
          <a:p>
            <a:r>
              <a:rPr lang="es-US" sz="800" b="1" i="0" strike="noStrike" cap="none" spc="0" baseline="0">
                <a:solidFill>
                  <a:srgbClr val="000000"/>
                </a:solidFill>
                <a:effectLst/>
                <a:latin typeface="Libre Franklin"/>
                <a:ea typeface="Libre Franklin"/>
                <a:cs typeface="Libre Franklin"/>
              </a:rPr>
              <a:t>[Invite a la clase a volver a leer los enunciados y revisarlos para llegar a la conclusión sobre la relación entre la división y las fracciones. La clase debe conectar su conclusión con la observación de que el numerador es el mismo número que el dividendo y el denominador es el mismo número que el divisor].</a:t>
            </a:r>
          </a:p>
        </p:txBody>
      </p:sp>
      <p:sp>
        <p:nvSpPr>
          <p:cNvPr id="4" name="Slide Number Placeholder 3"/>
          <p:cNvSpPr>
            <a:spLocks noGrp="1"/>
          </p:cNvSpPr>
          <p:nvPr>
            <p:ph type="sldNum" sz="quarter" idx="10"/>
          </p:nvPr>
        </p:nvSpPr>
        <p:spPr/>
        <p:txBody>
          <a:bodyPr/>
          <a:lstStyle/>
          <a:p>
            <a:fld id="{6101C5E1-D8E9-464D-A93E-CE21651935A7}" type="slidenum">
              <a:rPr lang="en-US" smtClean="0"/>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636466"/>
                </a:solidFill>
                <a:effectLst/>
                <a:latin typeface="Libre Franklin"/>
                <a:ea typeface="Libre Franklin"/>
                <a:cs typeface="Libre Franklin"/>
              </a:rPr>
              <a:t>[Para mostrar una versión de tamaño completo de esta imagen, acceda al PDF en la plataforma digital].</a:t>
            </a:r>
          </a:p>
          <a:p>
            <a:endParaRPr lang="en-US" b="1"/>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endParaRPr b="1"/>
          </a:p>
        </p:txBody>
      </p:sp>
      <p:sp>
        <p:nvSpPr>
          <p:cNvPr id="4" name="Slide Number Placeholder 3"/>
          <p:cNvSpPr>
            <a:spLocks noGrp="1"/>
          </p:cNvSpPr>
          <p:nvPr>
            <p:ph type="sldNum" sz="quarter" idx="10"/>
          </p:nvPr>
        </p:nvSpPr>
        <p:spPr/>
        <p:txBody>
          <a:bodyPr/>
          <a:lstStyle/>
          <a:p>
            <a:fld id="{6101C5E1-D8E9-464D-A93E-CE21651935A7}" type="slidenum">
              <a:rPr lang="en-US" smtClean="0"/>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636466"/>
                </a:solidFill>
                <a:effectLst/>
                <a:latin typeface="Libre Franklin"/>
                <a:ea typeface="Libre Franklin"/>
                <a:cs typeface="Libre Franklin"/>
              </a:rPr>
              <a:t>[Para mostrar una versión de tamaño completo de esta imagen, acceda al PDF en la plataforma digital].</a:t>
            </a:r>
          </a:p>
          <a:p>
            <a:endParaRPr lang="en-US" b="1"/>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a:p>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636466"/>
                </a:solidFill>
                <a:effectLst/>
                <a:latin typeface="Libre Franklin"/>
                <a:ea typeface="Libre Franklin"/>
                <a:cs typeface="Libre Franklin"/>
              </a:rPr>
              <a:t>[Para mostrar una versión de tamaño completo de esta imagen, acceda al PDF en la plataforma digital].</a:t>
            </a:r>
          </a:p>
          <a:p>
            <a:endParaRPr lang="en-US" b="1"/>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a:p>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636466"/>
                </a:solidFill>
                <a:effectLst/>
                <a:latin typeface="Libre Franklin"/>
                <a:ea typeface="Libre Franklin"/>
                <a:cs typeface="Libre Franklin"/>
              </a:rPr>
              <a:t>[Para mostrar una versión de tamaño completo de esta imagen, acceda al PDF en la plataforma digital].</a:t>
            </a:r>
          </a:p>
          <a:p>
            <a:endParaRPr lang="en-US" b="1"/>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a:p>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636466"/>
                </a:solidFill>
                <a:effectLst/>
                <a:latin typeface="Libre Franklin"/>
                <a:ea typeface="Libre Franklin"/>
                <a:cs typeface="Libre Franklin"/>
              </a:rPr>
              <a:t>[Para mostrar una versión de tamaño completo de esta imagen, acceda al PDF en la plataforma digital].</a:t>
            </a:r>
          </a:p>
          <a:p>
            <a:endParaRPr lang="en-US" b="1"/>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a:p>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32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636466"/>
                </a:solidFill>
                <a:effectLst/>
                <a:latin typeface="Libre Franklin"/>
                <a:ea typeface="Libre Franklin"/>
                <a:cs typeface="Libre Franklin"/>
              </a:rPr>
              <a:t>[Para mostrar una versión de tamaño completo de esta imagen, acceda al PDF en la plataforma digital].</a:t>
            </a:r>
          </a:p>
          <a:p>
            <a:endParaRPr lang="en-US" b="1"/>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a:p>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33</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[Guíe una conversación de toda la clase sobre la relación entre las fracciones y la división usando las siguientes preguntas. Anime a sus estudiantes a reformular o complementar las respuestas de sus pares].</a:t>
            </a:r>
          </a:p>
          <a:p>
            <a:endParaRPr lang="en-US" b="1"/>
          </a:p>
          <a:p>
            <a:r>
              <a:rPr lang="es-US" sz="1200" b="1" i="0" strike="noStrike" cap="none" spc="0" baseline="0">
                <a:solidFill>
                  <a:srgbClr val="000000"/>
                </a:solidFill>
                <a:effectLst/>
                <a:latin typeface="Libre Franklin"/>
                <a:ea typeface="Libre Franklin"/>
                <a:cs typeface="Libre Franklin"/>
              </a:rPr>
              <a:t>[Pida a sus estudiantes que vayan al problema 3 del Grupo de problemas. Muestre el trabajo de la clase].</a:t>
            </a:r>
          </a:p>
        </p:txBody>
      </p:sp>
      <p:sp>
        <p:nvSpPr>
          <p:cNvPr id="4" name="Slide Number Placeholder 3"/>
          <p:cNvSpPr>
            <a:spLocks noGrp="1"/>
          </p:cNvSpPr>
          <p:nvPr>
            <p:ph type="sldNum" sz="quarter" idx="5"/>
          </p:nvPr>
        </p:nvSpPr>
        <p:spPr/>
        <p:txBody>
          <a:bodyPr/>
          <a:lstStyle/>
          <a:p>
            <a:fld id="{0B0F539B-F1C1-4ADB-81D1-E7D98D4FA728}" type="slidenum">
              <a:rPr lang="en-IN" smtClean="0"/>
              <a:t>34</a:t>
            </a:fld>
            <a:endParaRPr lang="en-IN"/>
          </a:p>
        </p:txBody>
      </p:sp>
    </p:spTree>
    <p:extLst>
      <p:ext uri="{BB962C8B-B14F-4D97-AF65-F5344CB8AC3E}">
        <p14:creationId xmlns:p14="http://schemas.microsoft.com/office/powerpoint/2010/main" val="10690527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636466"/>
                </a:solidFill>
                <a:effectLst/>
                <a:latin typeface="Libre Franklin"/>
                <a:ea typeface="Libre Franklin"/>
                <a:cs typeface="Libre Franklin"/>
              </a:rPr>
              <a:t>[Para mostrar una versión de tamaño completo de esta imagen, acceda al PDF en la plataforma digital].</a:t>
            </a:r>
          </a:p>
          <a:p>
            <a:endParaRPr lang="en-US" b="1"/>
          </a:p>
          <a:p>
            <a:r>
              <a:rPr lang="es-US" sz="1200" b="1" i="0" strike="noStrike" cap="none" spc="0" baseline="0">
                <a:solidFill>
                  <a:srgbClr val="000000"/>
                </a:solidFill>
                <a:effectLst/>
                <a:latin typeface="Libre Franklin"/>
                <a:ea typeface="Libre Franklin"/>
                <a:cs typeface="Libre Franklin"/>
              </a:rPr>
              <a:t>[Proporcione hasta 5 minutos para que cada estudiante complete el Boleto de salida. Es posible recopilar datos formativos incluso si hay estudiantes que no completan todos los problemas].</a:t>
            </a:r>
          </a:p>
        </p:txBody>
      </p:sp>
      <p:sp>
        <p:nvSpPr>
          <p:cNvPr id="4" name="Slide Number Placeholder 3"/>
          <p:cNvSpPr>
            <a:spLocks noGrp="1"/>
          </p:cNvSpPr>
          <p:nvPr>
            <p:ph type="sldNum" sz="quarter" idx="5"/>
          </p:nvPr>
        </p:nvSpPr>
        <p:spPr/>
        <p:txBody>
          <a:bodyPr/>
          <a:lstStyle/>
          <a:p>
            <a:fld id="{0B0F539B-F1C1-4ADB-81D1-E7D98D4FA728}" type="slidenum">
              <a:rPr lang="en-IN" smtClean="0"/>
              <a:t>35</a:t>
            </a:fld>
            <a:endParaRPr lang="en-IN"/>
          </a:p>
        </p:txBody>
      </p:sp>
    </p:spTree>
    <p:extLst>
      <p:ext uri="{BB962C8B-B14F-4D97-AF65-F5344CB8AC3E}">
        <p14:creationId xmlns:p14="http://schemas.microsoft.com/office/powerpoint/2010/main" val="865395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me">
    <p:spTree>
      <p:nvGrpSpPr>
        <p:cNvPr id="1" name=""/>
        <p:cNvGrpSpPr/>
        <p:nvPr/>
      </p:nvGrpSpPr>
      <p:grpSpPr>
        <a:xfrm>
          <a:off x="0" y="0"/>
          <a:ext cx="0" cy="0"/>
          <a:chOff x="0" y="0"/>
          <a:chExt cx="0" cy="0"/>
        </a:xfrm>
      </p:grpSpPr>
      <p:sp>
        <p:nvSpPr>
          <p:cNvPr id="3" name="Rectangle 2"/>
          <p:cNvSpPr/>
          <p:nvPr userDrawn="1"/>
        </p:nvSpPr>
        <p:spPr>
          <a:xfrm>
            <a:off x="194400" y="194400"/>
            <a:ext cx="1587600" cy="1530300"/>
          </a:xfrm>
          <a:prstGeom prst="rect">
            <a:avLst/>
          </a:prstGeom>
          <a:solidFill>
            <a:srgbClr val="D62714"/>
          </a:solidFill>
          <a:ln>
            <a:noFill/>
          </a:ln>
        </p:spPr>
        <p:txBody>
          <a:bodyPr spcFirstLastPara="1" wrap="square" lIns="91425" tIns="91425" rIns="91425" bIns="91425" anchor="ctr" anchorCtr="0">
            <a:noAutofit/>
          </a:bodyPr>
          <a:lstStyle/>
          <a:p>
            <a:pPr algn="ctr"/>
            <a:endParaRPr lang="en-IN">
              <a:solidFill>
                <a:schemeClr val="tx1"/>
              </a:solidFill>
              <a:latin typeface="Libre Franklin" pitchFamily="2" charset="0"/>
              <a:ea typeface="Calibri" panose="020F0502020204030204"/>
              <a:cs typeface="Calibri" panose="020F0502020204030204"/>
            </a:endParaRPr>
          </a:p>
        </p:txBody>
      </p:sp>
      <p:sp>
        <p:nvSpPr>
          <p:cNvPr id="17" name="Title 16"/>
          <p:cNvSpPr>
            <a:spLocks noGrp="1"/>
          </p:cNvSpPr>
          <p:nvPr>
            <p:ph type="title"/>
          </p:nvPr>
        </p:nvSpPr>
        <p:spPr>
          <a:xfrm>
            <a:off x="2110534" y="852157"/>
            <a:ext cx="9887065" cy="1325563"/>
          </a:xfrm>
        </p:spPr>
        <p:txBody>
          <a:bodyPr anchor="t">
            <a:normAutofit/>
          </a:bodyPr>
          <a:lstStyle>
            <a:lvl1pPr>
              <a:defRPr sz="3000" b="1">
                <a:latin typeface="Libre Franklin" pitchFamily="2" charset="0"/>
              </a:defRPr>
            </a:lvl1pPr>
          </a:lstStyle>
          <a:p>
            <a:r>
              <a:rPr lang="en-US"/>
              <a:t>Click to edit Master title style</a:t>
            </a:r>
            <a:endParaRPr lang="en-IN"/>
          </a:p>
        </p:txBody>
      </p:sp>
      <p:sp>
        <p:nvSpPr>
          <p:cNvPr id="19" name="Content Placeholder 18"/>
          <p:cNvSpPr>
            <a:spLocks noGrp="1"/>
          </p:cNvSpPr>
          <p:nvPr>
            <p:ph sz="quarter" idx="21"/>
          </p:nvPr>
        </p:nvSpPr>
        <p:spPr>
          <a:xfrm>
            <a:off x="194400" y="193843"/>
            <a:ext cx="1587600" cy="1530300"/>
          </a:xfrm>
        </p:spPr>
        <p:txBody>
          <a:bodyPr anchor="ctr">
            <a:noAutofit/>
          </a:bodyPr>
          <a:lstStyle>
            <a:lvl1pPr marL="0" indent="0" algn="ctr">
              <a:buNone/>
              <a:defRPr sz="7200" b="1">
                <a:solidFill>
                  <a:schemeClr val="bg1"/>
                </a:solidFill>
                <a:latin typeface="Libre Franklin" pitchFamily="2" charset="0"/>
              </a:defRPr>
            </a:lvl1pPr>
          </a:lstStyle>
          <a:p>
            <a:pPr lvl="0"/>
            <a:endParaRPr lang="en-US" noProof="0"/>
          </a:p>
        </p:txBody>
      </p:sp>
      <p:sp>
        <p:nvSpPr>
          <p:cNvPr id="23" name="Content Placeholder 22"/>
          <p:cNvSpPr>
            <a:spLocks noGrp="1"/>
          </p:cNvSpPr>
          <p:nvPr>
            <p:ph sz="quarter" idx="22"/>
          </p:nvPr>
        </p:nvSpPr>
        <p:spPr>
          <a:xfrm>
            <a:off x="2109788" y="452503"/>
            <a:ext cx="4832350" cy="557213"/>
          </a:xfrm>
        </p:spPr>
        <p:txBody>
          <a:bodyPr>
            <a:normAutofit/>
          </a:bodyPr>
          <a:lstStyle>
            <a:lvl1pPr marL="0" indent="0">
              <a:buNone/>
              <a:defRPr sz="1400" b="1">
                <a:solidFill>
                  <a:srgbClr val="D62714"/>
                </a:solidFill>
                <a:latin typeface="Libre Franklin" pitchFamily="2" charset="0"/>
              </a:defRPr>
            </a:lvl1pPr>
          </a:lstStyle>
          <a:p>
            <a:pPr lvl="0"/>
            <a:endParaRPr lang="en-IN"/>
          </a:p>
        </p:txBody>
      </p:sp>
      <p:sp>
        <p:nvSpPr>
          <p:cNvPr id="25" name="Content Placeholder 24"/>
          <p:cNvSpPr>
            <a:spLocks noGrp="1"/>
          </p:cNvSpPr>
          <p:nvPr>
            <p:ph sz="quarter" idx="23" hasCustomPrompt="1"/>
          </p:nvPr>
        </p:nvSpPr>
        <p:spPr>
          <a:xfrm>
            <a:off x="194400" y="2870086"/>
            <a:ext cx="11803200" cy="423863"/>
          </a:xfrm>
        </p:spPr>
        <p:txBody>
          <a:bodyPr>
            <a:normAutofit/>
          </a:bodyPr>
          <a:lstStyle>
            <a:lvl1pPr marL="0" indent="0">
              <a:buNone/>
              <a:defRPr sz="1800" b="1">
                <a:latin typeface="Libre Franklin" pitchFamily="2" charset="0"/>
              </a:defRPr>
            </a:lvl1pPr>
          </a:lstStyle>
          <a:p>
            <a:pPr marL="0" marR="0" lvl="0" indent="0" algn="l" defTabSz="914400" rtl="0" eaLnBrk="1" fontAlgn="auto" latinLnBrk="0" hangingPunct="1">
              <a:lnSpc>
                <a:spcPct val="90000"/>
              </a:lnSpc>
              <a:spcBef>
                <a:spcPts val="1000"/>
              </a:spcBef>
              <a:spcAft>
                <a:spcPct val="0"/>
              </a:spcAft>
              <a:buClrTx/>
              <a:buSzTx/>
              <a:buFont typeface="Arial" panose="020B0604020202020204" pitchFamily="34" charset="0"/>
              <a:buNone/>
              <a:defRPr/>
            </a:pPr>
            <a:r>
              <a:rPr lang="en-IN" sz="1800" b="1">
                <a:latin typeface="Libre Franklin" pitchFamily="2" charset="0"/>
              </a:rPr>
              <a:t>Key Question</a:t>
            </a:r>
            <a:endParaRPr lang="en-IN" sz="1800"/>
          </a:p>
        </p:txBody>
      </p:sp>
      <p:sp>
        <p:nvSpPr>
          <p:cNvPr id="27" name="Content Placeholder 26"/>
          <p:cNvSpPr>
            <a:spLocks noGrp="1"/>
          </p:cNvSpPr>
          <p:nvPr>
            <p:ph sz="quarter" idx="24"/>
          </p:nvPr>
        </p:nvSpPr>
        <p:spPr>
          <a:xfrm>
            <a:off x="168275" y="3206750"/>
            <a:ext cx="11829325" cy="1544081"/>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 name="Content Placeholder 28"/>
          <p:cNvSpPr>
            <a:spLocks noGrp="1"/>
          </p:cNvSpPr>
          <p:nvPr>
            <p:ph sz="quarter" idx="25"/>
          </p:nvPr>
        </p:nvSpPr>
        <p:spPr>
          <a:xfrm>
            <a:off x="319088" y="4751388"/>
            <a:ext cx="11678512" cy="1152525"/>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extLst>
      <p:ext uri="{BB962C8B-B14F-4D97-AF65-F5344CB8AC3E}">
        <p14:creationId xmlns:p14="http://schemas.microsoft.com/office/powerpoint/2010/main" val="3386583474"/>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luency">
    <p:spTree>
      <p:nvGrpSpPr>
        <p:cNvPr id="1" name=""/>
        <p:cNvGrpSpPr/>
        <p:nvPr/>
      </p:nvGrpSpPr>
      <p:grpSpPr>
        <a:xfrm>
          <a:off x="0" y="0"/>
          <a:ext cx="0" cy="0"/>
          <a:chOff x="0" y="0"/>
          <a:chExt cx="0" cy="0"/>
        </a:xfrm>
      </p:grpSpPr>
      <p:sp>
        <p:nvSpPr>
          <p:cNvPr id="7" name="Rectangle 6"/>
          <p:cNvSpPr/>
          <p:nvPr userDrawn="1"/>
        </p:nvSpPr>
        <p:spPr>
          <a:xfrm>
            <a:off x="272408" y="206830"/>
            <a:ext cx="207074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p:cNvSpPr>
          <p:nvPr>
            <p:ph type="title" hasCustomPrompt="1"/>
          </p:nvPr>
        </p:nvSpPr>
        <p:spPr>
          <a:xfrm>
            <a:off x="273600" y="348346"/>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572462677"/>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
        <p:nvSpPr>
          <p:cNvPr id="3" name="Rectangle 2">
            <a:extLst>
              <a:ext uri="{FF2B5EF4-FFF2-40B4-BE49-F238E27FC236}">
                <a16:creationId xmlns:a16="http://schemas.microsoft.com/office/drawing/2014/main" id="{0813564A-B1AE-6654-7D30-CECD534BB54F}"/>
              </a:ext>
            </a:extLst>
          </p:cNvPr>
          <p:cNvSpPr/>
          <p:nvPr userDrawn="1"/>
        </p:nvSpPr>
        <p:spPr>
          <a:xfrm>
            <a:off x="272408" y="206830"/>
            <a:ext cx="207074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4" name="Straight Connector 3">
            <a:extLst>
              <a:ext uri="{FF2B5EF4-FFF2-40B4-BE49-F238E27FC236}">
                <a16:creationId xmlns:a16="http://schemas.microsoft.com/office/drawing/2014/main" id="{BE3B8AC6-E6C5-CB0E-847A-41CABEF35904}"/>
              </a:ext>
            </a:extLst>
          </p:cNvPr>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3B30F31F-525F-569A-48B5-F0A63CCAF0AC}"/>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Tree>
    <p:extLst>
      <p:ext uri="{BB962C8B-B14F-4D97-AF65-F5344CB8AC3E}">
        <p14:creationId xmlns:p14="http://schemas.microsoft.com/office/powerpoint/2010/main" val="2249718701"/>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5925CF-E930-B7C8-E2D7-90CD242B3AE0}"/>
              </a:ext>
            </a:extLst>
          </p:cNvPr>
          <p:cNvSpPr/>
          <p:nvPr userDrawn="1"/>
        </p:nvSpPr>
        <p:spPr>
          <a:xfrm>
            <a:off x="272408" y="206830"/>
            <a:ext cx="207074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7164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2" y="1501775"/>
            <a:ext cx="11648383" cy="348217"/>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49" y="2257425"/>
            <a:ext cx="5239229" cy="3541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5239229" cy="350821"/>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1" y="3828258"/>
            <a:ext cx="5239229" cy="348218"/>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89" y="4626770"/>
            <a:ext cx="5214957" cy="35082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6"/>
            <a:ext cx="5399775" cy="348218"/>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6"/>
            <a:ext cx="5450642" cy="348217"/>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450642" cy="348961"/>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2" y="3827464"/>
            <a:ext cx="5461769" cy="348217"/>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4885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48217"/>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927567218"/>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nimation/Video">
    <p:spTree>
      <p:nvGrpSpPr>
        <p:cNvPr id="1" name=""/>
        <p:cNvGrpSpPr/>
        <p:nvPr/>
      </p:nvGrpSpPr>
      <p:grpSpPr>
        <a:xfrm>
          <a:off x="0" y="0"/>
          <a:ext cx="0" cy="0"/>
          <a:chOff x="0" y="0"/>
          <a:chExt cx="0" cy="0"/>
        </a:xfrm>
      </p:grpSpPr>
      <p:sp>
        <p:nvSpPr>
          <p:cNvPr id="7" name="Rectangle 6"/>
          <p:cNvSpPr/>
          <p:nvPr userDrawn="1"/>
        </p:nvSpPr>
        <p:spPr>
          <a:xfrm>
            <a:off x="272408" y="206830"/>
            <a:ext cx="1386000" cy="553968"/>
          </a:xfrm>
          <a:prstGeom prst="rect">
            <a:avLst/>
          </a:prstGeom>
          <a:solidFill>
            <a:srgbClr val="D62714"/>
          </a:solidFill>
          <a:ln>
            <a:noFill/>
          </a:ln>
        </p:spPr>
        <p:txBody>
          <a:bodyPr spcFirstLastPara="1" wrap="square" lIns="90000"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9A3FDE7F-6A45-586F-026D-516117D307B9}"/>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184719" y="3770583"/>
            <a:ext cx="11633200" cy="361527"/>
          </a:xfrm>
        </p:spPr>
        <p:txBody>
          <a:bodyPr>
            <a:noAutofit/>
          </a:bodyPr>
          <a:lstStyle>
            <a:lvl1pPr marL="0" indent="0" algn="ctr">
              <a:buNone/>
              <a:defRPr sz="2000">
                <a:latin typeface="Libre Franklin" pitchFamily="2" charset="0"/>
              </a:defRPr>
            </a:lvl1pPr>
          </a:lstStyle>
          <a:p>
            <a:pPr lvl="0"/>
            <a:endParaRPr lang="en-US" noProof="0"/>
          </a:p>
        </p:txBody>
      </p:sp>
    </p:spTree>
    <p:extLst>
      <p:ext uri="{BB962C8B-B14F-4D97-AF65-F5344CB8AC3E}">
        <p14:creationId xmlns:p14="http://schemas.microsoft.com/office/powerpoint/2010/main" val="389258755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nd">
    <p:spTree>
      <p:nvGrpSpPr>
        <p:cNvPr id="1" name=""/>
        <p:cNvGrpSpPr/>
        <p:nvPr/>
      </p:nvGrpSpPr>
      <p:grpSpPr>
        <a:xfrm>
          <a:off x="0" y="0"/>
          <a:ext cx="0" cy="0"/>
          <a:chOff x="0" y="0"/>
          <a:chExt cx="0" cy="0"/>
        </a:xfrm>
      </p:grpSpPr>
      <p:sp>
        <p:nvSpPr>
          <p:cNvPr id="7" name="Rectangle 6"/>
          <p:cNvSpPr/>
          <p:nvPr userDrawn="1"/>
        </p:nvSpPr>
        <p:spPr>
          <a:xfrm>
            <a:off x="272409" y="206830"/>
            <a:ext cx="2061216"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3495FEA-053D-2F21-69FA-20A785827310}"/>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232979" cy="361286"/>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052388" cy="367180"/>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052388" cy="363988"/>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052388" cy="36717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70"/>
            <a:ext cx="5028982" cy="363988"/>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207209" cy="361286"/>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256261" cy="361283"/>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256261" cy="362058"/>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266992" cy="361282"/>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6194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6128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832129017"/>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nd Debreif">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BC0E6E0-8105-ED9A-B402-0EED98FA8C5D}"/>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9"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4"/>
            <a:ext cx="11633200" cy="352915"/>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11633200" cy="352915"/>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11633199" cy="35291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296863" y="4765675"/>
            <a:ext cx="11644312" cy="45561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296863" y="5537500"/>
            <a:ext cx="11622086" cy="454782"/>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8937372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it Tick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2BD0E2-459B-EEE1-6BA9-512B105972B3}"/>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26802428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9" y="206830"/>
            <a:ext cx="2061216"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230359076"/>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8" y="206830"/>
            <a:ext cx="2070741"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699363907"/>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earn_Problem_Se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5C9046-CA66-7D12-F0C2-D3DAB151216F}"/>
              </a:ext>
            </a:extLst>
          </p:cNvPr>
          <p:cNvSpPr/>
          <p:nvPr userDrawn="1"/>
        </p:nvSpPr>
        <p:spPr>
          <a:xfrm>
            <a:off x="272407" y="206830"/>
            <a:ext cx="208026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4200490539"/>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Fluency_PDF_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1B49BF-A8EF-E3C8-E3DA-2A681ED0602F}"/>
              </a:ext>
            </a:extLst>
          </p:cNvPr>
          <p:cNvSpPr/>
          <p:nvPr userDrawn="1"/>
        </p:nvSpPr>
        <p:spPr>
          <a:xfrm>
            <a:off x="272408" y="206830"/>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4019660751"/>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xit Ticket Last Slide">
    <p:spTree>
      <p:nvGrpSpPr>
        <p:cNvPr id="1" name=""/>
        <p:cNvGrpSpPr/>
        <p:nvPr/>
      </p:nvGrpSpPr>
      <p:grpSpPr>
        <a:xfrm>
          <a:off x="0" y="0"/>
          <a:ext cx="0" cy="0"/>
          <a:chOff x="0" y="0"/>
          <a:chExt cx="0" cy="0"/>
        </a:xfrm>
      </p:grpSpPr>
      <p:sp>
        <p:nvSpPr>
          <p:cNvPr id="7" name="Rectangle 6"/>
          <p:cNvSpPr/>
          <p:nvPr userDrawn="1"/>
        </p:nvSpPr>
        <p:spPr>
          <a:xfrm>
            <a:off x="272408" y="206830"/>
            <a:ext cx="205169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4" name="Content Placeholder 7">
            <a:extLst>
              <a:ext uri="{FF2B5EF4-FFF2-40B4-BE49-F238E27FC236}">
                <a16:creationId xmlns:a16="http://schemas.microsoft.com/office/drawing/2014/main" id="{E210E38A-D3A1-980F-D222-7682E88AE6C0}"/>
              </a:ext>
            </a:extLst>
          </p:cNvPr>
          <p:cNvSpPr>
            <a:spLocks noGrp="1"/>
          </p:cNvSpPr>
          <p:nvPr>
            <p:ph sz="quarter" idx="27"/>
          </p:nvPr>
        </p:nvSpPr>
        <p:spPr>
          <a:xfrm>
            <a:off x="280800" y="6368400"/>
            <a:ext cx="3708000" cy="338400"/>
          </a:xfrm>
        </p:spPr>
        <p:txBody>
          <a:bodyPr anchor="ctr">
            <a:normAutofit/>
          </a:bodyPr>
          <a:lstStyle>
            <a:lvl1pPr marL="0" indent="0" algn="ctr">
              <a:buNone/>
              <a:defRPr sz="800">
                <a:latin typeface="Libre Franklin" pitchFamily="2" charset="0"/>
              </a:defRPr>
            </a:lvl1pPr>
          </a:lstStyle>
          <a:p>
            <a:pPr lvl="0"/>
            <a:endParaRPr lang="en-US" noProof="0"/>
          </a:p>
        </p:txBody>
      </p:sp>
    </p:spTree>
    <p:extLst>
      <p:ext uri="{BB962C8B-B14F-4D97-AF65-F5344CB8AC3E}">
        <p14:creationId xmlns:p14="http://schemas.microsoft.com/office/powerpoint/2010/main" val="1215899940"/>
      </p:ext>
    </p:extLst>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9.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0.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2.xml"/><Relationship Id="rId1" Type="http://schemas.openxmlformats.org/officeDocument/2006/relationships/slideLayout" Target="../slideLayouts/slideLayout11.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9FC0E3-3310-554F-039C-FC747C8125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AE461FB-B422-F982-6CE3-C836B615D2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TextBox 5">
            <a:extLst>
              <a:ext uri="{FF2B5EF4-FFF2-40B4-BE49-F238E27FC236}">
                <a16:creationId xmlns:a16="http://schemas.microsoft.com/office/drawing/2014/main" id="{D390FFF4-8D87-2E69-F908-D129960F86E1}"/>
              </a:ext>
              <a:ext uri="{C183D7F6-B498-43B3-948B-1728B52AA6E4}">
                <adec:decorative xmlns:adec="http://schemas.microsoft.com/office/drawing/2017/decorative" val="1"/>
              </a:ext>
            </a:extLst>
          </p:cNvPr>
          <p:cNvSpPr txBox="1"/>
          <p:nvPr userDrawn="1"/>
        </p:nvSpPr>
        <p:spPr>
          <a:xfrm>
            <a:off x="2764800" y="6458400"/>
            <a:ext cx="6649200" cy="215444"/>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4" name="Slide Number Placeholder 5">
            <a:extLst>
              <a:ext uri="{FF2B5EF4-FFF2-40B4-BE49-F238E27FC236}">
                <a16:creationId xmlns:a16="http://schemas.microsoft.com/office/drawing/2014/main" id="{0026876D-B74E-EA12-5385-48FA808B0B5B}"/>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7059699"/>
      </p:ext>
    </p:extLst>
  </p:cSld>
  <p:clrMap bg1="lt1" tx1="dk1" bg2="lt2" tx2="dk2" accent1="accent1" accent2="accent2" accent3="accent3" accent4="accent4" accent5="accent5" accent6="accent6" hlink="hlink" folHlink="folHlink"/>
  <p:sldLayoutIdLst>
    <p:sldLayoutId id="2147483722"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61697707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1795843111"/>
      </p:ext>
    </p:extLst>
  </p:cSld>
  <p:clrMap bg1="lt1" tx1="dk1" bg2="lt2" tx2="dk2" accent1="accent1" accent2="accent2" accent3="accent3" accent4="accent4" accent5="accent5" accent6="accent6" hlink="hlink" folHlink="folHlink"/>
  <p:sldLayoutIdLst>
    <p:sldLayoutId id="2147483731"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171909680"/>
      </p:ext>
    </p:extLst>
  </p:cSld>
  <p:clrMap bg1="lt1" tx1="dk1" bg2="lt2" tx2="dk2" accent1="accent1" accent2="accent2" accent3="accent3" accent4="accent4" accent5="accent5" accent6="accent6" hlink="hlink" folHlink="folHlink"/>
  <p:sldLayoutIdLst>
    <p:sldLayoutId id="2147483738"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Slide Number Placeholder 5">
            <a:extLst>
              <a:ext uri="{FF2B5EF4-FFF2-40B4-BE49-F238E27FC236}">
                <a16:creationId xmlns:a16="http://schemas.microsoft.com/office/drawing/2014/main" id="{39E3A0C2-25F9-D687-66CA-4315A848A768}"/>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
        <p:nvSpPr>
          <p:cNvPr id="6" name="TextBox 5">
            <a:extLst>
              <a:ext uri="{FF2B5EF4-FFF2-40B4-BE49-F238E27FC236}">
                <a16:creationId xmlns:a16="http://schemas.microsoft.com/office/drawing/2014/main" id="{BEA045D1-4845-2C48-8C1B-0FA39D66F3B1}"/>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Tree>
    <p:extLst>
      <p:ext uri="{BB962C8B-B14F-4D97-AF65-F5344CB8AC3E}">
        <p14:creationId xmlns:p14="http://schemas.microsoft.com/office/powerpoint/2010/main" val="2192022610"/>
      </p:ext>
    </p:extLst>
  </p:cSld>
  <p:clrMap bg1="lt1" tx1="dk1" bg2="lt2" tx2="dk2" accent1="accent1" accent2="accent2" accent3="accent3" accent4="accent4" accent5="accent5" accent6="accent6" hlink="hlink" folHlink="folHlink"/>
  <p:sldLayoutIdLst>
    <p:sldLayoutId id="2147483740"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38266818"/>
      </p:ext>
    </p:extLst>
  </p:cSld>
  <p:clrMap bg1="lt1" tx1="dk1" bg2="lt2" tx2="dk2" accent1="accent1" accent2="accent2" accent3="accent3" accent4="accent4" accent5="accent5" accent6="accent6" hlink="hlink" folHlink="folHlink"/>
  <p:sldLayoutIdLst>
    <p:sldLayoutId id="2147483733" r:id="rId1"/>
    <p:sldLayoutId id="2147483734" r:id="rId2"/>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584817246"/>
      </p:ext>
    </p:extLst>
  </p:cSld>
  <p:clrMap bg1="lt1" tx1="dk1" bg2="lt2" tx2="dk2" accent1="accent1" accent2="accent2" accent3="accent3" accent4="accent4" accent5="accent5" accent6="accent6" hlink="hlink" folHlink="folHlink"/>
  <p:sldLayoutIdLst>
    <p:sldLayoutId id="2147483736"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gmpbc.link/em2-nl-counting-on-the-number-line-by-halves-0-to-5-video?utm_source=te&amp;utm_medium=slide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hyperlink" Target="https://gmpbc.link/em2-nl-pizza-problem-video-part-1?utm_source=te&amp;utm_medium=slides" TargetMode="External"/><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hyperlink" Target="https://gmpbc.link/em2-nl-pizza-problem-video-part-2?utm_source=te&amp;utm_medium=slides" TargetMode="External"/><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28.svg"/></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30.svg"/></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32.svg"/></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5.xml"/><Relationship Id="rId1" Type="http://schemas.openxmlformats.org/officeDocument/2006/relationships/slideLayout" Target="../slideLayouts/slideLayout4.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7.xml"/><Relationship Id="rId1" Type="http://schemas.openxmlformats.org/officeDocument/2006/relationships/slideLayout" Target="../slideLayouts/slideLayout4.xml"/><Relationship Id="rId4" Type="http://schemas.openxmlformats.org/officeDocument/2006/relationships/image" Target="../media/image38.svg"/></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1.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2.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3.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notesSlide" Target="../notesSlides/notesSlide34.xml"/><Relationship Id="rId1" Type="http://schemas.openxmlformats.org/officeDocument/2006/relationships/slideLayout" Target="../slideLayouts/slideLayout6.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svg"/></Relationships>
</file>

<file path=ppt/slides/_rels/slide3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6"/>
          <p:cNvSpPr txBox="1">
            <a:spLocks noGrp="1"/>
          </p:cNvSpPr>
          <p:nvPr>
            <p:ph type="title"/>
          </p:nvPr>
        </p:nvSpPr>
        <p:spPr>
          <a:xfrm>
            <a:off x="2110535" y="852158"/>
            <a:ext cx="7463772" cy="643156"/>
          </a:xfrm>
        </p:spPr>
        <p:txBody>
          <a:bodyPr>
            <a:normAutofit/>
          </a:bodyPr>
          <a:lstStyle/>
          <a:p>
            <a:r>
              <a:rPr lang="es-US" sz="3000" b="1" i="0" strike="noStrike" cap="none" spc="0" baseline="0">
                <a:solidFill>
                  <a:srgbClr val="000000"/>
                </a:solidFill>
                <a:effectLst/>
                <a:latin typeface="Libre Franklin"/>
                <a:ea typeface="Libre Franklin"/>
                <a:cs typeface="Libre Franklin"/>
              </a:rPr>
              <a:t>Interpretar una fracción como división</a:t>
            </a:r>
          </a:p>
        </p:txBody>
      </p:sp>
      <p:sp>
        <p:nvSpPr>
          <p:cNvPr id="3" name="Content Placeholder 18"/>
          <p:cNvSpPr txBox="1">
            <a:spLocks noGrp="1"/>
          </p:cNvSpPr>
          <p:nvPr>
            <p:ph sz="quarter" idx="21"/>
          </p:nvPr>
        </p:nvSpPr>
        <p:spPr/>
        <p:txBody>
          <a:bodyPr/>
          <a:lstStyle/>
          <a:p>
            <a:r>
              <a:t>1</a:t>
            </a:r>
          </a:p>
        </p:txBody>
      </p:sp>
      <p:sp>
        <p:nvSpPr>
          <p:cNvPr id="4" name="Content Placeholder 22"/>
          <p:cNvSpPr txBox="1">
            <a:spLocks noGrp="1"/>
          </p:cNvSpPr>
          <p:nvPr>
            <p:ph sz="quarter" idx="22"/>
          </p:nvPr>
        </p:nvSpPr>
        <p:spPr>
          <a:xfrm>
            <a:off x="2109788" y="344924"/>
            <a:ext cx="1192810" cy="322048"/>
          </a:xfrm>
        </p:spPr>
        <p:txBody>
          <a:bodyPr>
            <a:normAutofit/>
          </a:bodyPr>
          <a:lstStyle/>
          <a:p>
            <a:r>
              <a:rPr lang="es-US" sz="1400" b="1" i="0" strike="noStrike" cap="none" spc="0" baseline="0" dirty="0">
                <a:solidFill>
                  <a:srgbClr val="D62714"/>
                </a:solidFill>
                <a:effectLst/>
                <a:latin typeface="Libre Franklin"/>
                <a:ea typeface="Libre Franklin"/>
                <a:cs typeface="Libre Franklin"/>
              </a:rPr>
              <a:t>Lección 1</a:t>
            </a:r>
          </a:p>
        </p:txBody>
      </p:sp>
      <p:sp>
        <p:nvSpPr>
          <p:cNvPr id="5" name="Content Placeholder 24"/>
          <p:cNvSpPr txBox="1">
            <a:spLocks noGrp="1"/>
          </p:cNvSpPr>
          <p:nvPr>
            <p:ph sz="quarter" idx="23" hasCustomPrompt="1"/>
          </p:nvPr>
        </p:nvSpPr>
        <p:spPr>
          <a:xfrm>
            <a:off x="194400" y="2870086"/>
            <a:ext cx="2247586" cy="423863"/>
          </a:xfrm>
        </p:spPr>
        <p:txBody>
          <a:bodyPr>
            <a:normAutofit/>
          </a:bodyPr>
          <a:lstStyle/>
          <a:p>
            <a:r>
              <a:rPr lang="es-US" sz="1800" b="1" i="0" strike="noStrike" cap="none" spc="0" baseline="0" dirty="0">
                <a:solidFill>
                  <a:srgbClr val="000000"/>
                </a:solidFill>
                <a:effectLst/>
                <a:latin typeface="Libre Franklin"/>
                <a:ea typeface="Libre Franklin"/>
                <a:cs typeface="Libre Franklin"/>
              </a:rPr>
              <a:t>Pregunta clave</a:t>
            </a:r>
          </a:p>
        </p:txBody>
      </p:sp>
      <p:sp>
        <p:nvSpPr>
          <p:cNvPr id="6" name="Content Placeholder 26"/>
          <p:cNvSpPr txBox="1">
            <a:spLocks noGrp="1"/>
          </p:cNvSpPr>
          <p:nvPr>
            <p:ph sz="quarter" idx="24"/>
          </p:nvPr>
        </p:nvSpPr>
        <p:spPr>
          <a:xfrm>
            <a:off x="168275" y="3368120"/>
            <a:ext cx="5927725" cy="643157"/>
          </a:xfrm>
        </p:spPr>
        <p:txBody>
          <a:bodyPr/>
          <a:lstStyle/>
          <a:p>
            <a:r>
              <a:rPr lang="es-US" sz="1600" b="0" i="0" strike="noStrike" cap="none" spc="0" baseline="0" dirty="0">
                <a:solidFill>
                  <a:srgbClr val="000000"/>
                </a:solidFill>
                <a:effectLst/>
                <a:latin typeface="Libre Franklin"/>
                <a:ea typeface="Libre Franklin"/>
                <a:cs typeface="Libre Franklin"/>
              </a:rPr>
              <a:t>¿Cómo se relacionan las fracciones con la división?</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8738"/>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endParaRPr b="1" i="0">
              <a:latin typeface="Libre Franklin"/>
            </a:endParaRPr>
          </a:p>
          <a:p>
            <a:r>
              <a:rPr lang="es-US" sz="2400" b="1" i="0" strike="noStrike" cap="none" spc="0" baseline="0">
                <a:solidFill>
                  <a:srgbClr val="D62714"/>
                </a:solidFill>
                <a:effectLst/>
                <a:latin typeface="Libre Franklin"/>
                <a:ea typeface="Libre Franklin"/>
                <a:cs typeface="Libre Franklin"/>
              </a:rPr>
              <a:t>Contar de un medio en un medio en la recta numérica</a:t>
            </a:r>
            <a:endParaRPr sz="2400" b="1" i="0">
              <a:solidFill>
                <a:srgbClr val="D62714"/>
              </a:solidFill>
              <a:latin typeface="Libre Franklin"/>
            </a:endParaRPr>
          </a:p>
        </p:txBody>
      </p:sp>
      <p:sp>
        <p:nvSpPr>
          <p:cNvPr id="16" name="Content Placeholder 15">
            <a:extLst>
              <a:ext uri="{FF2B5EF4-FFF2-40B4-BE49-F238E27FC236}">
                <a16:creationId xmlns:a16="http://schemas.microsoft.com/office/drawing/2014/main" id="{A839CA8C-F64B-4024-FCB9-5453448B8E63}"/>
              </a:ext>
            </a:extLst>
          </p:cNvPr>
          <p:cNvSpPr>
            <a:spLocks noGrp="1"/>
          </p:cNvSpPr>
          <p:nvPr>
            <p:ph sz="quarter" idx="18"/>
          </p:nvPr>
        </p:nvSpPr>
        <p:spPr>
          <a:xfrm>
            <a:off x="1990168" y="3195676"/>
            <a:ext cx="8320546" cy="489636"/>
          </a:xfrm>
        </p:spPr>
        <p:txBody>
          <a:bodyPr anchor="ctr"/>
          <a:lstStyle/>
          <a:p>
            <a:pPr algn="ctr"/>
            <a:r>
              <a:rPr lang="es-US" sz="2000" b="0" i="0" strike="noStrike" cap="none" spc="0" baseline="0" dirty="0">
                <a:solidFill>
                  <a:srgbClr val="000000"/>
                </a:solidFill>
                <a:effectLst/>
                <a:latin typeface="Libre Franklin"/>
                <a:ea typeface="Libre Franklin"/>
                <a:cs typeface="Libre Franklin"/>
                <a:hlinkClick r:id="rId3" history="0"/>
              </a:rPr>
              <a:t>Video Contar de un medio en un medio en la recta numérica: de </a:t>
            </a:r>
            <a:r>
              <a:rPr lang="es-US" sz="2200" b="0" i="0" strike="noStrike" cap="none" spc="0" baseline="0" dirty="0">
                <a:solidFill>
                  <a:srgbClr val="000000"/>
                </a:solidFill>
                <a:effectLst/>
                <a:latin typeface="Cambria"/>
                <a:ea typeface="Cambria"/>
                <a:cs typeface="Cambria"/>
                <a:hlinkClick r:id="rId3" history="0"/>
              </a:rPr>
              <a:t>0</a:t>
            </a:r>
            <a:r>
              <a:rPr lang="es-US" sz="2000" b="0" i="0" strike="noStrike" cap="none" spc="0" baseline="0" dirty="0">
                <a:solidFill>
                  <a:srgbClr val="000000"/>
                </a:solidFill>
                <a:effectLst/>
                <a:latin typeface="Libre Franklin"/>
                <a:ea typeface="Libre Franklin"/>
                <a:cs typeface="Libre Franklin"/>
                <a:hlinkClick r:id="rId3" history="0"/>
              </a:rPr>
              <a:t> a </a:t>
            </a:r>
            <a:r>
              <a:rPr lang="es-US" sz="2200" b="0" i="0" strike="noStrike" cap="none" spc="0" baseline="0" dirty="0">
                <a:solidFill>
                  <a:srgbClr val="000000"/>
                </a:solidFill>
                <a:effectLst/>
                <a:latin typeface="Cambria"/>
                <a:ea typeface="Cambria"/>
                <a:cs typeface="Cambria"/>
                <a:hlinkClick r:id="rId3" history="0"/>
              </a:rPr>
              <a:t>5</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90448-574C-B129-D5D8-0F05FEBE9177}"/>
              </a:ext>
            </a:extLst>
          </p:cNvPr>
          <p:cNvSpPr>
            <a:spLocks noGrp="1"/>
          </p:cNvSpPr>
          <p:nvPr>
            <p:ph type="title"/>
          </p:nvPr>
        </p:nvSpPr>
        <p:spPr>
          <a:xfrm>
            <a:off x="273600" y="168738"/>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Respuesta a coro: Partes iguales (1 de 6)</a:t>
            </a:r>
          </a:p>
        </p:txBody>
      </p:sp>
      <p:pic>
        <p:nvPicPr>
          <p:cNvPr id="14" name="Picture Placeholder 1" descr="Un círculo dividido en 16 partes iguales.">
            <a:extLst>
              <a:ext uri="{FF2B5EF4-FFF2-40B4-BE49-F238E27FC236}">
                <a16:creationId xmlns:a16="http://schemas.microsoft.com/office/drawing/2014/main" id="{F3535ACE-F0CD-8F4E-95BD-366C24E4A280}"/>
              </a:ext>
            </a:extLst>
          </p:cNvPr>
          <p:cNvPicPr>
            <a:picLocks noChangeAspect="1"/>
          </p:cNvPicPr>
          <p:nvPr/>
        </p:nvPicPr>
        <p:blipFill>
          <a:blip r:embed="rId3"/>
          <a:stretch>
            <a:fillRect/>
          </a:stretch>
        </p:blipFill>
        <p:spPr>
          <a:xfrm>
            <a:off x="3965856" y="1960355"/>
            <a:ext cx="4277591" cy="4277591"/>
          </a:xfrm>
          <a:prstGeom prst="rect">
            <a:avLst/>
          </a:prstGeom>
        </p:spPr>
      </p:pic>
    </p:spTree>
    <p:extLst>
      <p:ext uri="{BB962C8B-B14F-4D97-AF65-F5344CB8AC3E}">
        <p14:creationId xmlns:p14="http://schemas.microsoft.com/office/powerpoint/2010/main" val="3853736563"/>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E69EC3-7074-FF45-CFDF-60A13E734C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FAE8FC-2F10-1712-9777-F0061FA2DF8B}"/>
              </a:ext>
            </a:extLst>
          </p:cNvPr>
          <p:cNvSpPr>
            <a:spLocks noGrp="1"/>
          </p:cNvSpPr>
          <p:nvPr>
            <p:ph type="title"/>
          </p:nvPr>
        </p:nvSpPr>
        <p:spPr>
          <a:xfrm>
            <a:off x="273600" y="168738"/>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Respuesta a coro: Partes iguales (2 de 6)</a:t>
            </a:r>
          </a:p>
        </p:txBody>
      </p:sp>
      <p:pic>
        <p:nvPicPr>
          <p:cNvPr id="3" name="Picture Placeholder 1" descr="Un círculo dividido en 16 partes iguales.">
            <a:extLst>
              <a:ext uri="{FF2B5EF4-FFF2-40B4-BE49-F238E27FC236}">
                <a16:creationId xmlns:a16="http://schemas.microsoft.com/office/drawing/2014/main" id="{5FE324E3-4D72-E29B-B0FC-248D287E9189}"/>
              </a:ext>
            </a:extLst>
          </p:cNvPr>
          <p:cNvPicPr>
            <a:picLocks noChangeAspect="1"/>
          </p:cNvPicPr>
          <p:nvPr/>
        </p:nvPicPr>
        <p:blipFill>
          <a:blip r:embed="rId3"/>
          <a:stretch>
            <a:fillRect/>
          </a:stretch>
        </p:blipFill>
        <p:spPr>
          <a:xfrm>
            <a:off x="3967200" y="1960945"/>
            <a:ext cx="4276800" cy="4276800"/>
          </a:xfrm>
          <a:prstGeom prst="rect">
            <a:avLst/>
          </a:prstGeom>
        </p:spPr>
      </p:pic>
    </p:spTree>
    <p:extLst>
      <p:ext uri="{BB962C8B-B14F-4D97-AF65-F5344CB8AC3E}">
        <p14:creationId xmlns:p14="http://schemas.microsoft.com/office/powerpoint/2010/main" val="4096593183"/>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8783A8-62F3-5F70-D22B-392E65EFBA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C0F171-3834-8088-7D55-4E0252537A0F}"/>
              </a:ext>
            </a:extLst>
          </p:cNvPr>
          <p:cNvSpPr>
            <a:spLocks noGrp="1"/>
          </p:cNvSpPr>
          <p:nvPr>
            <p:ph type="title"/>
          </p:nvPr>
        </p:nvSpPr>
        <p:spPr>
          <a:xfrm>
            <a:off x="273600" y="168738"/>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Respuesta a coro: Partes iguales (3 de 6)</a:t>
            </a:r>
          </a:p>
        </p:txBody>
      </p:sp>
      <p:pic>
        <p:nvPicPr>
          <p:cNvPr id="3" name="Picture Placeholder 1" descr="Un cuadrado dividido en 2 partes iguales.">
            <a:extLst>
              <a:ext uri="{FF2B5EF4-FFF2-40B4-BE49-F238E27FC236}">
                <a16:creationId xmlns:a16="http://schemas.microsoft.com/office/drawing/2014/main" id="{AF708ADC-8046-BBD8-D8A2-7E34FBCB25B1}"/>
              </a:ext>
            </a:extLst>
          </p:cNvPr>
          <p:cNvPicPr>
            <a:picLocks noChangeAspect="1"/>
          </p:cNvPicPr>
          <p:nvPr/>
        </p:nvPicPr>
        <p:blipFill>
          <a:blip r:embed="rId3"/>
          <a:stretch>
            <a:fillRect/>
          </a:stretch>
        </p:blipFill>
        <p:spPr>
          <a:xfrm>
            <a:off x="3991841" y="2004852"/>
            <a:ext cx="4236027" cy="4236027"/>
          </a:xfrm>
          <a:prstGeom prst="rect">
            <a:avLst/>
          </a:prstGeom>
        </p:spPr>
      </p:pic>
    </p:spTree>
    <p:extLst>
      <p:ext uri="{BB962C8B-B14F-4D97-AF65-F5344CB8AC3E}">
        <p14:creationId xmlns:p14="http://schemas.microsoft.com/office/powerpoint/2010/main" val="2498532724"/>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8371C8-CB7D-1C4A-B490-4D67DA3379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BC3F5D-6D6C-3648-6C61-91EDD2AE032E}"/>
              </a:ext>
            </a:extLst>
          </p:cNvPr>
          <p:cNvSpPr>
            <a:spLocks noGrp="1"/>
          </p:cNvSpPr>
          <p:nvPr>
            <p:ph type="title"/>
          </p:nvPr>
        </p:nvSpPr>
        <p:spPr>
          <a:xfrm>
            <a:off x="273600" y="168738"/>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Respuesta a coro: Partes iguales (4 de 6)</a:t>
            </a:r>
          </a:p>
        </p:txBody>
      </p:sp>
      <p:pic>
        <p:nvPicPr>
          <p:cNvPr id="3" name="Picture Placeholder 1" descr="Un cuadrado dividido en 4 partes iguales.">
            <a:extLst>
              <a:ext uri="{FF2B5EF4-FFF2-40B4-BE49-F238E27FC236}">
                <a16:creationId xmlns:a16="http://schemas.microsoft.com/office/drawing/2014/main" id="{DDD5562D-1BF5-FDB1-309E-3BC37EA797A3}"/>
              </a:ext>
            </a:extLst>
          </p:cNvPr>
          <p:cNvPicPr>
            <a:picLocks noChangeAspect="1"/>
          </p:cNvPicPr>
          <p:nvPr/>
        </p:nvPicPr>
        <p:blipFill>
          <a:blip r:embed="rId3"/>
          <a:stretch>
            <a:fillRect/>
          </a:stretch>
        </p:blipFill>
        <p:spPr>
          <a:xfrm>
            <a:off x="3992400" y="2003805"/>
            <a:ext cx="4237200" cy="4237200"/>
          </a:xfrm>
          <a:prstGeom prst="rect">
            <a:avLst/>
          </a:prstGeom>
        </p:spPr>
      </p:pic>
    </p:spTree>
    <p:extLst>
      <p:ext uri="{BB962C8B-B14F-4D97-AF65-F5344CB8AC3E}">
        <p14:creationId xmlns:p14="http://schemas.microsoft.com/office/powerpoint/2010/main" val="1380248160"/>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098057-E763-5A69-E841-45DD90861B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1721C2-D3CA-25C4-5BA8-ED2415AFBFBA}"/>
              </a:ext>
            </a:extLst>
          </p:cNvPr>
          <p:cNvSpPr>
            <a:spLocks noGrp="1"/>
          </p:cNvSpPr>
          <p:nvPr>
            <p:ph type="title"/>
          </p:nvPr>
        </p:nvSpPr>
        <p:spPr>
          <a:xfrm>
            <a:off x="273600" y="168738"/>
            <a:ext cx="11667575" cy="1260000"/>
          </a:xfrm>
        </p:spPr>
        <p:txBody>
          <a:bodyPr/>
          <a:lstStyle/>
          <a:p>
            <a:r>
              <a:rPr lang="es-US" sz="3000" b="1" i="0" strike="noStrike" cap="none" spc="0" baseline="0" dirty="0">
                <a:solidFill>
                  <a:srgbClr val="FFFFFF"/>
                </a:solidFill>
                <a:effectLst/>
                <a:latin typeface="Libre Franklin"/>
                <a:ea typeface="Libre Franklin"/>
                <a:cs typeface="Libre Franklin"/>
              </a:rPr>
              <a:t> Fluidez</a:t>
            </a:r>
            <a:br>
              <a:rPr sz="3000" dirty="0"/>
            </a:br>
            <a:r>
              <a:rPr lang="es-US" sz="2400" b="1" i="0" strike="noStrike" cap="none" spc="0" baseline="0" dirty="0">
                <a:solidFill>
                  <a:srgbClr val="D62714"/>
                </a:solidFill>
                <a:effectLst/>
                <a:latin typeface="Libre Franklin"/>
                <a:ea typeface="Libre Franklin"/>
                <a:cs typeface="Libre Franklin"/>
              </a:rPr>
              <a:t>Respuesta a coro: Partes iguales (5 de 6)</a:t>
            </a:r>
          </a:p>
        </p:txBody>
      </p:sp>
      <p:pic>
        <p:nvPicPr>
          <p:cNvPr id="3" name="Picture Placeholder 1" descr="Un cuadrado dividido en 3 partes iguales.">
            <a:extLst>
              <a:ext uri="{FF2B5EF4-FFF2-40B4-BE49-F238E27FC236}">
                <a16:creationId xmlns:a16="http://schemas.microsoft.com/office/drawing/2014/main" id="{00A7A132-2DAB-62EE-40EC-424AB656A852}"/>
              </a:ext>
            </a:extLst>
          </p:cNvPr>
          <p:cNvPicPr>
            <a:picLocks noChangeAspect="1"/>
          </p:cNvPicPr>
          <p:nvPr/>
        </p:nvPicPr>
        <p:blipFill>
          <a:blip r:embed="rId3"/>
          <a:stretch>
            <a:fillRect/>
          </a:stretch>
        </p:blipFill>
        <p:spPr>
          <a:xfrm>
            <a:off x="3992400" y="2003806"/>
            <a:ext cx="4237200" cy="4237200"/>
          </a:xfrm>
          <a:prstGeom prst="rect">
            <a:avLst/>
          </a:prstGeom>
        </p:spPr>
      </p:pic>
    </p:spTree>
    <p:extLst>
      <p:ext uri="{BB962C8B-B14F-4D97-AF65-F5344CB8AC3E}">
        <p14:creationId xmlns:p14="http://schemas.microsoft.com/office/powerpoint/2010/main" val="4008206487"/>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50BD69-DCC3-83B4-E882-81A51E70AD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3D7D86-040C-4A56-0569-767B8833AB87}"/>
              </a:ext>
            </a:extLst>
          </p:cNvPr>
          <p:cNvSpPr>
            <a:spLocks noGrp="1"/>
          </p:cNvSpPr>
          <p:nvPr>
            <p:ph type="title"/>
          </p:nvPr>
        </p:nvSpPr>
        <p:spPr>
          <a:xfrm>
            <a:off x="273600" y="168738"/>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Respuesta a coro: Partes iguales (6 de 6)</a:t>
            </a:r>
          </a:p>
        </p:txBody>
      </p:sp>
      <p:pic>
        <p:nvPicPr>
          <p:cNvPr id="3" name="Picture Placeholder 1" descr="Un círculo dividido en 16 partes iguales.">
            <a:extLst>
              <a:ext uri="{FF2B5EF4-FFF2-40B4-BE49-F238E27FC236}">
                <a16:creationId xmlns:a16="http://schemas.microsoft.com/office/drawing/2014/main" id="{46A194F7-D8B2-9726-F59F-A4D0639AA853}"/>
              </a:ext>
            </a:extLst>
          </p:cNvPr>
          <p:cNvPicPr>
            <a:picLocks noChangeAspect="1"/>
          </p:cNvPicPr>
          <p:nvPr/>
        </p:nvPicPr>
        <p:blipFill>
          <a:blip r:embed="rId3"/>
          <a:stretch>
            <a:fillRect/>
          </a:stretch>
        </p:blipFill>
        <p:spPr>
          <a:xfrm>
            <a:off x="3967200" y="1960944"/>
            <a:ext cx="4276800" cy="4276800"/>
          </a:xfrm>
          <a:prstGeom prst="rect">
            <a:avLst/>
          </a:prstGeom>
        </p:spPr>
      </p:pic>
    </p:spTree>
    <p:extLst>
      <p:ext uri="{BB962C8B-B14F-4D97-AF65-F5344CB8AC3E}">
        <p14:creationId xmlns:p14="http://schemas.microsoft.com/office/powerpoint/2010/main" val="2135707066"/>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8738"/>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Sumar fracciones (1 de 8)</a:t>
            </a:r>
            <a:endParaRPr sz="2400" b="1" i="0">
              <a:solidFill>
                <a:srgbClr val="D62714"/>
              </a:solidFill>
              <a:latin typeface="Libre Franklin"/>
            </a:endParaRPr>
          </a:p>
        </p:txBody>
      </p:sp>
      <p:pic>
        <p:nvPicPr>
          <p:cNvPr id="7" name="Picture 6" descr="Un tercio + un tercio = espacio">
            <a:extLst>
              <a:ext uri="{FF2B5EF4-FFF2-40B4-BE49-F238E27FC236}">
                <a16:creationId xmlns:a16="http://schemas.microsoft.com/office/drawing/2014/main" id="{EF5019B2-B59D-9785-B756-DAE9D1A18843}"/>
              </a:ext>
            </a:extLst>
          </p:cNvPr>
          <p:cNvPicPr>
            <a:picLocks/>
          </p:cNvPicPr>
          <p:nvPr/>
        </p:nvPicPr>
        <p:blipFill>
          <a:blip r:embed="rId3"/>
          <a:stretch>
            <a:fillRect/>
          </a:stretch>
        </p:blipFill>
        <p:spPr>
          <a:xfrm>
            <a:off x="4349750" y="2654300"/>
            <a:ext cx="3492500" cy="1574800"/>
          </a:xfrm>
          <a:prstGeom prst="rect">
            <a:avLst/>
          </a:prstGeom>
        </p:spPr>
      </p:pic>
      <p:sp>
        <p:nvSpPr>
          <p:cNvPr id="14" name="Content Placeholder 1"/>
          <p:cNvSpPr>
            <a:spLocks noGrp="1"/>
          </p:cNvSpPr>
          <p:nvPr>
            <p:ph sz="quarter" idx="26"/>
          </p:nvPr>
        </p:nvSpPr>
        <p:spPr>
          <a:xfrm>
            <a:off x="490882" y="6050580"/>
            <a:ext cx="4929257" cy="28441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3" descr="Un tercio + un tercio = dos tercios">
            <a:extLst>
              <a:ext uri="{FF2B5EF4-FFF2-40B4-BE49-F238E27FC236}">
                <a16:creationId xmlns:a16="http://schemas.microsoft.com/office/drawing/2014/main" id="{7A2A91DC-2E75-1583-2225-696CAD783B14}"/>
              </a:ext>
            </a:extLst>
          </p:cNvPr>
          <p:cNvPicPr>
            <a:picLocks/>
          </p:cNvPicPr>
          <p:nvPr/>
        </p:nvPicPr>
        <p:blipFill>
          <a:blip r:embed="rId4"/>
          <a:stretch>
            <a:fillRect/>
          </a:stretch>
        </p:blipFill>
        <p:spPr>
          <a:xfrm>
            <a:off x="4349750" y="2654300"/>
            <a:ext cx="3517900" cy="1587500"/>
          </a:xfrm>
          <a:prstGeom prst="rect">
            <a:avLst/>
          </a:prstGeom>
        </p:spPr>
      </p:pic>
      <p:sp>
        <p:nvSpPr>
          <p:cNvPr id="17" name="Content Placeholder 4"/>
          <p:cNvSpPr>
            <a:spLocks noGrp="1"/>
          </p:cNvSpPr>
          <p:nvPr>
            <p:ph sz="quarter" idx="26"/>
          </p:nvPr>
        </p:nvSpPr>
        <p:spPr>
          <a:xfrm>
            <a:off x="6771863" y="6031294"/>
            <a:ext cx="4690717" cy="28441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0B2C01-0BB5-ECF2-71CA-82FE99D4E8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E4FAE8-D5F3-3186-797E-48E1CE3FB9A5}"/>
              </a:ext>
            </a:extLst>
          </p:cNvPr>
          <p:cNvSpPr>
            <a:spLocks noGrp="1"/>
          </p:cNvSpPr>
          <p:nvPr>
            <p:ph type="title" hasCustomPrompt="1"/>
          </p:nvPr>
        </p:nvSpPr>
        <p:spPr>
          <a:xfrm>
            <a:off x="273600" y="168738"/>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Sumar fracciones (2 de 8)</a:t>
            </a:r>
            <a:endParaRPr sz="2400" b="1" i="0">
              <a:solidFill>
                <a:srgbClr val="D62714"/>
              </a:solidFill>
              <a:latin typeface="Libre Franklin"/>
            </a:endParaRPr>
          </a:p>
        </p:txBody>
      </p:sp>
      <p:pic>
        <p:nvPicPr>
          <p:cNvPr id="9" name="Picture 8" descr="Un cuarto + dos cuartos = espacio">
            <a:extLst>
              <a:ext uri="{FF2B5EF4-FFF2-40B4-BE49-F238E27FC236}">
                <a16:creationId xmlns:a16="http://schemas.microsoft.com/office/drawing/2014/main" id="{D01D01FA-7DD1-E970-E742-9321FB9D6937}"/>
              </a:ext>
            </a:extLst>
          </p:cNvPr>
          <p:cNvPicPr>
            <a:picLocks/>
          </p:cNvPicPr>
          <p:nvPr/>
        </p:nvPicPr>
        <p:blipFill>
          <a:blip r:embed="rId3"/>
          <a:stretch>
            <a:fillRect/>
          </a:stretch>
        </p:blipFill>
        <p:spPr>
          <a:xfrm>
            <a:off x="4305300" y="2654300"/>
            <a:ext cx="3581400" cy="1574800"/>
          </a:xfrm>
          <a:prstGeom prst="rect">
            <a:avLst/>
          </a:prstGeom>
        </p:spPr>
      </p:pic>
      <p:sp>
        <p:nvSpPr>
          <p:cNvPr id="14" name="Content Placeholder 1">
            <a:extLst>
              <a:ext uri="{FF2B5EF4-FFF2-40B4-BE49-F238E27FC236}">
                <a16:creationId xmlns:a16="http://schemas.microsoft.com/office/drawing/2014/main" id="{67A217A7-8C46-96B2-3ECA-AF2264A66996}"/>
              </a:ext>
            </a:extLst>
          </p:cNvPr>
          <p:cNvSpPr>
            <a:spLocks noGrp="1"/>
          </p:cNvSpPr>
          <p:nvPr>
            <p:ph sz="quarter" idx="26"/>
          </p:nvPr>
        </p:nvSpPr>
        <p:spPr>
          <a:xfrm>
            <a:off x="490882" y="6050580"/>
            <a:ext cx="4929257" cy="28441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1 cuarto + 2 cuartos = 3 cuartos">
            <a:extLst>
              <a:ext uri="{FF2B5EF4-FFF2-40B4-BE49-F238E27FC236}">
                <a16:creationId xmlns:a16="http://schemas.microsoft.com/office/drawing/2014/main" id="{7EDEF100-683D-C112-7715-70FB49B07E92}"/>
              </a:ext>
            </a:extLst>
          </p:cNvPr>
          <p:cNvPicPr>
            <a:picLocks/>
          </p:cNvPicPr>
          <p:nvPr/>
        </p:nvPicPr>
        <p:blipFill>
          <a:blip r:embed="rId4"/>
          <a:stretch>
            <a:fillRect/>
          </a:stretch>
        </p:blipFill>
        <p:spPr>
          <a:xfrm>
            <a:off x="4305300" y="2654300"/>
            <a:ext cx="3644900" cy="1574800"/>
          </a:xfrm>
          <a:prstGeom prst="rect">
            <a:avLst/>
          </a:prstGeom>
        </p:spPr>
      </p:pic>
      <p:sp>
        <p:nvSpPr>
          <p:cNvPr id="17" name="Content Placeholder 4">
            <a:extLst>
              <a:ext uri="{FF2B5EF4-FFF2-40B4-BE49-F238E27FC236}">
                <a16:creationId xmlns:a16="http://schemas.microsoft.com/office/drawing/2014/main" id="{0AB0A440-8B03-7DF3-A5F1-6B195FD1BA38}"/>
              </a:ext>
            </a:extLst>
          </p:cNvPr>
          <p:cNvSpPr>
            <a:spLocks noGrp="1"/>
          </p:cNvSpPr>
          <p:nvPr>
            <p:ph sz="quarter" idx="26"/>
          </p:nvPr>
        </p:nvSpPr>
        <p:spPr>
          <a:xfrm>
            <a:off x="6771863" y="6031294"/>
            <a:ext cx="4690717" cy="28441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42389574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6922F8-F724-7B7F-E288-70DB49DFEF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45EF96-B5C9-3D8D-572E-029DA8881147}"/>
              </a:ext>
            </a:extLst>
          </p:cNvPr>
          <p:cNvSpPr>
            <a:spLocks noGrp="1"/>
          </p:cNvSpPr>
          <p:nvPr>
            <p:ph type="title" hasCustomPrompt="1"/>
          </p:nvPr>
        </p:nvSpPr>
        <p:spPr>
          <a:xfrm>
            <a:off x="273600" y="168738"/>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Sumar fracciones (3 de 8)</a:t>
            </a:r>
            <a:endParaRPr sz="2400" b="1" i="0">
              <a:solidFill>
                <a:srgbClr val="D62714"/>
              </a:solidFill>
              <a:latin typeface="Libre Franklin"/>
            </a:endParaRPr>
          </a:p>
        </p:txBody>
      </p:sp>
      <p:pic>
        <p:nvPicPr>
          <p:cNvPr id="7" name="Picture 6" descr="Dos quintos + dos quintos = espacio">
            <a:extLst>
              <a:ext uri="{FF2B5EF4-FFF2-40B4-BE49-F238E27FC236}">
                <a16:creationId xmlns:a16="http://schemas.microsoft.com/office/drawing/2014/main" id="{9AA976A3-E323-FE74-A70F-7B4C87762320}"/>
              </a:ext>
            </a:extLst>
          </p:cNvPr>
          <p:cNvPicPr>
            <a:picLocks/>
          </p:cNvPicPr>
          <p:nvPr/>
        </p:nvPicPr>
        <p:blipFill>
          <a:blip r:embed="rId3"/>
          <a:stretch>
            <a:fillRect/>
          </a:stretch>
        </p:blipFill>
        <p:spPr>
          <a:xfrm>
            <a:off x="4349750" y="2654300"/>
            <a:ext cx="3492500" cy="1574800"/>
          </a:xfrm>
          <a:prstGeom prst="rect">
            <a:avLst/>
          </a:prstGeom>
        </p:spPr>
      </p:pic>
      <p:sp>
        <p:nvSpPr>
          <p:cNvPr id="14" name="Content Placeholder 1">
            <a:extLst>
              <a:ext uri="{FF2B5EF4-FFF2-40B4-BE49-F238E27FC236}">
                <a16:creationId xmlns:a16="http://schemas.microsoft.com/office/drawing/2014/main" id="{FA1523CD-FF47-4A7B-5FF9-47408111E0D5}"/>
              </a:ext>
            </a:extLst>
          </p:cNvPr>
          <p:cNvSpPr>
            <a:spLocks noGrp="1"/>
          </p:cNvSpPr>
          <p:nvPr>
            <p:ph sz="quarter" idx="26"/>
          </p:nvPr>
        </p:nvSpPr>
        <p:spPr>
          <a:xfrm>
            <a:off x="490882" y="6050580"/>
            <a:ext cx="4929257" cy="28441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3" descr="3 quintos + 2 quintos + 4 quintos">
            <a:extLst>
              <a:ext uri="{FF2B5EF4-FFF2-40B4-BE49-F238E27FC236}">
                <a16:creationId xmlns:a16="http://schemas.microsoft.com/office/drawing/2014/main" id="{9ADC9CFC-67EF-E3E9-C2FD-65359A0B7402}"/>
              </a:ext>
            </a:extLst>
          </p:cNvPr>
          <p:cNvPicPr>
            <a:picLocks/>
          </p:cNvPicPr>
          <p:nvPr/>
        </p:nvPicPr>
        <p:blipFill>
          <a:blip r:embed="rId4"/>
          <a:stretch>
            <a:fillRect/>
          </a:stretch>
        </p:blipFill>
        <p:spPr>
          <a:xfrm>
            <a:off x="4349750" y="2654300"/>
            <a:ext cx="3556000" cy="1574800"/>
          </a:xfrm>
          <a:prstGeom prst="rect">
            <a:avLst/>
          </a:prstGeom>
        </p:spPr>
      </p:pic>
      <p:sp>
        <p:nvSpPr>
          <p:cNvPr id="17" name="Content Placeholder 4">
            <a:extLst>
              <a:ext uri="{FF2B5EF4-FFF2-40B4-BE49-F238E27FC236}">
                <a16:creationId xmlns:a16="http://schemas.microsoft.com/office/drawing/2014/main" id="{A557DECA-0C9A-AA4B-6E08-55E871B44017}"/>
              </a:ext>
            </a:extLst>
          </p:cNvPr>
          <p:cNvSpPr>
            <a:spLocks noGrp="1"/>
          </p:cNvSpPr>
          <p:nvPr>
            <p:ph sz="quarter" idx="26"/>
          </p:nvPr>
        </p:nvSpPr>
        <p:spPr>
          <a:xfrm>
            <a:off x="6771863" y="6031294"/>
            <a:ext cx="4690717" cy="28441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10680098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071D0D-0731-8752-18BE-D41332C243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936931-34C2-870A-36D0-493777791BC5}"/>
              </a:ext>
            </a:extLst>
          </p:cNvPr>
          <p:cNvSpPr>
            <a:spLocks noGrp="1"/>
          </p:cNvSpPr>
          <p:nvPr>
            <p:ph type="title" hasCustomPrompt="1"/>
          </p:nvPr>
        </p:nvSpPr>
        <p:spPr>
          <a:xfrm>
            <a:off x="273600" y="168738"/>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Sumar fracciones (4 de 8)</a:t>
            </a:r>
            <a:endParaRPr sz="2400" b="1" i="0">
              <a:solidFill>
                <a:srgbClr val="D62714"/>
              </a:solidFill>
              <a:latin typeface="Libre Franklin"/>
            </a:endParaRPr>
          </a:p>
        </p:txBody>
      </p:sp>
      <p:pic>
        <p:nvPicPr>
          <p:cNvPr id="7" name="Picture 6" descr="4 sextos + 2 sextos = espacio">
            <a:extLst>
              <a:ext uri="{FF2B5EF4-FFF2-40B4-BE49-F238E27FC236}">
                <a16:creationId xmlns:a16="http://schemas.microsoft.com/office/drawing/2014/main" id="{B3A356B3-F4D0-3660-CE12-7C57D1BA7B1C}"/>
              </a:ext>
            </a:extLst>
          </p:cNvPr>
          <p:cNvPicPr>
            <a:picLocks/>
          </p:cNvPicPr>
          <p:nvPr/>
        </p:nvPicPr>
        <p:blipFill>
          <a:blip r:embed="rId3"/>
          <a:stretch>
            <a:fillRect/>
          </a:stretch>
        </p:blipFill>
        <p:spPr>
          <a:xfrm>
            <a:off x="3829050" y="2654300"/>
            <a:ext cx="4533900" cy="1574800"/>
          </a:xfrm>
          <a:prstGeom prst="rect">
            <a:avLst/>
          </a:prstGeom>
        </p:spPr>
      </p:pic>
      <p:sp>
        <p:nvSpPr>
          <p:cNvPr id="14" name="Content Placeholder 1">
            <a:extLst>
              <a:ext uri="{FF2B5EF4-FFF2-40B4-BE49-F238E27FC236}">
                <a16:creationId xmlns:a16="http://schemas.microsoft.com/office/drawing/2014/main" id="{4DA6C792-3AB6-296E-B292-F347AA4101AA}"/>
              </a:ext>
            </a:extLst>
          </p:cNvPr>
          <p:cNvSpPr>
            <a:spLocks noGrp="1"/>
          </p:cNvSpPr>
          <p:nvPr>
            <p:ph sz="quarter" idx="26"/>
          </p:nvPr>
        </p:nvSpPr>
        <p:spPr>
          <a:xfrm>
            <a:off x="490882" y="6050580"/>
            <a:ext cx="4929257" cy="28441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3" descr="Cuatro sextos + dos sextos = seis sextos = 1">
            <a:extLst>
              <a:ext uri="{FF2B5EF4-FFF2-40B4-BE49-F238E27FC236}">
                <a16:creationId xmlns:a16="http://schemas.microsoft.com/office/drawing/2014/main" id="{9B55A6D1-D246-FC39-ED99-94C06A9FC759}"/>
              </a:ext>
            </a:extLst>
          </p:cNvPr>
          <p:cNvPicPr>
            <a:picLocks/>
          </p:cNvPicPr>
          <p:nvPr/>
        </p:nvPicPr>
        <p:blipFill>
          <a:blip r:embed="rId4"/>
          <a:stretch>
            <a:fillRect/>
          </a:stretch>
        </p:blipFill>
        <p:spPr>
          <a:xfrm>
            <a:off x="3829050" y="2654300"/>
            <a:ext cx="4622800" cy="1587500"/>
          </a:xfrm>
          <a:prstGeom prst="rect">
            <a:avLst/>
          </a:prstGeom>
        </p:spPr>
      </p:pic>
      <p:sp>
        <p:nvSpPr>
          <p:cNvPr id="17" name="Content Placeholder 4">
            <a:extLst>
              <a:ext uri="{FF2B5EF4-FFF2-40B4-BE49-F238E27FC236}">
                <a16:creationId xmlns:a16="http://schemas.microsoft.com/office/drawing/2014/main" id="{00D54453-4D06-B891-4615-C41840F166DF}"/>
              </a:ext>
            </a:extLst>
          </p:cNvPr>
          <p:cNvSpPr>
            <a:spLocks noGrp="1"/>
          </p:cNvSpPr>
          <p:nvPr>
            <p:ph sz="quarter" idx="26"/>
          </p:nvPr>
        </p:nvSpPr>
        <p:spPr>
          <a:xfrm>
            <a:off x="6771863" y="6031294"/>
            <a:ext cx="4690717" cy="28441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49354217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DC4612-E64B-69FC-F6DC-7CCEC4955E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C79329-63ED-66D3-8C6B-7F5E974FC456}"/>
              </a:ext>
            </a:extLst>
          </p:cNvPr>
          <p:cNvSpPr>
            <a:spLocks noGrp="1"/>
          </p:cNvSpPr>
          <p:nvPr>
            <p:ph type="title" hasCustomPrompt="1"/>
          </p:nvPr>
        </p:nvSpPr>
        <p:spPr>
          <a:xfrm>
            <a:off x="273600" y="168738"/>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Sumar fracciones (5 de 8)</a:t>
            </a:r>
            <a:endParaRPr sz="2400" b="1" i="0">
              <a:solidFill>
                <a:srgbClr val="D62714"/>
              </a:solidFill>
              <a:latin typeface="Libre Franklin"/>
            </a:endParaRPr>
          </a:p>
        </p:txBody>
      </p:sp>
      <p:pic>
        <p:nvPicPr>
          <p:cNvPr id="7" name="Picture 6" descr="5 octavos + 4 octavos = espacio">
            <a:extLst>
              <a:ext uri="{FF2B5EF4-FFF2-40B4-BE49-F238E27FC236}">
                <a16:creationId xmlns:a16="http://schemas.microsoft.com/office/drawing/2014/main" id="{2AF8AEEA-9EAE-4830-0A8B-5D27C746FE05}"/>
              </a:ext>
            </a:extLst>
          </p:cNvPr>
          <p:cNvPicPr>
            <a:picLocks/>
          </p:cNvPicPr>
          <p:nvPr/>
        </p:nvPicPr>
        <p:blipFill>
          <a:blip r:embed="rId3"/>
          <a:stretch>
            <a:fillRect/>
          </a:stretch>
        </p:blipFill>
        <p:spPr>
          <a:xfrm>
            <a:off x="4311650" y="2654300"/>
            <a:ext cx="3568700" cy="1574800"/>
          </a:xfrm>
          <a:prstGeom prst="rect">
            <a:avLst/>
          </a:prstGeom>
        </p:spPr>
      </p:pic>
      <p:sp>
        <p:nvSpPr>
          <p:cNvPr id="14" name="Content Placeholder 1">
            <a:extLst>
              <a:ext uri="{FF2B5EF4-FFF2-40B4-BE49-F238E27FC236}">
                <a16:creationId xmlns:a16="http://schemas.microsoft.com/office/drawing/2014/main" id="{312073AC-87B9-DF3B-9CCD-0190C604C605}"/>
              </a:ext>
            </a:extLst>
          </p:cNvPr>
          <p:cNvSpPr>
            <a:spLocks noGrp="1"/>
          </p:cNvSpPr>
          <p:nvPr>
            <p:ph sz="quarter" idx="26"/>
          </p:nvPr>
        </p:nvSpPr>
        <p:spPr>
          <a:xfrm>
            <a:off x="490882" y="6050580"/>
            <a:ext cx="4929257" cy="28441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3" descr="3 octavos + 4 octavos = 7 octavos">
            <a:extLst>
              <a:ext uri="{FF2B5EF4-FFF2-40B4-BE49-F238E27FC236}">
                <a16:creationId xmlns:a16="http://schemas.microsoft.com/office/drawing/2014/main" id="{32DC0823-FFBB-2A60-9AB3-871F3555398D}"/>
              </a:ext>
            </a:extLst>
          </p:cNvPr>
          <p:cNvPicPr>
            <a:picLocks/>
          </p:cNvPicPr>
          <p:nvPr/>
        </p:nvPicPr>
        <p:blipFill>
          <a:blip r:embed="rId4"/>
          <a:stretch>
            <a:fillRect/>
          </a:stretch>
        </p:blipFill>
        <p:spPr>
          <a:xfrm>
            <a:off x="4311650" y="2654300"/>
            <a:ext cx="3619500" cy="1587500"/>
          </a:xfrm>
          <a:prstGeom prst="rect">
            <a:avLst/>
          </a:prstGeom>
        </p:spPr>
      </p:pic>
      <p:sp>
        <p:nvSpPr>
          <p:cNvPr id="17" name="Content Placeholder 4">
            <a:extLst>
              <a:ext uri="{FF2B5EF4-FFF2-40B4-BE49-F238E27FC236}">
                <a16:creationId xmlns:a16="http://schemas.microsoft.com/office/drawing/2014/main" id="{FC1A0A31-7603-C28C-12F3-A54236CFFB32}"/>
              </a:ext>
            </a:extLst>
          </p:cNvPr>
          <p:cNvSpPr>
            <a:spLocks noGrp="1"/>
          </p:cNvSpPr>
          <p:nvPr>
            <p:ph sz="quarter" idx="26"/>
          </p:nvPr>
        </p:nvSpPr>
        <p:spPr>
          <a:xfrm>
            <a:off x="6771863" y="6031294"/>
            <a:ext cx="4690717" cy="28441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67334428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046A82-03C7-6B2E-4C31-824B824262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4BF7FD0-A949-98FB-E879-4A4A5C69F75F}"/>
              </a:ext>
            </a:extLst>
          </p:cNvPr>
          <p:cNvSpPr>
            <a:spLocks noGrp="1"/>
          </p:cNvSpPr>
          <p:nvPr>
            <p:ph type="title" hasCustomPrompt="1"/>
          </p:nvPr>
        </p:nvSpPr>
        <p:spPr>
          <a:xfrm>
            <a:off x="273600" y="168738"/>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Sumar fracciones (6 de 8)</a:t>
            </a:r>
            <a:endParaRPr sz="2400" b="1" i="0">
              <a:solidFill>
                <a:srgbClr val="D62714"/>
              </a:solidFill>
              <a:latin typeface="Libre Franklin"/>
            </a:endParaRPr>
          </a:p>
        </p:txBody>
      </p:sp>
      <p:pic>
        <p:nvPicPr>
          <p:cNvPr id="7" name="Picture 6" descr="3 décimos + 9 décimos = espacio">
            <a:extLst>
              <a:ext uri="{FF2B5EF4-FFF2-40B4-BE49-F238E27FC236}">
                <a16:creationId xmlns:a16="http://schemas.microsoft.com/office/drawing/2014/main" id="{7EDC883E-6C45-D4F7-D94C-181FB9DCB38A}"/>
              </a:ext>
            </a:extLst>
          </p:cNvPr>
          <p:cNvPicPr>
            <a:picLocks/>
          </p:cNvPicPr>
          <p:nvPr/>
        </p:nvPicPr>
        <p:blipFill>
          <a:blip r:embed="rId3"/>
          <a:stretch>
            <a:fillRect/>
          </a:stretch>
        </p:blipFill>
        <p:spPr>
          <a:xfrm>
            <a:off x="3790950" y="2654300"/>
            <a:ext cx="4610100" cy="1574800"/>
          </a:xfrm>
          <a:prstGeom prst="rect">
            <a:avLst/>
          </a:prstGeom>
        </p:spPr>
      </p:pic>
      <p:sp>
        <p:nvSpPr>
          <p:cNvPr id="14" name="Content Placeholder 1">
            <a:extLst>
              <a:ext uri="{FF2B5EF4-FFF2-40B4-BE49-F238E27FC236}">
                <a16:creationId xmlns:a16="http://schemas.microsoft.com/office/drawing/2014/main" id="{34B8F2D9-696E-69E0-5B71-D62682786F51}"/>
              </a:ext>
            </a:extLst>
          </p:cNvPr>
          <p:cNvSpPr>
            <a:spLocks noGrp="1"/>
          </p:cNvSpPr>
          <p:nvPr>
            <p:ph sz="quarter" idx="26"/>
          </p:nvPr>
        </p:nvSpPr>
        <p:spPr>
          <a:xfrm>
            <a:off x="490882" y="6050580"/>
            <a:ext cx="4929257" cy="28441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3" descr="3 décimos + 9 décimos = 12 décimos">
            <a:extLst>
              <a:ext uri="{FF2B5EF4-FFF2-40B4-BE49-F238E27FC236}">
                <a16:creationId xmlns:a16="http://schemas.microsoft.com/office/drawing/2014/main" id="{1E3192D9-CA2C-9CFC-EDB4-DE526039E914}"/>
              </a:ext>
            </a:extLst>
          </p:cNvPr>
          <p:cNvPicPr>
            <a:picLocks/>
          </p:cNvPicPr>
          <p:nvPr/>
        </p:nvPicPr>
        <p:blipFill>
          <a:blip r:embed="rId4"/>
          <a:stretch>
            <a:fillRect/>
          </a:stretch>
        </p:blipFill>
        <p:spPr>
          <a:xfrm>
            <a:off x="3790950" y="2654300"/>
            <a:ext cx="4559300" cy="1587500"/>
          </a:xfrm>
          <a:prstGeom prst="rect">
            <a:avLst/>
          </a:prstGeom>
        </p:spPr>
      </p:pic>
      <p:sp>
        <p:nvSpPr>
          <p:cNvPr id="17" name="Content Placeholder 4">
            <a:extLst>
              <a:ext uri="{FF2B5EF4-FFF2-40B4-BE49-F238E27FC236}">
                <a16:creationId xmlns:a16="http://schemas.microsoft.com/office/drawing/2014/main" id="{518FE9C3-280D-99BC-D7D2-8D6D7EF31006}"/>
              </a:ext>
            </a:extLst>
          </p:cNvPr>
          <p:cNvSpPr>
            <a:spLocks noGrp="1"/>
          </p:cNvSpPr>
          <p:nvPr>
            <p:ph sz="quarter" idx="26"/>
          </p:nvPr>
        </p:nvSpPr>
        <p:spPr>
          <a:xfrm>
            <a:off x="6771863" y="6031294"/>
            <a:ext cx="4690717" cy="28441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26999220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2E8E75-8CDD-EE4C-692D-5434960CE7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70F386-81EE-B8ED-7FD7-BDC1AC706F51}"/>
              </a:ext>
            </a:extLst>
          </p:cNvPr>
          <p:cNvSpPr>
            <a:spLocks noGrp="1"/>
          </p:cNvSpPr>
          <p:nvPr>
            <p:ph type="title" hasCustomPrompt="1"/>
          </p:nvPr>
        </p:nvSpPr>
        <p:spPr>
          <a:xfrm>
            <a:off x="273600" y="168738"/>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Sumar fracciones (7 de 8)</a:t>
            </a:r>
            <a:endParaRPr sz="2400" b="1" i="0">
              <a:solidFill>
                <a:srgbClr val="D62714"/>
              </a:solidFill>
              <a:latin typeface="Libre Franklin"/>
            </a:endParaRPr>
          </a:p>
        </p:txBody>
      </p:sp>
      <p:pic>
        <p:nvPicPr>
          <p:cNvPr id="7" name="Picture 6" descr="7 doceavos + 5 doceavos = espacio">
            <a:extLst>
              <a:ext uri="{FF2B5EF4-FFF2-40B4-BE49-F238E27FC236}">
                <a16:creationId xmlns:a16="http://schemas.microsoft.com/office/drawing/2014/main" id="{3E95726B-D37E-70E5-E242-BE0DA88B000B}"/>
              </a:ext>
            </a:extLst>
          </p:cNvPr>
          <p:cNvPicPr>
            <a:picLocks/>
          </p:cNvPicPr>
          <p:nvPr/>
        </p:nvPicPr>
        <p:blipFill>
          <a:blip r:embed="rId3"/>
          <a:stretch>
            <a:fillRect/>
          </a:stretch>
        </p:blipFill>
        <p:spPr>
          <a:xfrm>
            <a:off x="3244850" y="2654300"/>
            <a:ext cx="5702300" cy="1574800"/>
          </a:xfrm>
          <a:prstGeom prst="rect">
            <a:avLst/>
          </a:prstGeom>
        </p:spPr>
      </p:pic>
      <p:sp>
        <p:nvSpPr>
          <p:cNvPr id="14" name="Content Placeholder 1">
            <a:extLst>
              <a:ext uri="{FF2B5EF4-FFF2-40B4-BE49-F238E27FC236}">
                <a16:creationId xmlns:a16="http://schemas.microsoft.com/office/drawing/2014/main" id="{80C0ED57-1ECC-CBE6-2D19-62C1B7CB7F24}"/>
              </a:ext>
            </a:extLst>
          </p:cNvPr>
          <p:cNvSpPr>
            <a:spLocks noGrp="1"/>
          </p:cNvSpPr>
          <p:nvPr>
            <p:ph sz="quarter" idx="26"/>
          </p:nvPr>
        </p:nvSpPr>
        <p:spPr>
          <a:xfrm>
            <a:off x="490882" y="6050580"/>
            <a:ext cx="4929257" cy="28441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3" descr="7 doceavos + 5 doceavos = 12 doceavos = 1">
            <a:extLst>
              <a:ext uri="{FF2B5EF4-FFF2-40B4-BE49-F238E27FC236}">
                <a16:creationId xmlns:a16="http://schemas.microsoft.com/office/drawing/2014/main" id="{E0C5A887-B75A-C299-D874-A30CE2C06F4C}"/>
              </a:ext>
            </a:extLst>
          </p:cNvPr>
          <p:cNvPicPr>
            <a:picLocks/>
          </p:cNvPicPr>
          <p:nvPr/>
        </p:nvPicPr>
        <p:blipFill>
          <a:blip r:embed="rId4"/>
          <a:stretch>
            <a:fillRect/>
          </a:stretch>
        </p:blipFill>
        <p:spPr>
          <a:xfrm>
            <a:off x="3244850" y="2654300"/>
            <a:ext cx="5715000" cy="1574800"/>
          </a:xfrm>
          <a:prstGeom prst="rect">
            <a:avLst/>
          </a:prstGeom>
        </p:spPr>
      </p:pic>
      <p:sp>
        <p:nvSpPr>
          <p:cNvPr id="17" name="Content Placeholder 4">
            <a:extLst>
              <a:ext uri="{FF2B5EF4-FFF2-40B4-BE49-F238E27FC236}">
                <a16:creationId xmlns:a16="http://schemas.microsoft.com/office/drawing/2014/main" id="{7CCA28AE-EB0A-A649-D999-572F45091705}"/>
              </a:ext>
            </a:extLst>
          </p:cNvPr>
          <p:cNvSpPr>
            <a:spLocks noGrp="1"/>
          </p:cNvSpPr>
          <p:nvPr>
            <p:ph sz="quarter" idx="26"/>
          </p:nvPr>
        </p:nvSpPr>
        <p:spPr>
          <a:xfrm>
            <a:off x="6771863" y="6031294"/>
            <a:ext cx="4690717" cy="28441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06213447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9E272C-CB6E-0F69-D9D7-8F3DE155D3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5C1B50-9CB8-8357-4C1D-250814A5104D}"/>
              </a:ext>
            </a:extLst>
          </p:cNvPr>
          <p:cNvSpPr>
            <a:spLocks noGrp="1"/>
          </p:cNvSpPr>
          <p:nvPr>
            <p:ph type="title" hasCustomPrompt="1"/>
          </p:nvPr>
        </p:nvSpPr>
        <p:spPr>
          <a:xfrm>
            <a:off x="273600" y="168738"/>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Sumar fracciones (8 de 8)</a:t>
            </a:r>
            <a:endParaRPr sz="2400" b="1" i="0">
              <a:solidFill>
                <a:srgbClr val="D62714"/>
              </a:solidFill>
              <a:latin typeface="Libre Franklin"/>
            </a:endParaRPr>
          </a:p>
        </p:txBody>
      </p:sp>
      <p:pic>
        <p:nvPicPr>
          <p:cNvPr id="7" name="Picture 6" descr="60 centésimos + 80 centésimos = espacio">
            <a:extLst>
              <a:ext uri="{FF2B5EF4-FFF2-40B4-BE49-F238E27FC236}">
                <a16:creationId xmlns:a16="http://schemas.microsoft.com/office/drawing/2014/main" id="{8B06FD2E-642E-69EE-6D11-B5429FB97B53}"/>
              </a:ext>
            </a:extLst>
          </p:cNvPr>
          <p:cNvPicPr>
            <a:picLocks/>
          </p:cNvPicPr>
          <p:nvPr/>
        </p:nvPicPr>
        <p:blipFill>
          <a:blip r:embed="rId3"/>
          <a:stretch>
            <a:fillRect/>
          </a:stretch>
        </p:blipFill>
        <p:spPr>
          <a:xfrm>
            <a:off x="3289300" y="2654300"/>
            <a:ext cx="5588000" cy="1574800"/>
          </a:xfrm>
          <a:prstGeom prst="rect">
            <a:avLst/>
          </a:prstGeom>
        </p:spPr>
      </p:pic>
      <p:sp>
        <p:nvSpPr>
          <p:cNvPr id="14" name="Content Placeholder 1">
            <a:extLst>
              <a:ext uri="{FF2B5EF4-FFF2-40B4-BE49-F238E27FC236}">
                <a16:creationId xmlns:a16="http://schemas.microsoft.com/office/drawing/2014/main" id="{3F22FAE9-1052-0814-DB1C-EFEEA400D019}"/>
              </a:ext>
            </a:extLst>
          </p:cNvPr>
          <p:cNvSpPr>
            <a:spLocks noGrp="1"/>
          </p:cNvSpPr>
          <p:nvPr>
            <p:ph sz="quarter" idx="26"/>
          </p:nvPr>
        </p:nvSpPr>
        <p:spPr>
          <a:xfrm>
            <a:off x="490882" y="6050580"/>
            <a:ext cx="4929257" cy="28441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3" descr="60 centésimos + 80 centésimos = 140 centésimos">
            <a:extLst>
              <a:ext uri="{FF2B5EF4-FFF2-40B4-BE49-F238E27FC236}">
                <a16:creationId xmlns:a16="http://schemas.microsoft.com/office/drawing/2014/main" id="{A46B678E-9F3C-8ACD-0756-5A5BC0BD0E5A}"/>
              </a:ext>
            </a:extLst>
          </p:cNvPr>
          <p:cNvPicPr>
            <a:picLocks/>
          </p:cNvPicPr>
          <p:nvPr/>
        </p:nvPicPr>
        <p:blipFill>
          <a:blip r:embed="rId4"/>
          <a:stretch>
            <a:fillRect/>
          </a:stretch>
        </p:blipFill>
        <p:spPr>
          <a:xfrm>
            <a:off x="3289300" y="2654300"/>
            <a:ext cx="5600700" cy="1587500"/>
          </a:xfrm>
          <a:prstGeom prst="rect">
            <a:avLst/>
          </a:prstGeom>
        </p:spPr>
      </p:pic>
      <p:sp>
        <p:nvSpPr>
          <p:cNvPr id="17" name="Content Placeholder 4">
            <a:extLst>
              <a:ext uri="{FF2B5EF4-FFF2-40B4-BE49-F238E27FC236}">
                <a16:creationId xmlns:a16="http://schemas.microsoft.com/office/drawing/2014/main" id="{239AFDA7-2B8F-9CA1-05CC-369F2955C190}"/>
              </a:ext>
            </a:extLst>
          </p:cNvPr>
          <p:cNvSpPr>
            <a:spLocks noGrp="1"/>
          </p:cNvSpPr>
          <p:nvPr>
            <p:ph sz="quarter" idx="26"/>
          </p:nvPr>
        </p:nvSpPr>
        <p:spPr>
          <a:xfrm>
            <a:off x="6771863" y="6031294"/>
            <a:ext cx="4690717" cy="28441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90963954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8738"/>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Presentar </a:t>
            </a:r>
            <a:br>
              <a:rPr sz="3000"/>
            </a:br>
            <a:r>
              <a:rPr lang="es-US" sz="2400" b="1" i="0" strike="noStrike" cap="none" spc="0" baseline="0">
                <a:solidFill>
                  <a:srgbClr val="D62714"/>
                </a:solidFill>
                <a:effectLst/>
                <a:latin typeface="Libre Franklin"/>
                <a:ea typeface="Libre Franklin"/>
                <a:cs typeface="Libre Franklin"/>
              </a:rPr>
              <a:t>(1 de 3)</a:t>
            </a:r>
            <a:endParaRPr lang="en-US" sz="2400" noProof="0">
              <a:solidFill>
                <a:srgbClr val="D62714"/>
              </a:solidFill>
            </a:endParaRPr>
          </a:p>
        </p:txBody>
      </p:sp>
      <p:sp>
        <p:nvSpPr>
          <p:cNvPr id="27" name="Content Placeholder 26">
            <a:extLst>
              <a:ext uri="{FF2B5EF4-FFF2-40B4-BE49-F238E27FC236}">
                <a16:creationId xmlns:a16="http://schemas.microsoft.com/office/drawing/2014/main" id="{DE516CE1-290E-86BA-18FE-901E65DA11AE}"/>
              </a:ext>
            </a:extLst>
          </p:cNvPr>
          <p:cNvSpPr>
            <a:spLocks noGrp="1"/>
          </p:cNvSpPr>
          <p:nvPr>
            <p:ph sz="quarter" idx="18"/>
          </p:nvPr>
        </p:nvSpPr>
        <p:spPr>
          <a:xfrm>
            <a:off x="3254108" y="3124203"/>
            <a:ext cx="5709786" cy="602673"/>
          </a:xfrm>
        </p:spPr>
        <p:txBody>
          <a:bodyPr anchor="ctr"/>
          <a:lstStyle/>
          <a:p>
            <a:pPr algn="ctr"/>
            <a:r>
              <a:rPr lang="es-US" sz="2000" b="0" i="0" strike="noStrike" cap="none" spc="0" baseline="0" dirty="0">
                <a:solidFill>
                  <a:srgbClr val="000000"/>
                </a:solidFill>
                <a:effectLst/>
                <a:latin typeface="Libre Franklin"/>
                <a:ea typeface="Libre Franklin"/>
                <a:cs typeface="Libre Franklin"/>
                <a:hlinkClick r:id="rId3" history="0"/>
              </a:rPr>
              <a:t>Video Un problema de pizza, Parte 1</a:t>
            </a: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8738"/>
            <a:ext cx="4072489" cy="1260000"/>
          </a:xfrm>
        </p:spPr>
        <p:txBody>
          <a:bodyPr/>
          <a:lstStyle/>
          <a:p>
            <a:r>
              <a:rPr lang="es-US" sz="3000" b="1" i="0" strike="noStrike" cap="none" spc="0" baseline="0">
                <a:solidFill>
                  <a:srgbClr val="FFFFFF"/>
                </a:solidFill>
                <a:effectLst/>
                <a:latin typeface="Libre Franklin"/>
                <a:ea typeface="Libre Franklin"/>
                <a:cs typeface="Libre Franklin"/>
              </a:rPr>
              <a:t> Presentar </a:t>
            </a:r>
            <a:br>
              <a:rPr sz="3000"/>
            </a:br>
            <a:r>
              <a:rPr lang="es-US" sz="2400" b="1" i="0" strike="noStrike" cap="none" spc="0" baseline="0">
                <a:solidFill>
                  <a:srgbClr val="D62714"/>
                </a:solidFill>
                <a:effectLst/>
                <a:latin typeface="Libre Franklin"/>
                <a:ea typeface="Libre Franklin"/>
                <a:cs typeface="Libre Franklin"/>
              </a:rPr>
              <a:t>(2 de 3)</a:t>
            </a:r>
            <a:endParaRPr lang="en-US" noProof="0"/>
          </a:p>
        </p:txBody>
      </p:sp>
      <p:pic>
        <p:nvPicPr>
          <p:cNvPr id="5" name="Picture 4" descr="Edición para estudiantes: 1.ᵉʳ grado, Módulo 1, Tema A, Lección 1.">
            <a:extLst>
              <a:ext uri="{FF2B5EF4-FFF2-40B4-BE49-F238E27FC236}">
                <a16:creationId xmlns:a16="http://schemas.microsoft.com/office/drawing/2014/main" id="{24EDD79A-99DA-4A5D-A49F-BD67E709CFEB}"/>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38C7C3-C6D8-8E9A-DC89-7BD9C236CE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CF8E8B-812B-0A2B-2B06-B5273398CB3B}"/>
              </a:ext>
            </a:extLst>
          </p:cNvPr>
          <p:cNvSpPr>
            <a:spLocks noGrp="1"/>
          </p:cNvSpPr>
          <p:nvPr>
            <p:ph type="title" hasCustomPrompt="1"/>
          </p:nvPr>
        </p:nvSpPr>
        <p:spPr>
          <a:xfrm>
            <a:off x="273600" y="168738"/>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Presentar </a:t>
            </a:r>
            <a:br>
              <a:rPr sz="3000"/>
            </a:br>
            <a:r>
              <a:rPr lang="es-US" sz="2400" b="1" i="0" strike="noStrike" cap="none" spc="0" baseline="0">
                <a:solidFill>
                  <a:srgbClr val="D62714"/>
                </a:solidFill>
                <a:effectLst/>
                <a:latin typeface="Libre Franklin"/>
                <a:ea typeface="Libre Franklin"/>
                <a:cs typeface="Libre Franklin"/>
              </a:rPr>
              <a:t>(3 de 3)</a:t>
            </a:r>
            <a:endParaRPr lang="en-US" sz="2400" noProof="0">
              <a:solidFill>
                <a:srgbClr val="D62714"/>
              </a:solidFill>
            </a:endParaRPr>
          </a:p>
        </p:txBody>
      </p:sp>
      <p:sp>
        <p:nvSpPr>
          <p:cNvPr id="27" name="Content Placeholder 26">
            <a:extLst>
              <a:ext uri="{FF2B5EF4-FFF2-40B4-BE49-F238E27FC236}">
                <a16:creationId xmlns:a16="http://schemas.microsoft.com/office/drawing/2014/main" id="{E10B21B1-5E94-0ED7-949E-5277B9BCB0EB}"/>
              </a:ext>
            </a:extLst>
          </p:cNvPr>
          <p:cNvSpPr>
            <a:spLocks noGrp="1"/>
          </p:cNvSpPr>
          <p:nvPr>
            <p:ph sz="quarter" idx="18"/>
          </p:nvPr>
        </p:nvSpPr>
        <p:spPr>
          <a:xfrm>
            <a:off x="3254108" y="3124203"/>
            <a:ext cx="5709786" cy="602673"/>
          </a:xfrm>
        </p:spPr>
        <p:txBody>
          <a:bodyPr anchor="ctr"/>
          <a:lstStyle/>
          <a:p>
            <a:pPr algn="ctr"/>
            <a:r>
              <a:rPr lang="es-US" sz="2000" b="0" i="0" strike="noStrike" cap="none" spc="0" baseline="0" dirty="0">
                <a:solidFill>
                  <a:srgbClr val="000000"/>
                </a:solidFill>
                <a:effectLst/>
                <a:latin typeface="Libre Franklin"/>
                <a:ea typeface="Libre Franklin"/>
                <a:cs typeface="Libre Franklin"/>
                <a:hlinkClick r:id="rId3" history="0"/>
              </a:rPr>
              <a:t>Video Un problema de pizza, Parte 2</a:t>
            </a:r>
          </a:p>
        </p:txBody>
      </p:sp>
    </p:spTree>
    <p:extLst>
      <p:ext uri="{BB962C8B-B14F-4D97-AF65-F5344CB8AC3E}">
        <p14:creationId xmlns:p14="http://schemas.microsoft.com/office/powerpoint/2010/main" val="1740539380"/>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14948"/>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Representar repartir en partes iguales de forma concreta (1 de 2)</a:t>
            </a:r>
            <a:endParaRPr lang="en-US" noProof="0"/>
          </a:p>
        </p:txBody>
      </p:sp>
      <p:pic>
        <p:nvPicPr>
          <p:cNvPr id="4" name="Picture 3" descr="4 dividido entre 4 es igual a uno.">
            <a:extLst>
              <a:ext uri="{FF2B5EF4-FFF2-40B4-BE49-F238E27FC236}">
                <a16:creationId xmlns:a16="http://schemas.microsoft.com/office/drawing/2014/main" id="{26DC2C5C-8400-37D4-EA97-B468DA18F472}"/>
              </a:ext>
            </a:extLst>
          </p:cNvPr>
          <p:cNvPicPr>
            <a:picLocks/>
          </p:cNvPicPr>
          <p:nvPr/>
        </p:nvPicPr>
        <p:blipFill>
          <a:blip r:embed="rId3"/>
          <a:stretch>
            <a:fillRect/>
          </a:stretch>
        </p:blipFill>
        <p:spPr>
          <a:xfrm>
            <a:off x="5054167" y="2209511"/>
            <a:ext cx="2082800" cy="495300"/>
          </a:xfrm>
          <a:prstGeom prst="rect">
            <a:avLst/>
          </a:prstGeom>
        </p:spPr>
      </p:pic>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14948"/>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Representar repartir en partes iguales de forma concreta (2 de 2)</a:t>
            </a:r>
            <a:endParaRPr lang="en-US" noProof="0"/>
          </a:p>
        </p:txBody>
      </p:sp>
      <p:pic>
        <p:nvPicPr>
          <p:cNvPr id="7" name="Picture 6" descr="Uno dividido entre 4 es igual a un cuarto.">
            <a:extLst>
              <a:ext uri="{FF2B5EF4-FFF2-40B4-BE49-F238E27FC236}">
                <a16:creationId xmlns:a16="http://schemas.microsoft.com/office/drawing/2014/main" id="{59C9088E-586A-97F4-5518-ADD7E894E822}"/>
              </a:ext>
            </a:extLst>
          </p:cNvPr>
          <p:cNvPicPr>
            <a:picLocks/>
          </p:cNvPicPr>
          <p:nvPr/>
        </p:nvPicPr>
        <p:blipFill>
          <a:blip r:embed="rId3"/>
          <a:stretch>
            <a:fillRect/>
          </a:stretch>
        </p:blipFill>
        <p:spPr>
          <a:xfrm>
            <a:off x="1784723" y="1999195"/>
            <a:ext cx="2184400" cy="1447800"/>
          </a:xfrm>
          <a:prstGeom prst="rect">
            <a:avLst/>
          </a:prstGeom>
        </p:spPr>
      </p:pic>
      <p:pic>
        <p:nvPicPr>
          <p:cNvPr id="4" name="Picture 3" descr="Un medio es igual a uno dividido entre 2.">
            <a:extLst>
              <a:ext uri="{FF2B5EF4-FFF2-40B4-BE49-F238E27FC236}">
                <a16:creationId xmlns:a16="http://schemas.microsoft.com/office/drawing/2014/main" id="{9D9B72DB-D289-1C5F-C941-2D0599B7A45E}"/>
              </a:ext>
            </a:extLst>
          </p:cNvPr>
          <p:cNvPicPr>
            <a:picLocks/>
          </p:cNvPicPr>
          <p:nvPr/>
        </p:nvPicPr>
        <p:blipFill>
          <a:blip r:embed="rId4"/>
          <a:stretch>
            <a:fillRect/>
          </a:stretch>
        </p:blipFill>
        <p:spPr>
          <a:xfrm>
            <a:off x="8264444" y="1998000"/>
            <a:ext cx="2108200" cy="1447800"/>
          </a:xfrm>
          <a:prstGeom prst="rect">
            <a:avLst/>
          </a:prstGeom>
        </p:spPr>
      </p:pic>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14948"/>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Representar repartir en partes iguales de forma pictórica (1 de 6)</a:t>
            </a:r>
            <a:endParaRPr lang="en-US" sz="2400" noProof="0">
              <a:solidFill>
                <a:srgbClr val="D62714"/>
              </a:solidFill>
            </a:endParaRPr>
          </a:p>
        </p:txBody>
      </p:sp>
      <p:sp>
        <p:nvSpPr>
          <p:cNvPr id="15" name="Content Placeholder 2"/>
          <p:cNvSpPr>
            <a:spLocks noGrp="1"/>
          </p:cNvSpPr>
          <p:nvPr>
            <p:ph sz="quarter" idx="26"/>
          </p:nvPr>
        </p:nvSpPr>
        <p:spPr>
          <a:xfrm>
            <a:off x="273600" y="1423909"/>
            <a:ext cx="10783867" cy="354091"/>
          </a:xfrm>
        </p:spPr>
        <p:txBody>
          <a:bodyPr>
            <a:noAutofit/>
          </a:bodyPr>
          <a:lstStyle/>
          <a:p>
            <a:pPr marL="342900" indent="-342900">
              <a:buFont typeface="+mj-lt"/>
              <a:buAutoNum type="arabicPeriod"/>
            </a:pPr>
            <a:r>
              <a:rPr lang="es-US" b="0" i="0" strike="noStrike" cap="none" spc="0" baseline="0" dirty="0">
                <a:solidFill>
                  <a:srgbClr val="000000"/>
                </a:solidFill>
                <a:effectLst/>
                <a:latin typeface="Libre Franklin"/>
                <a:ea typeface="Libre Franklin"/>
                <a:cs typeface="Libre Franklin"/>
              </a:rPr>
              <a:t>Completa el modelo para representar </a:t>
            </a:r>
            <a:r>
              <a:rPr lang="es-US" b="0" i="0" strike="noStrike" cap="none" spc="0" baseline="0" dirty="0">
                <a:solidFill>
                  <a:srgbClr val="000000"/>
                </a:solidFill>
                <a:effectLst/>
                <a:latin typeface="Cambria"/>
                <a:ea typeface="Cambria"/>
                <a:cs typeface="Cambria"/>
              </a:rPr>
              <a:t>1</a:t>
            </a:r>
            <a:r>
              <a:rPr lang="es-US" b="0" i="0" strike="noStrike" cap="none" spc="0" baseline="0" dirty="0">
                <a:solidFill>
                  <a:srgbClr val="000000"/>
                </a:solidFill>
                <a:effectLst/>
                <a:latin typeface="Libre Franklin"/>
                <a:ea typeface="Libre Franklin"/>
                <a:cs typeface="Libre Franklin"/>
              </a:rPr>
              <a:t> </a:t>
            </a:r>
            <a:r>
              <a:rPr lang="es-US" b="0" i="0" strike="noStrike" cap="none" spc="0" baseline="0" dirty="0" err="1">
                <a:solidFill>
                  <a:srgbClr val="000000"/>
                </a:solidFill>
                <a:effectLst/>
                <a:latin typeface="Libre Franklin"/>
                <a:ea typeface="Libre Franklin"/>
                <a:cs typeface="Libre Franklin"/>
              </a:rPr>
              <a:t>waffle</a:t>
            </a:r>
            <a:r>
              <a:rPr lang="es-US" b="0" i="0" strike="noStrike" cap="none" spc="0" baseline="0" dirty="0">
                <a:solidFill>
                  <a:srgbClr val="000000"/>
                </a:solidFill>
                <a:effectLst/>
                <a:latin typeface="Libre Franklin"/>
                <a:ea typeface="Libre Franklin"/>
                <a:cs typeface="Libre Franklin"/>
              </a:rPr>
              <a:t> repartido, en partes iguales, entre </a:t>
            </a:r>
            <a:r>
              <a:rPr lang="es-US" b="0" i="0" strike="noStrike" cap="none" spc="0" baseline="0" dirty="0">
                <a:solidFill>
                  <a:srgbClr val="000000"/>
                </a:solidFill>
                <a:effectLst/>
                <a:latin typeface="Cambria"/>
                <a:ea typeface="Cambria"/>
                <a:cs typeface="Cambria"/>
              </a:rPr>
              <a:t>5</a:t>
            </a:r>
            <a:r>
              <a:rPr lang="es-US" b="0" i="0" strike="noStrike" cap="none" spc="0" baseline="0" dirty="0">
                <a:solidFill>
                  <a:srgbClr val="000000"/>
                </a:solidFill>
                <a:effectLst/>
                <a:latin typeface="Libre Franklin"/>
                <a:ea typeface="Libre Franklin"/>
                <a:cs typeface="Libre Franklin"/>
              </a:rPr>
              <a:t> personas.</a:t>
            </a:r>
          </a:p>
        </p:txBody>
      </p:sp>
      <p:pic>
        <p:nvPicPr>
          <p:cNvPr id="16" name="Picture Placeholder 3" descr="Un cuadrado."/>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094013" y="1978525"/>
            <a:ext cx="4024747" cy="4024747"/>
          </a:xfrm>
          <a:prstGeom prst="rect">
            <a:avLst/>
          </a:prstGeom>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14948"/>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Representar repartir en partes iguales de forma pictórica (2 de 6)</a:t>
            </a:r>
            <a:endParaRPr lang="en-US" noProof="0"/>
          </a:p>
        </p:txBody>
      </p:sp>
      <p:sp>
        <p:nvSpPr>
          <p:cNvPr id="9" name="Content Placeholder 20"/>
          <p:cNvSpPr>
            <a:spLocks noGrp="1"/>
          </p:cNvSpPr>
          <p:nvPr>
            <p:ph sz="quarter" idx="21"/>
          </p:nvPr>
        </p:nvSpPr>
        <p:spPr>
          <a:xfrm>
            <a:off x="273600" y="1425600"/>
            <a:ext cx="11489632" cy="1260000"/>
          </a:xfrm>
        </p:spPr>
        <p:txBody>
          <a:bodyPr/>
          <a:lstStyle/>
          <a:p>
            <a:pPr marL="342900" indent="-342900">
              <a:lnSpc>
                <a:spcPct val="110000"/>
              </a:lnSpc>
              <a:spcBef>
                <a:spcPts val="600"/>
              </a:spcBef>
              <a:buFont typeface="+mj-lt"/>
              <a:buAutoNum type="arabicPeriod" startAt="2"/>
            </a:pPr>
            <a:r>
              <a:rPr lang="es-US" sz="2000" b="0" i="0" strike="noStrike" cap="none" spc="0" baseline="0">
                <a:solidFill>
                  <a:srgbClr val="000000"/>
                </a:solidFill>
                <a:effectLst/>
                <a:latin typeface="Cambria"/>
                <a:ea typeface="Cambria"/>
                <a:cs typeface="Cambria"/>
              </a:rPr>
              <a:t>6</a:t>
            </a:r>
            <a:r>
              <a:rPr lang="es-US" sz="1800" b="0" i="0" strike="noStrike" cap="none" spc="0" baseline="0">
                <a:solidFill>
                  <a:srgbClr val="000000"/>
                </a:solidFill>
                <a:effectLst/>
                <a:latin typeface="Libre Franklin"/>
                <a:ea typeface="Libre Franklin"/>
                <a:cs typeface="Libre Franklin"/>
              </a:rPr>
              <a:t> waffles se comparten, en partes iguales entre </a:t>
            </a:r>
            <a:r>
              <a:rPr lang="es-US" sz="2000" b="0" i="0" strike="noStrike" cap="none" spc="0" baseline="0">
                <a:solidFill>
                  <a:srgbClr val="000000"/>
                </a:solidFill>
                <a:effectLst/>
                <a:latin typeface="Cambria"/>
                <a:ea typeface="Cambria"/>
                <a:cs typeface="Cambria"/>
              </a:rPr>
              <a:t>5</a:t>
            </a:r>
            <a:r>
              <a:rPr lang="es-US" sz="1800" b="0" i="0" strike="noStrike" cap="none" spc="0" baseline="0">
                <a:solidFill>
                  <a:srgbClr val="000000"/>
                </a:solidFill>
                <a:effectLst/>
                <a:latin typeface="Libre Franklin"/>
                <a:ea typeface="Libre Franklin"/>
                <a:cs typeface="Libre Franklin"/>
              </a:rPr>
              <a:t> personas. Cada waffle es de un sabor diferente y cada persona quiere probar todos los sabores. Usa el modelo para hallar cuántos waffles recibe cada persona. Expresa tu respuesta como una fracción.</a:t>
            </a:r>
          </a:p>
        </p:txBody>
      </p:sp>
      <p:pic>
        <p:nvPicPr>
          <p:cNvPr id="16" name="Picture Placeholder 3" descr="Una fila de 6 cuadrados."/>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63693" y="2563465"/>
            <a:ext cx="11285684" cy="1637121"/>
          </a:xfrm>
          <a:prstGeom prst="rect">
            <a:avLst/>
          </a:prstGeom>
        </p:spPr>
      </p:pic>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14948"/>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Representar repartir en partes iguales de forma pictórica (3 de 6)</a:t>
            </a:r>
            <a:endParaRPr lang="en-US" noProof="0"/>
          </a:p>
        </p:txBody>
      </p:sp>
      <p:pic>
        <p:nvPicPr>
          <p:cNvPr id="4" name="Graphic 3" descr="Seis cuadrados están divididos cada uno en 5 partes iguales. 6 grupos de 5 partes están sombreados.">
            <a:extLst>
              <a:ext uri="{FF2B5EF4-FFF2-40B4-BE49-F238E27FC236}">
                <a16:creationId xmlns:a16="http://schemas.microsoft.com/office/drawing/2014/main" id="{8A4D7747-09EE-93F9-A070-DEEB4E51894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64400" y="2576611"/>
            <a:ext cx="11286000" cy="1637167"/>
          </a:xfrm>
          <a:prstGeom prst="rect">
            <a:avLst/>
          </a:prstGeom>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14948"/>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Representar repartir en partes iguales de forma pictórica (4 de 6)</a:t>
            </a:r>
            <a:endParaRPr lang="en-US" noProof="0"/>
          </a:p>
        </p:txBody>
      </p:sp>
      <p:pic>
        <p:nvPicPr>
          <p:cNvPr id="13" name="Picture 12" descr="Uno dividido entre 5 es igual a un quinto.">
            <a:extLst>
              <a:ext uri="{FF2B5EF4-FFF2-40B4-BE49-F238E27FC236}">
                <a16:creationId xmlns:a16="http://schemas.microsoft.com/office/drawing/2014/main" id="{731DF5F9-0AC1-911C-21F3-FFAE02FA4CC9}"/>
              </a:ext>
            </a:extLst>
          </p:cNvPr>
          <p:cNvPicPr>
            <a:picLocks/>
          </p:cNvPicPr>
          <p:nvPr/>
        </p:nvPicPr>
        <p:blipFill>
          <a:blip r:embed="rId3"/>
          <a:stretch>
            <a:fillRect/>
          </a:stretch>
        </p:blipFill>
        <p:spPr>
          <a:xfrm>
            <a:off x="1785600" y="1666306"/>
            <a:ext cx="2095500" cy="1460500"/>
          </a:xfrm>
          <a:prstGeom prst="rect">
            <a:avLst/>
          </a:prstGeom>
        </p:spPr>
      </p:pic>
      <p:pic>
        <p:nvPicPr>
          <p:cNvPr id="10" name="Picture 9" descr="6 dividido entre 5 es igual a seis quintos.">
            <a:extLst>
              <a:ext uri="{FF2B5EF4-FFF2-40B4-BE49-F238E27FC236}">
                <a16:creationId xmlns:a16="http://schemas.microsoft.com/office/drawing/2014/main" id="{96304CEA-150B-E701-D4DB-ED5A61300792}"/>
              </a:ext>
            </a:extLst>
          </p:cNvPr>
          <p:cNvPicPr>
            <a:picLocks/>
          </p:cNvPicPr>
          <p:nvPr/>
        </p:nvPicPr>
        <p:blipFill>
          <a:blip r:embed="rId4"/>
          <a:stretch>
            <a:fillRect/>
          </a:stretch>
        </p:blipFill>
        <p:spPr>
          <a:xfrm>
            <a:off x="1759209" y="3986213"/>
            <a:ext cx="2133600" cy="1460500"/>
          </a:xfrm>
          <a:prstGeom prst="rect">
            <a:avLst/>
          </a:prstGeom>
        </p:spPr>
      </p:pic>
      <p:pic>
        <p:nvPicPr>
          <p:cNvPr id="7" name="Picture 6" descr="Un quinto es igual a uno dividido entre 5.">
            <a:extLst>
              <a:ext uri="{FF2B5EF4-FFF2-40B4-BE49-F238E27FC236}">
                <a16:creationId xmlns:a16="http://schemas.microsoft.com/office/drawing/2014/main" id="{0FA74170-AEC6-F47F-5E33-F518FCB903AA}"/>
              </a:ext>
            </a:extLst>
          </p:cNvPr>
          <p:cNvPicPr>
            <a:picLocks/>
          </p:cNvPicPr>
          <p:nvPr/>
        </p:nvPicPr>
        <p:blipFill>
          <a:blip r:embed="rId5"/>
          <a:stretch>
            <a:fillRect/>
          </a:stretch>
        </p:blipFill>
        <p:spPr>
          <a:xfrm>
            <a:off x="8229882" y="1666306"/>
            <a:ext cx="2095500" cy="1460500"/>
          </a:xfrm>
          <a:prstGeom prst="rect">
            <a:avLst/>
          </a:prstGeom>
        </p:spPr>
      </p:pic>
      <p:pic>
        <p:nvPicPr>
          <p:cNvPr id="4" name="Picture 3" descr="Seis quintos es igual a 6 dividido entre 5.">
            <a:extLst>
              <a:ext uri="{FF2B5EF4-FFF2-40B4-BE49-F238E27FC236}">
                <a16:creationId xmlns:a16="http://schemas.microsoft.com/office/drawing/2014/main" id="{D3B4E739-B0E9-BA22-1979-0866663AA3FE}"/>
              </a:ext>
            </a:extLst>
          </p:cNvPr>
          <p:cNvPicPr>
            <a:picLocks/>
          </p:cNvPicPr>
          <p:nvPr/>
        </p:nvPicPr>
        <p:blipFill>
          <a:blip r:embed="rId6"/>
          <a:stretch>
            <a:fillRect/>
          </a:stretch>
        </p:blipFill>
        <p:spPr>
          <a:xfrm>
            <a:off x="8229882" y="3986213"/>
            <a:ext cx="2133600" cy="1460500"/>
          </a:xfrm>
          <a:prstGeom prst="rect">
            <a:avLst/>
          </a:prstGeom>
        </p:spPr>
      </p:pic>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14948"/>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Representar repartir en partes iguales de forma pictórica (5 de 6)</a:t>
            </a:r>
            <a:endParaRPr lang="en-US" noProof="0"/>
          </a:p>
        </p:txBody>
      </p:sp>
      <p:sp>
        <p:nvSpPr>
          <p:cNvPr id="7" name="Content Placeholder 15"/>
          <p:cNvSpPr>
            <a:spLocks noGrp="1"/>
          </p:cNvSpPr>
          <p:nvPr>
            <p:ph sz="quarter" idx="19"/>
          </p:nvPr>
        </p:nvSpPr>
        <p:spPr>
          <a:xfrm>
            <a:off x="342875" y="1425600"/>
            <a:ext cx="11326675" cy="1260000"/>
          </a:xfrm>
        </p:spPr>
        <p:txBody>
          <a:bodyPr/>
          <a:lstStyle/>
          <a:p>
            <a:pPr>
              <a:lnSpc>
                <a:spcPct val="110000"/>
              </a:lnSpc>
            </a:pPr>
            <a:r>
              <a:rPr lang="es-US" sz="1800" b="0" i="0" strike="noStrike" cap="none" spc="0" baseline="0">
                <a:solidFill>
                  <a:srgbClr val="000000"/>
                </a:solidFill>
                <a:effectLst/>
                <a:latin typeface="Libre Franklin"/>
                <a:ea typeface="Libre Franklin"/>
                <a:cs typeface="Libre Franklin"/>
              </a:rPr>
              <a:t>Ryan y Jada quieren repartir </a:t>
            </a:r>
            <a:r>
              <a:rPr lang="es-US" sz="2000" b="0" i="0" strike="noStrike" cap="none" spc="0" baseline="0">
                <a:solidFill>
                  <a:srgbClr val="000000"/>
                </a:solidFill>
                <a:effectLst/>
                <a:latin typeface="Cambria"/>
                <a:ea typeface="Cambria"/>
                <a:cs typeface="Cambria"/>
              </a:rPr>
              <a:t>5</a:t>
            </a:r>
            <a:r>
              <a:rPr lang="es-US" sz="1800" b="0" i="0" strike="noStrike" cap="none" spc="0" baseline="0">
                <a:solidFill>
                  <a:srgbClr val="000000"/>
                </a:solidFill>
                <a:effectLst/>
                <a:latin typeface="Libre Franklin"/>
                <a:ea typeface="Libre Franklin"/>
                <a:cs typeface="Libre Franklin"/>
              </a:rPr>
              <a:t> barras de granola en partes iguales. Las barras de granola tienen un sabor diferente: fresa, arándano, mantequilla de cacahuate, manzana canela o chispas de chocolate.  Si cada persona quiere probar todos los sabores, ¿cuántas barras de granola recibe cada persona?  Expresen la respuesta como una fracción.</a:t>
            </a:r>
            <a:endParaRPr lang="en-US"/>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14948"/>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Representar repartir en partes iguales de forma pictórica (6 de 6)</a:t>
            </a:r>
            <a:endParaRPr lang="en-US" sz="2400" noProof="0"/>
          </a:p>
        </p:txBody>
      </p:sp>
      <p:pic>
        <p:nvPicPr>
          <p:cNvPr id="14" name="Picture Placeholder 1" descr="Cada uno de cinco cuadrados está dividido en 2 partes iguales. Una flecha apunta a 2 círculos. Cada círculo tiene 5 partes fraccionarias de los cuadrados. 1 parte en cada círculo está rotulada un medio."/>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3092" y="1954066"/>
            <a:ext cx="10232652" cy="3629315"/>
          </a:xfrm>
          <a:prstGeom prst="rect">
            <a:avLst/>
          </a:prstGeom>
        </p:spPr>
      </p:pic>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14948"/>
            <a:ext cx="4890073" cy="1260000"/>
          </a:xfrm>
        </p:spPr>
        <p:txBody>
          <a:bodyPr/>
          <a:lstStyle/>
          <a:p>
            <a:r>
              <a:rPr lang="es-US" sz="3000" b="1" i="0" strike="noStrike" cap="none" spc="0" baseline="0">
                <a:solidFill>
                  <a:srgbClr val="FFFFFF"/>
                </a:solidFill>
                <a:effectLst/>
                <a:latin typeface="Libre Franklin"/>
                <a:ea typeface="Libre Franklin"/>
                <a:cs typeface="Libre Franklin"/>
              </a:rPr>
              <a:t> Aprender</a:t>
            </a:r>
          </a:p>
          <a:p>
            <a:r>
              <a:rPr lang="es-US" sz="2400" b="1" i="0" strike="noStrike" cap="none" spc="0" baseline="0">
                <a:solidFill>
                  <a:srgbClr val="D62714"/>
                </a:solidFill>
                <a:effectLst/>
                <a:latin typeface="Libre Franklin"/>
                <a:ea typeface="Libre Franklin"/>
                <a:cs typeface="Libre Franklin"/>
              </a:rPr>
              <a:t>Grupo de problemas (1 de 6)</a:t>
            </a:r>
            <a:endParaRPr sz="2400" b="1" i="0">
              <a:solidFill>
                <a:srgbClr val="D62714"/>
              </a:solidFill>
              <a:latin typeface="Libre Franklin"/>
            </a:endParaRPr>
          </a:p>
        </p:txBody>
      </p:sp>
      <p:pic>
        <p:nvPicPr>
          <p:cNvPr id="5" name="Picture 4" descr="Edición para estudiantes: 1.ᵉʳ grado, Módulo 1, Tema A, Lección 1, página 1.">
            <a:extLst>
              <a:ext uri="{FF2B5EF4-FFF2-40B4-BE49-F238E27FC236}">
                <a16:creationId xmlns:a16="http://schemas.microsoft.com/office/drawing/2014/main" id="{B2DC1FE4-7ED2-4AA8-BDE4-C29D18A1EDA9}"/>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14948"/>
            <a:ext cx="4868557" cy="1260000"/>
          </a:xfrm>
        </p:spPr>
        <p:txBody>
          <a:bodyPr/>
          <a:lstStyle/>
          <a:p>
            <a:r>
              <a:rPr lang="es-US" sz="3000" b="1" i="0" strike="noStrike" cap="none" spc="0" baseline="0">
                <a:solidFill>
                  <a:srgbClr val="FFFFFF"/>
                </a:solidFill>
                <a:effectLst/>
                <a:latin typeface="Libre Franklin"/>
                <a:ea typeface="Libre Franklin"/>
                <a:cs typeface="Libre Franklin"/>
              </a:rPr>
              <a:t> Aprender</a:t>
            </a:r>
          </a:p>
          <a:p>
            <a:r>
              <a:rPr lang="es-US" sz="2400" b="1" i="0" strike="noStrike" cap="none" spc="0" baseline="0">
                <a:solidFill>
                  <a:srgbClr val="D62714"/>
                </a:solidFill>
                <a:effectLst/>
                <a:latin typeface="Libre Franklin"/>
                <a:ea typeface="Libre Franklin"/>
                <a:cs typeface="Libre Franklin"/>
              </a:rPr>
              <a:t>Grupo de problemas (2 de 6)</a:t>
            </a:r>
            <a:endParaRPr sz="2400" b="1" i="0">
              <a:solidFill>
                <a:srgbClr val="D62714"/>
              </a:solidFill>
              <a:latin typeface="Libre Franklin"/>
            </a:endParaRPr>
          </a:p>
        </p:txBody>
      </p:sp>
      <p:pic>
        <p:nvPicPr>
          <p:cNvPr id="5" name="Picture 4" descr="Edición para estudiantes: 1.ᵉʳ grado, Módulo 1, Tema A, Lección 1, página 2.">
            <a:extLst>
              <a:ext uri="{FF2B5EF4-FFF2-40B4-BE49-F238E27FC236}">
                <a16:creationId xmlns:a16="http://schemas.microsoft.com/office/drawing/2014/main" id="{7F60FCE7-4B38-48C8-B8AA-2F10833C906B}"/>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14948"/>
            <a:ext cx="4836284"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(3 de 6)</a:t>
            </a:r>
            <a:endParaRPr sz="2400" b="1" i="0" dirty="0">
              <a:solidFill>
                <a:srgbClr val="D62714"/>
              </a:solidFill>
              <a:latin typeface="Libre Franklin"/>
            </a:endParaRPr>
          </a:p>
        </p:txBody>
      </p:sp>
      <p:pic>
        <p:nvPicPr>
          <p:cNvPr id="5" name="Picture 4" descr="Edición para estudiantes: 4.º grado, módulo 1, tema A, lección 4, página 3">
            <a:extLst>
              <a:ext uri="{FF2B5EF4-FFF2-40B4-BE49-F238E27FC236}">
                <a16:creationId xmlns:a16="http://schemas.microsoft.com/office/drawing/2014/main" id="{5B58FCCD-7BAB-4C23-B16C-46DD6CC25B0D}"/>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14948"/>
            <a:ext cx="4890073"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(4 de 6)</a:t>
            </a:r>
            <a:endParaRPr sz="2400" b="1" i="0" dirty="0">
              <a:solidFill>
                <a:srgbClr val="D62714"/>
              </a:solidFill>
              <a:latin typeface="Libre Franklin"/>
            </a:endParaRPr>
          </a:p>
        </p:txBody>
      </p:sp>
      <p:pic>
        <p:nvPicPr>
          <p:cNvPr id="5" name="Picture 4" descr="Edición para estudiantes: 1.ᵉʳ grado, Módulo 1, Tema A, Lección 1, página 1.">
            <a:extLst>
              <a:ext uri="{FF2B5EF4-FFF2-40B4-BE49-F238E27FC236}">
                <a16:creationId xmlns:a16="http://schemas.microsoft.com/office/drawing/2014/main" id="{EE5C7DDF-D454-4A19-AF21-861532612C3A}"/>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14948"/>
            <a:ext cx="4804011"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(5 de 6)</a:t>
            </a:r>
            <a:endParaRPr sz="2400" b="1" i="0" dirty="0">
              <a:solidFill>
                <a:srgbClr val="D62714"/>
              </a:solidFill>
              <a:latin typeface="Libre Franklin"/>
            </a:endParaRPr>
          </a:p>
        </p:txBody>
      </p:sp>
      <p:pic>
        <p:nvPicPr>
          <p:cNvPr id="5" name="Picture 4" descr="Edición para estudiantes: 1.ᵉʳ grado, Módulo 1, Tema A, Lección 1, página 1.">
            <a:extLst>
              <a:ext uri="{FF2B5EF4-FFF2-40B4-BE49-F238E27FC236}">
                <a16:creationId xmlns:a16="http://schemas.microsoft.com/office/drawing/2014/main" id="{BC522737-A65A-40B2-A194-6A54B226AFE0}"/>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14948"/>
            <a:ext cx="4922346"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(6 de 6)</a:t>
            </a:r>
            <a:endParaRPr sz="2400" b="1" i="0" dirty="0">
              <a:solidFill>
                <a:srgbClr val="D62714"/>
              </a:solidFill>
              <a:latin typeface="Libre Franklin"/>
            </a:endParaRPr>
          </a:p>
        </p:txBody>
      </p:sp>
      <p:pic>
        <p:nvPicPr>
          <p:cNvPr id="5" name="Picture 4" descr="Edición para estudiantes: 1.ᵉʳ grado, Módulo 1, Tema A, Lección 1, página 1.">
            <a:extLst>
              <a:ext uri="{FF2B5EF4-FFF2-40B4-BE49-F238E27FC236}">
                <a16:creationId xmlns:a16="http://schemas.microsoft.com/office/drawing/2014/main" id="{E93EEAA7-C132-4036-8B38-71DB9A9F85CA}"/>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9D1D5-A8FB-6334-7A65-B2E6771CC4C9}"/>
              </a:ext>
            </a:extLst>
          </p:cNvPr>
          <p:cNvSpPr>
            <a:spLocks noGrp="1"/>
          </p:cNvSpPr>
          <p:nvPr>
            <p:ph type="title"/>
          </p:nvPr>
        </p:nvSpPr>
        <p:spPr>
          <a:xfrm>
            <a:off x="273600" y="157980"/>
            <a:ext cx="11667600" cy="1260000"/>
          </a:xfrm>
        </p:spPr>
        <p:txBody>
          <a:bodyPr/>
          <a:lstStyle/>
          <a:p>
            <a:r>
              <a:rPr lang="es-US" sz="3000" b="1" i="0" strike="noStrike" cap="none" spc="0" baseline="0">
                <a:solidFill>
                  <a:srgbClr val="FFFFFF"/>
                </a:solidFill>
                <a:effectLst/>
                <a:latin typeface="Libre Franklin"/>
                <a:ea typeface="Libre Franklin"/>
                <a:cs typeface="Libre Franklin"/>
              </a:rPr>
              <a:t> Concluir</a:t>
            </a:r>
            <a:br>
              <a:rPr sz="3000"/>
            </a:br>
            <a:r>
              <a:rPr lang="es-US" sz="2400" b="1" i="0" strike="noStrike" cap="none" spc="0" baseline="0">
                <a:solidFill>
                  <a:srgbClr val="D62714"/>
                </a:solidFill>
                <a:effectLst/>
                <a:latin typeface="Libre Franklin"/>
                <a:ea typeface="Libre Franklin"/>
                <a:cs typeface="Libre Franklin"/>
              </a:rPr>
              <a:t>Reflexión final</a:t>
            </a:r>
            <a:endParaRPr lang="en-US" sz="2400" noProof="0">
              <a:solidFill>
                <a:srgbClr val="D62714"/>
              </a:solidFill>
            </a:endParaRPr>
          </a:p>
        </p:txBody>
      </p:sp>
      <p:pic>
        <p:nvPicPr>
          <p:cNvPr id="9" name="Graphic 8" descr="Tres cuadrados están divididos en 2 partes iguales. Una flecha apunta a 2 círculos. Cada círculo tiene 3 partes fraccionarias de los cuadrados. 1 parte en cada círculo está rotulada un medio. Una ecuación muestra 3 dividido entre 2 es igual a 3 medios.">
            <a:extLst>
              <a:ext uri="{FF2B5EF4-FFF2-40B4-BE49-F238E27FC236}">
                <a16:creationId xmlns:a16="http://schemas.microsoft.com/office/drawing/2014/main" id="{16BB2CAA-314E-E904-34C8-7D09CBED216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189560" y="1511942"/>
            <a:ext cx="3837526" cy="3147091"/>
          </a:xfrm>
          <a:prstGeom prst="rect">
            <a:avLst/>
          </a:prstGeom>
        </p:spPr>
      </p:pic>
      <p:sp>
        <p:nvSpPr>
          <p:cNvPr id="12" name="Content Placeholder 11">
            <a:extLst>
              <a:ext uri="{FF2B5EF4-FFF2-40B4-BE49-F238E27FC236}">
                <a16:creationId xmlns:a16="http://schemas.microsoft.com/office/drawing/2014/main" id="{021A8A72-D56A-6596-8DD0-4D330B01E0F4}"/>
              </a:ext>
            </a:extLst>
          </p:cNvPr>
          <p:cNvSpPr>
            <a:spLocks noGrp="1"/>
          </p:cNvSpPr>
          <p:nvPr>
            <p:ph sz="quarter" idx="16"/>
          </p:nvPr>
        </p:nvSpPr>
        <p:spPr>
          <a:xfrm>
            <a:off x="352710" y="4857473"/>
            <a:ext cx="6058848" cy="361282"/>
          </a:xfrm>
        </p:spPr>
        <p:txBody>
          <a:bodyPr/>
          <a:lstStyle/>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¿Este modelo se relaciona con la ecuación? ¿Cómo?</a:t>
            </a:r>
          </a:p>
        </p:txBody>
      </p:sp>
      <p:sp>
        <p:nvSpPr>
          <p:cNvPr id="13" name="Content Placeholder 12">
            <a:extLst>
              <a:ext uri="{FF2B5EF4-FFF2-40B4-BE49-F238E27FC236}">
                <a16:creationId xmlns:a16="http://schemas.microsoft.com/office/drawing/2014/main" id="{960346D2-620F-18BF-6CED-07A3F74B7299}"/>
              </a:ext>
            </a:extLst>
          </p:cNvPr>
          <p:cNvSpPr>
            <a:spLocks noGrp="1"/>
          </p:cNvSpPr>
          <p:nvPr>
            <p:ph sz="quarter" idx="17"/>
          </p:nvPr>
        </p:nvSpPr>
        <p:spPr>
          <a:xfrm>
            <a:off x="344652" y="5285062"/>
            <a:ext cx="4239082" cy="339513"/>
          </a:xfrm>
        </p:spPr>
        <p:txBody>
          <a:bodyPr/>
          <a:lstStyle/>
          <a:p>
            <a:pPr marL="285750" indent="-285750">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Describe la relación entre</a:t>
            </a:r>
          </a:p>
        </p:txBody>
      </p:sp>
      <p:pic>
        <p:nvPicPr>
          <p:cNvPr id="22" name="Picture 21" descr="tres medios">
            <a:extLst>
              <a:ext uri="{FF2B5EF4-FFF2-40B4-BE49-F238E27FC236}">
                <a16:creationId xmlns:a16="http://schemas.microsoft.com/office/drawing/2014/main" id="{531F8A68-5AF0-BCC8-C257-C2A654250B73}"/>
              </a:ext>
            </a:extLst>
          </p:cNvPr>
          <p:cNvPicPr>
            <a:picLocks/>
          </p:cNvPicPr>
          <p:nvPr/>
        </p:nvPicPr>
        <p:blipFill>
          <a:blip r:embed="rId5"/>
          <a:stretch>
            <a:fillRect/>
          </a:stretch>
        </p:blipFill>
        <p:spPr>
          <a:xfrm>
            <a:off x="4419746" y="5155789"/>
            <a:ext cx="203200" cy="622300"/>
          </a:xfrm>
          <a:prstGeom prst="rect">
            <a:avLst/>
          </a:prstGeom>
        </p:spPr>
      </p:pic>
      <p:sp>
        <p:nvSpPr>
          <p:cNvPr id="14" name="Content Placeholder 13">
            <a:extLst>
              <a:ext uri="{FF2B5EF4-FFF2-40B4-BE49-F238E27FC236}">
                <a16:creationId xmlns:a16="http://schemas.microsoft.com/office/drawing/2014/main" id="{76E03C97-085A-4B9C-8C61-73098EE521C3}"/>
              </a:ext>
            </a:extLst>
          </p:cNvPr>
          <p:cNvSpPr>
            <a:spLocks noGrp="1"/>
          </p:cNvSpPr>
          <p:nvPr>
            <p:ph sz="quarter" idx="18"/>
          </p:nvPr>
        </p:nvSpPr>
        <p:spPr>
          <a:xfrm>
            <a:off x="4592878" y="5296004"/>
            <a:ext cx="610875" cy="332350"/>
          </a:xfrm>
        </p:spPr>
        <p:txBody>
          <a:bodyPr/>
          <a:lstStyle/>
          <a:p>
            <a:r>
              <a:rPr lang="es-US" sz="1800" b="0" i="0" strike="noStrike" cap="none" spc="0" baseline="0">
                <a:solidFill>
                  <a:srgbClr val="000000"/>
                </a:solidFill>
                <a:effectLst/>
                <a:latin typeface="Libre Franklin"/>
                <a:ea typeface="Libre Franklin"/>
                <a:cs typeface="Libre Franklin"/>
              </a:rPr>
              <a:t>y</a:t>
            </a:r>
          </a:p>
        </p:txBody>
      </p:sp>
      <p:pic>
        <p:nvPicPr>
          <p:cNvPr id="11" name="Picture 10" descr="10 dividido entre 2">
            <a:extLst>
              <a:ext uri="{FF2B5EF4-FFF2-40B4-BE49-F238E27FC236}">
                <a16:creationId xmlns:a16="http://schemas.microsoft.com/office/drawing/2014/main" id="{715C528C-1F65-6E6A-AD55-3D5C9BD6F265}"/>
              </a:ext>
            </a:extLst>
          </p:cNvPr>
          <p:cNvPicPr>
            <a:picLocks/>
          </p:cNvPicPr>
          <p:nvPr/>
        </p:nvPicPr>
        <p:blipFill>
          <a:blip r:embed="rId6"/>
          <a:stretch>
            <a:fillRect/>
          </a:stretch>
        </p:blipFill>
        <p:spPr>
          <a:xfrm>
            <a:off x="5185229" y="5343238"/>
            <a:ext cx="482600" cy="241300"/>
          </a:xfrm>
          <a:prstGeom prst="rect">
            <a:avLst/>
          </a:prstGeom>
        </p:spPr>
      </p:pic>
      <p:sp>
        <p:nvSpPr>
          <p:cNvPr id="15" name="Content Placeholder 14">
            <a:extLst>
              <a:ext uri="{FF2B5EF4-FFF2-40B4-BE49-F238E27FC236}">
                <a16:creationId xmlns:a16="http://schemas.microsoft.com/office/drawing/2014/main" id="{FE9FBA08-D3E1-7BD9-A893-DBD5FCA45344}"/>
              </a:ext>
            </a:extLst>
          </p:cNvPr>
          <p:cNvSpPr>
            <a:spLocks noGrp="1"/>
          </p:cNvSpPr>
          <p:nvPr>
            <p:ph sz="quarter" idx="19"/>
          </p:nvPr>
        </p:nvSpPr>
        <p:spPr>
          <a:xfrm>
            <a:off x="5597100" y="5301252"/>
            <a:ext cx="353981" cy="362058"/>
          </a:xfrm>
        </p:spPr>
        <p:txBody>
          <a:bodyPr/>
          <a:lstStyle/>
          <a:p>
            <a:r>
              <a:rPr lang="en-US" noProof="0"/>
              <a:t>.</a:t>
            </a:r>
          </a:p>
        </p:txBody>
      </p:sp>
      <p:sp>
        <p:nvSpPr>
          <p:cNvPr id="16" name="Content Placeholder 15">
            <a:extLst>
              <a:ext uri="{FF2B5EF4-FFF2-40B4-BE49-F238E27FC236}">
                <a16:creationId xmlns:a16="http://schemas.microsoft.com/office/drawing/2014/main" id="{FDE40171-F38C-1ABA-C86E-6D00D7A7B028}"/>
              </a:ext>
            </a:extLst>
          </p:cNvPr>
          <p:cNvSpPr>
            <a:spLocks noGrp="1"/>
          </p:cNvSpPr>
          <p:nvPr>
            <p:ph sz="quarter" idx="20"/>
          </p:nvPr>
        </p:nvSpPr>
        <p:spPr>
          <a:xfrm>
            <a:off x="352711" y="5703960"/>
            <a:ext cx="1426548" cy="291314"/>
          </a:xfrm>
        </p:spPr>
        <p:txBody>
          <a:bodyPr/>
          <a:lstStyle/>
          <a:p>
            <a:pPr marL="285750" indent="-285750">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¿Por qué</a:t>
            </a:r>
          </a:p>
        </p:txBody>
      </p:sp>
      <p:pic>
        <p:nvPicPr>
          <p:cNvPr id="7" name="Picture 6" descr="tres medios">
            <a:extLst>
              <a:ext uri="{FF2B5EF4-FFF2-40B4-BE49-F238E27FC236}">
                <a16:creationId xmlns:a16="http://schemas.microsoft.com/office/drawing/2014/main" id="{BDD477D9-78D0-800F-87A1-15195B6FE0E6}"/>
              </a:ext>
            </a:extLst>
          </p:cNvPr>
          <p:cNvPicPr>
            <a:picLocks/>
          </p:cNvPicPr>
          <p:nvPr/>
        </p:nvPicPr>
        <p:blipFill>
          <a:blip r:embed="rId7"/>
          <a:stretch>
            <a:fillRect/>
          </a:stretch>
        </p:blipFill>
        <p:spPr>
          <a:xfrm>
            <a:off x="1681284" y="5571950"/>
            <a:ext cx="204787" cy="622300"/>
          </a:xfrm>
          <a:prstGeom prst="rect">
            <a:avLst/>
          </a:prstGeom>
        </p:spPr>
      </p:pic>
      <p:sp>
        <p:nvSpPr>
          <p:cNvPr id="17" name="Content Placeholder 16">
            <a:extLst>
              <a:ext uri="{FF2B5EF4-FFF2-40B4-BE49-F238E27FC236}">
                <a16:creationId xmlns:a16="http://schemas.microsoft.com/office/drawing/2014/main" id="{92577DA2-9FD4-D365-9D26-EC9745B60EA0}"/>
              </a:ext>
            </a:extLst>
          </p:cNvPr>
          <p:cNvSpPr>
            <a:spLocks noGrp="1"/>
          </p:cNvSpPr>
          <p:nvPr>
            <p:ph sz="quarter" idx="21"/>
          </p:nvPr>
        </p:nvSpPr>
        <p:spPr>
          <a:xfrm>
            <a:off x="1862603" y="5707344"/>
            <a:ext cx="659678" cy="362059"/>
          </a:xfrm>
        </p:spPr>
        <p:txBody>
          <a:bodyPr/>
          <a:lstStyle/>
          <a:p>
            <a:r>
              <a:rPr lang="es-US" sz="1800" b="0" i="0" strike="noStrike" cap="none" spc="0" baseline="0">
                <a:solidFill>
                  <a:srgbClr val="000000"/>
                </a:solidFill>
                <a:effectLst/>
                <a:latin typeface="Libre Franklin"/>
                <a:ea typeface="Libre Franklin"/>
                <a:cs typeface="Libre Franklin"/>
              </a:rPr>
              <a:t>y</a:t>
            </a:r>
          </a:p>
        </p:txBody>
      </p:sp>
      <p:pic>
        <p:nvPicPr>
          <p:cNvPr id="4" name="Picture 3" descr="10 dividido entre 2">
            <a:extLst>
              <a:ext uri="{FF2B5EF4-FFF2-40B4-BE49-F238E27FC236}">
                <a16:creationId xmlns:a16="http://schemas.microsoft.com/office/drawing/2014/main" id="{25713478-EAB1-65AD-E01A-BF55FFD1150F}"/>
              </a:ext>
            </a:extLst>
          </p:cNvPr>
          <p:cNvPicPr>
            <a:picLocks/>
          </p:cNvPicPr>
          <p:nvPr/>
        </p:nvPicPr>
        <p:blipFill>
          <a:blip r:embed="rId8"/>
          <a:stretch>
            <a:fillRect/>
          </a:stretch>
        </p:blipFill>
        <p:spPr>
          <a:xfrm>
            <a:off x="2411243" y="5757005"/>
            <a:ext cx="482600" cy="242887"/>
          </a:xfrm>
          <a:prstGeom prst="rect">
            <a:avLst/>
          </a:prstGeom>
        </p:spPr>
      </p:pic>
      <p:sp>
        <p:nvSpPr>
          <p:cNvPr id="18" name="Content Placeholder 17">
            <a:extLst>
              <a:ext uri="{FF2B5EF4-FFF2-40B4-BE49-F238E27FC236}">
                <a16:creationId xmlns:a16="http://schemas.microsoft.com/office/drawing/2014/main" id="{8FB142B8-5770-FFA9-1B1B-DAB78C3A4901}"/>
              </a:ext>
            </a:extLst>
          </p:cNvPr>
          <p:cNvSpPr>
            <a:spLocks noGrp="1"/>
          </p:cNvSpPr>
          <p:nvPr>
            <p:ph sz="quarter" idx="22"/>
          </p:nvPr>
        </p:nvSpPr>
        <p:spPr>
          <a:xfrm>
            <a:off x="2887232" y="5691259"/>
            <a:ext cx="989841" cy="294985"/>
          </a:xfrm>
        </p:spPr>
        <p:txBody>
          <a:bodyPr/>
          <a:lstStyle/>
          <a:p>
            <a:r>
              <a:rPr lang="es-US" sz="1800" b="0" i="0" strike="noStrike" cap="none" spc="0" baseline="0">
                <a:solidFill>
                  <a:srgbClr val="000000"/>
                </a:solidFill>
                <a:effectLst/>
                <a:latin typeface="Libre Franklin"/>
                <a:ea typeface="Libre Franklin"/>
                <a:cs typeface="Libre Franklin"/>
              </a:rPr>
              <a:t>?</a:t>
            </a:r>
          </a:p>
        </p:txBody>
      </p:sp>
      <p:sp>
        <p:nvSpPr>
          <p:cNvPr id="19" name="Content Placeholder 18">
            <a:extLst>
              <a:ext uri="{FF2B5EF4-FFF2-40B4-BE49-F238E27FC236}">
                <a16:creationId xmlns:a16="http://schemas.microsoft.com/office/drawing/2014/main" id="{32928C24-EC93-3797-EE51-E42E1E376E33}"/>
              </a:ext>
            </a:extLst>
          </p:cNvPr>
          <p:cNvSpPr>
            <a:spLocks noGrp="1"/>
          </p:cNvSpPr>
          <p:nvPr>
            <p:ph sz="quarter" idx="23"/>
          </p:nvPr>
        </p:nvSpPr>
        <p:spPr>
          <a:xfrm>
            <a:off x="352710" y="6148787"/>
            <a:ext cx="6058848" cy="339513"/>
          </a:xfrm>
        </p:spPr>
        <p:txBody>
          <a:bodyPr/>
          <a:lstStyle/>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¿Cómo se relacionan las fracciones con la división?</a:t>
            </a:r>
          </a:p>
        </p:txBody>
      </p:sp>
    </p:spTree>
    <p:extLst>
      <p:ext uri="{BB962C8B-B14F-4D97-AF65-F5344CB8AC3E}">
        <p14:creationId xmlns:p14="http://schemas.microsoft.com/office/powerpoint/2010/main" val="259975173"/>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57980"/>
            <a:ext cx="4750221" cy="1260000"/>
          </a:xfrm>
        </p:spPr>
        <p:txBody>
          <a:bodyPr/>
          <a:lstStyle/>
          <a:p>
            <a:r>
              <a:rPr lang="es-US" sz="3000" b="1" i="0" strike="noStrike" cap="none" spc="0" baseline="0">
                <a:solidFill>
                  <a:srgbClr val="FFFFFF"/>
                </a:solidFill>
                <a:effectLst/>
                <a:latin typeface="Libre Franklin"/>
                <a:ea typeface="Libre Franklin"/>
                <a:cs typeface="Libre Franklin"/>
              </a:rPr>
              <a:t> Concluir</a:t>
            </a:r>
          </a:p>
          <a:p>
            <a:r>
              <a:rPr lang="es-US" sz="2400" b="1" i="0" strike="noStrike" cap="none" spc="0" baseline="0">
                <a:solidFill>
                  <a:srgbClr val="D62714"/>
                </a:solidFill>
                <a:effectLst/>
                <a:latin typeface="Libre Franklin"/>
                <a:ea typeface="Libre Franklin"/>
                <a:cs typeface="Libre Franklin"/>
              </a:rPr>
              <a:t>Boleto de salida</a:t>
            </a:r>
          </a:p>
        </p:txBody>
      </p:sp>
      <p:sp>
        <p:nvSpPr>
          <p:cNvPr id="6" name="Content Placeholder 5">
            <a:extLst>
              <a:ext uri="{FF2B5EF4-FFF2-40B4-BE49-F238E27FC236}">
                <a16:creationId xmlns:a16="http://schemas.microsoft.com/office/drawing/2014/main" id="{F95F6762-E340-DF18-0A9F-85292B76E0E8}"/>
              </a:ext>
            </a:extLst>
          </p:cNvPr>
          <p:cNvSpPr>
            <a:spLocks noGrp="1"/>
          </p:cNvSpPr>
          <p:nvPr>
            <p:ph sz="quarter" idx="27"/>
          </p:nvPr>
        </p:nvSpPr>
        <p:spPr/>
        <p:txBody>
          <a:bodyPr/>
          <a:lstStyle/>
          <a:p>
            <a:r>
              <a:rPr lang="es-US" sz="800" b="0" i="0" strike="noStrike" cap="none" spc="0" baseline="0">
                <a:solidFill>
                  <a:srgbClr val="000000"/>
                </a:solidFill>
                <a:effectLst/>
                <a:latin typeface="Libre Franklin"/>
                <a:ea typeface="Libre Franklin"/>
                <a:cs typeface="Libre Franklin"/>
              </a:rPr>
              <a:t>© 2025 Great Minds PBC. Reproduction, distribution, or alteration of this PowerPoint or any slides, in whole or in part, is not permitted.</a:t>
            </a:r>
            <a:endParaRPr lang="en-IN" sz="800">
              <a:latin typeface="Libre Franklin" pitchFamily="2" charset="0"/>
            </a:endParaRPr>
          </a:p>
        </p:txBody>
      </p:sp>
      <p:pic>
        <p:nvPicPr>
          <p:cNvPr id="4" name="Picture 3" descr="Edición para estudiantes: 1.ᵉʳ grado, Módulo 1, Tema A, Lección 1.">
            <a:extLst>
              <a:ext uri="{FF2B5EF4-FFF2-40B4-BE49-F238E27FC236}">
                <a16:creationId xmlns:a16="http://schemas.microsoft.com/office/drawing/2014/main" id="{A525EF80-C9AF-4DA6-B176-9F67D2419810}"/>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3.1.32"/>
  <p:tag name="AS_OS" val="Mac OS X 10.16"/>
  <p:tag name="AS_RELEASE_DATE" val="2021.10.31"/>
  <p:tag name="AS_TITLE" val="Aspose.Slides for Java"/>
  <p:tag name="AS_VERSION" val="21.10"/>
</p:tagLst>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3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7.xml><?xml version="1.0" encoding="utf-8"?>
<a:theme xmlns:a="http://schemas.openxmlformats.org/drawingml/2006/main" name="2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7713FC9446E364C8501BE49993E4F44" ma:contentTypeVersion="13" ma:contentTypeDescription="Create a new document." ma:contentTypeScope="" ma:versionID="5da9b0f9b23dcea8f8a329247648660b">
  <xsd:schema xmlns:xsd="http://www.w3.org/2001/XMLSchema" xmlns:xs="http://www.w3.org/2001/XMLSchema" xmlns:p="http://schemas.microsoft.com/office/2006/metadata/properties" xmlns:ns2="b56b1dbd-347e-459c-8e23-8e8473b844c2" xmlns:ns3="3bb81e40-ca7d-41cb-aaab-8c632f3d7372" targetNamespace="http://schemas.microsoft.com/office/2006/metadata/properties" ma:root="true" ma:fieldsID="7a36dea4ff5ad104067c55fb4d293c9b" ns2:_="" ns3:_="">
    <xsd:import namespace="b56b1dbd-347e-459c-8e23-8e8473b844c2"/>
    <xsd:import namespace="3bb81e40-ca7d-41cb-aaab-8c632f3d737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b1dbd-347e-459c-8e23-8e8473b844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60b0ef-67dc-4259-b262-c7e5de44971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bb81e40-ca7d-41cb-aaab-8c632f3d737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8f3ccf1-a0b7-4dbb-a1c1-4b208dda9e4b}" ma:internalName="TaxCatchAll" ma:showField="CatchAllData" ma:web="3bb81e40-ca7d-41cb-aaab-8c632f3d73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bb81e40-ca7d-41cb-aaab-8c632f3d7372" xsi:nil="true"/>
    <lcf76f155ced4ddcb4097134ff3c332f xmlns="b56b1dbd-347e-459c-8e23-8e8473b844c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073AC28-A830-4BFD-A99F-9BC54E74A1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b1dbd-347e-459c-8e23-8e8473b844c2"/>
    <ds:schemaRef ds:uri="3bb81e40-ca7d-41cb-aaab-8c632f3d73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78B4E74-D749-4441-B1ED-ECB26B0FA19A}">
  <ds:schemaRefs>
    <ds:schemaRef ds:uri="http://schemas.microsoft.com/sharepoint/v3/contenttype/forms"/>
  </ds:schemaRefs>
</ds:datastoreItem>
</file>

<file path=customXml/itemProps3.xml><?xml version="1.0" encoding="utf-8"?>
<ds:datastoreItem xmlns:ds="http://schemas.openxmlformats.org/officeDocument/2006/customXml" ds:itemID="{041FEFAD-E6CE-45A9-8EFE-2037AF78EA91}">
  <ds:schemaRefs>
    <ds:schemaRef ds:uri="837caeac-2aa5-41c1-9bca-2ac065ad7039"/>
    <ds:schemaRef ds:uri="http://schemas.microsoft.com/office/2006/metadata/properties"/>
    <ds:schemaRef ds:uri="http://schemas.microsoft.com/office/infopath/2007/PartnerControls"/>
    <ds:schemaRef ds:uri="http://purl.org/dc/dcmitype/"/>
    <ds:schemaRef ds:uri="http://schemas.microsoft.com/office/2006/documentManagement/types"/>
    <ds:schemaRef ds:uri="http://purl.org/dc/elements/1.1/"/>
    <ds:schemaRef ds:uri="http://schemas.openxmlformats.org/package/2006/metadata/core-properties"/>
    <ds:schemaRef ds:uri="http://www.w3.org/XML/1998/namespace"/>
    <ds:schemaRef ds:uri="5454de79-deb2-452d-9c5c-6bf68d99f938"/>
    <ds:schemaRef ds:uri="http://purl.org/dc/terms/"/>
    <ds:schemaRef ds:uri="3bb81e40-ca7d-41cb-aaab-8c632f3d7372"/>
    <ds:schemaRef ds:uri="b56b1dbd-347e-459c-8e23-8e8473b844c2"/>
  </ds:schemaRefs>
</ds:datastoreItem>
</file>

<file path=docMetadata/LabelInfo.xml><?xml version="1.0" encoding="utf-8"?>
<clbl:labelList xmlns:clbl="http://schemas.microsoft.com/office/2020/mipLabelMetadata">
  <clbl:label id="{34319bed-6257-48d4-b77a-948b3602eca8}" enabled="0" method="" siteId="{34319bed-6257-48d4-b77a-948b3602eca8}" removed="1"/>
</clbl:labelList>
</file>

<file path=docProps/app.xml><?xml version="1.0" encoding="utf-8"?>
<Properties xmlns="http://schemas.openxmlformats.org/officeDocument/2006/extended-properties" xmlns:vt="http://schemas.openxmlformats.org/officeDocument/2006/docPropsVTypes">
  <TotalTime>6956</TotalTime>
  <Words>4037</Words>
  <Application>Microsoft Office PowerPoint</Application>
  <PresentationFormat>Widescreen</PresentationFormat>
  <Paragraphs>419</Paragraphs>
  <Slides>35</Slides>
  <Notes>35</Notes>
  <HiddenSlides>0</HiddenSlides>
  <MMClips>0</MMClips>
  <ScaleCrop>false</ScaleCrop>
  <HeadingPairs>
    <vt:vector size="6" baseType="variant">
      <vt:variant>
        <vt:lpstr>Fonts Used</vt:lpstr>
      </vt:variant>
      <vt:variant>
        <vt:i4>3</vt:i4>
      </vt:variant>
      <vt:variant>
        <vt:lpstr>Theme</vt:lpstr>
      </vt:variant>
      <vt:variant>
        <vt:i4>7</vt:i4>
      </vt:variant>
      <vt:variant>
        <vt:lpstr>Slide Titles</vt:lpstr>
      </vt:variant>
      <vt:variant>
        <vt:i4>35</vt:i4>
      </vt:variant>
    </vt:vector>
  </HeadingPairs>
  <TitlesOfParts>
    <vt:vector size="45" baseType="lpstr">
      <vt:lpstr>Libre Franklin</vt:lpstr>
      <vt:lpstr>Cambria</vt:lpstr>
      <vt:lpstr>Arial</vt:lpstr>
      <vt:lpstr>1_Custom Design</vt:lpstr>
      <vt:lpstr>2_Office Theme</vt:lpstr>
      <vt:lpstr>Custom Design</vt:lpstr>
      <vt:lpstr>3_Office Theme</vt:lpstr>
      <vt:lpstr>4_Office Theme</vt:lpstr>
      <vt:lpstr>3_Custom Design</vt:lpstr>
      <vt:lpstr>2_Custom Design</vt:lpstr>
      <vt:lpstr>Interpretar una fracción como división</vt:lpstr>
      <vt:lpstr> Fluidez Contar de un medio en un medio en la recta numérica</vt:lpstr>
      <vt:lpstr> Fluidez Respuesta a coro: Partes iguales (1 de 6)</vt:lpstr>
      <vt:lpstr> Fluidez Respuesta a coro: Partes iguales (2 de 6)</vt:lpstr>
      <vt:lpstr> Fluidez Respuesta a coro: Partes iguales (3 de 6)</vt:lpstr>
      <vt:lpstr> Fluidez Respuesta a coro: Partes iguales (4 de 6)</vt:lpstr>
      <vt:lpstr> Fluidez Respuesta a coro: Partes iguales (5 de 6)</vt:lpstr>
      <vt:lpstr> Fluidez Respuesta a coro: Partes iguales (6 de 6)</vt:lpstr>
      <vt:lpstr> Fluidez  Intercambio con la pizarra blanca: Sumar fracciones (1 de 8)</vt:lpstr>
      <vt:lpstr> Fluidez  Intercambio con la pizarra blanca: Sumar fracciones (2 de 8)</vt:lpstr>
      <vt:lpstr> Fluidez  Intercambio con la pizarra blanca: Sumar fracciones (3 de 8)</vt:lpstr>
      <vt:lpstr> Fluidez  Intercambio con la pizarra blanca: Sumar fracciones (4 de 8)</vt:lpstr>
      <vt:lpstr> Fluidez  Intercambio con la pizarra blanca: Sumar fracciones (5 de 8)</vt:lpstr>
      <vt:lpstr> Fluidez  Intercambio con la pizarra blanca: Sumar fracciones (6 de 8)</vt:lpstr>
      <vt:lpstr> Fluidez  Intercambio con la pizarra blanca: Sumar fracciones (7 de 8)</vt:lpstr>
      <vt:lpstr> Fluidez  Intercambio con la pizarra blanca: Sumar fracciones (8 de 8)</vt:lpstr>
      <vt:lpstr> Presentar  (1 de 3)</vt:lpstr>
      <vt:lpstr> Presentar  (2 de 3)</vt:lpstr>
      <vt:lpstr> Presentar  (3 de 3)</vt:lpstr>
      <vt:lpstr> Aprender  Representar repartir en partes iguales de forma concreta (1 de 2)</vt:lpstr>
      <vt:lpstr> Aprender  Representar repartir en partes iguales de forma concreta (2 de 2)</vt:lpstr>
      <vt:lpstr> Aprender  Representar repartir en partes iguales de forma pictórica (1 de 6)</vt:lpstr>
      <vt:lpstr> Aprender  Representar repartir en partes iguales de forma pictórica (2 de 6)</vt:lpstr>
      <vt:lpstr> Aprender  Representar repartir en partes iguales de forma pictórica (3 de 6)</vt:lpstr>
      <vt:lpstr> Aprender  Representar repartir en partes iguales de forma pictórica (4 de 6)</vt:lpstr>
      <vt:lpstr> Aprender  Representar repartir en partes iguales de forma pictórica (5 de 6)</vt:lpstr>
      <vt:lpstr> Aprender  Representar repartir en partes iguales de forma pictórica (6 de 6)</vt:lpstr>
      <vt:lpstr> Aprender Grupo de problemas (1 de 6)</vt:lpstr>
      <vt:lpstr> Aprender Grupo de problemas (2 de 6)</vt:lpstr>
      <vt:lpstr> Aprender Grupo de problemas (3 de 6)</vt:lpstr>
      <vt:lpstr> Aprender Grupo de problemas (4 de 6)</vt:lpstr>
      <vt:lpstr> Aprender Grupo de problemas (5 de 6)</vt:lpstr>
      <vt:lpstr> Aprender Grupo de problemas (6 de 6)</vt:lpstr>
      <vt:lpstr> Concluir Reflexión final</vt:lpstr>
      <vt:lpstr> Concluir Boleto de salida</vt:lpstr>
    </vt:vector>
  </TitlesOfParts>
  <Company>Great Minds 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Interpretar una fracción como división</dc:title>
  <dc:subject>Math</dc:subject>
  <dc:creator>Great Minds PBC</dc:creator>
  <cp:lastModifiedBy>Kristen Hayes</cp:lastModifiedBy>
  <cp:revision>837</cp:revision>
  <dcterms:created xsi:type="dcterms:W3CDTF">2024-08-23T07:11:00Z</dcterms:created>
  <dcterms:modified xsi:type="dcterms:W3CDTF">2025-09-11T03:57:48Z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0x01010067713FC9446E364C8501BE49993E4F44</vt:lpwstr>
  </property>
  <property fmtid="{D5CDD505-2E9C-101B-9397-08002B2CF9AE}" pid="3" name="ICV">
    <vt:lpwstr>282C30FF6FE24A48A59601E8B85BD00C_12</vt:lpwstr>
  </property>
  <property fmtid="{D5CDD505-2E9C-101B-9397-08002B2CF9AE}" pid="4" name="KSOProductBuildVer">
    <vt:lpwstr>1033-12.2.0.18283</vt:lpwstr>
  </property>
  <property fmtid="{D5CDD505-2E9C-101B-9397-08002B2CF9AE}" pid="5" name="MediaServiceImageTags">
    <vt:lpwstr/>
  </property>
</Properties>
</file>