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38"/>
  </p:notesMasterIdLst>
  <p:handoutMasterIdLst>
    <p:handoutMasterId r:id="rId39"/>
  </p:handoutMasterIdLst>
  <p:sldIdLst>
    <p:sldId id="257" r:id="rId9"/>
    <p:sldId id="259" r:id="rId10"/>
    <p:sldId id="265" r:id="rId11"/>
    <p:sldId id="267" r:id="rId12"/>
    <p:sldId id="269" r:id="rId13"/>
    <p:sldId id="271" r:id="rId14"/>
    <p:sldId id="273" r:id="rId15"/>
    <p:sldId id="275" r:id="rId16"/>
    <p:sldId id="277" r:id="rId17"/>
    <p:sldId id="279" r:id="rId18"/>
    <p:sldId id="281" r:id="rId19"/>
    <p:sldId id="283" r:id="rId20"/>
    <p:sldId id="285" r:id="rId21"/>
    <p:sldId id="287" r:id="rId22"/>
    <p:sldId id="289" r:id="rId23"/>
    <p:sldId id="321" r:id="rId24"/>
    <p:sldId id="320" r:id="rId25"/>
    <p:sldId id="319" r:id="rId26"/>
    <p:sldId id="318" r:id="rId27"/>
    <p:sldId id="317" r:id="rId28"/>
    <p:sldId id="322" r:id="rId29"/>
    <p:sldId id="303" r:id="rId30"/>
    <p:sldId id="305" r:id="rId31"/>
    <p:sldId id="323" r:id="rId32"/>
    <p:sldId id="309" r:id="rId33"/>
    <p:sldId id="324" r:id="rId34"/>
    <p:sldId id="325" r:id="rId35"/>
    <p:sldId id="307" r:id="rId36"/>
    <p:sldId id="315" r:id="rId37"/>
  </p:sldIdLst>
  <p:sldSz cx="12192000" cy="6858000"/>
  <p:notesSz cx="6858000" cy="9144000"/>
  <p:embeddedFontLst>
    <p:embeddedFont>
      <p:font typeface="Cambria" panose="02040503050406030204" pitchFamily="18" charset="0"/>
      <p:regular r:id="rId40"/>
      <p:bold r:id="rId41"/>
      <p:italic r:id="rId42"/>
      <p:boldItalic r:id="rId43"/>
    </p:embeddedFont>
    <p:embeddedFont>
      <p:font typeface="Libre Franklin" pitchFamily="2" charset="0"/>
      <p:regular r:id="rId44"/>
      <p:bold r:id="rId45"/>
      <p:italic r:id="rId46"/>
      <p:boldItalic r:id="rId47"/>
    </p:embeddedFont>
  </p:embeddedFontLst>
  <p:custDataLst>
    <p:tags r:id="rId4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2B6434-89EB-4CF3-BF6D-498DF6CE70F0}" v="392" dt="2025-09-11T03:58:38.7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09" autoAdjust="0"/>
    <p:restoredTop sz="70816" autoAdjust="0"/>
  </p:normalViewPr>
  <p:slideViewPr>
    <p:cSldViewPr snapToGrid="0">
      <p:cViewPr varScale="1">
        <p:scale>
          <a:sx n="36" d="100"/>
          <a:sy n="36" d="100"/>
        </p:scale>
        <p:origin x="998" y="29"/>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handoutMaster" Target="handoutMasters/handoutMaster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font" Target="fonts/font1.fntdata"/><Relationship Id="rId45" Type="http://schemas.openxmlformats.org/officeDocument/2006/relationships/font" Target="fonts/font6.fntdata"/><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font" Target="fonts/font5.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4.fntdata"/><Relationship Id="rId48" Type="http://schemas.openxmlformats.org/officeDocument/2006/relationships/tags" Target="tags/tag1.xml"/><Relationship Id="rId8" Type="http://schemas.openxmlformats.org/officeDocument/2006/relationships/slideMaster" Target="slideMasters/slideMaster5.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2.xml"/><Relationship Id="rId41"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30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Igualar números mixtos y fracciones mayores que 1</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Seleccionar una estrategia y dividir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7500" lnSpcReduction="20000"/>
          </a:bodyPr>
          <a:lstStyle/>
          <a:p>
            <a:r>
              <a:rPr lang="es-US" sz="11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 recta numérica].</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Usen la recta numérica para contar hacia delante de un tercio en un tercio hasta </a:t>
            </a:r>
            <a:r>
              <a:rPr lang="es-US" sz="1100" b="0" i="0" strike="noStrike" cap="none" spc="0" baseline="0">
                <a:solidFill>
                  <a:srgbClr val="000000"/>
                </a:solidFill>
                <a:effectLst/>
                <a:latin typeface="Cambria"/>
                <a:ea typeface="Cambria"/>
                <a:cs typeface="Cambria"/>
              </a:rPr>
              <a:t>12</a:t>
            </a:r>
            <a:r>
              <a:rPr lang="es-US" sz="1100" b="0" i="0" strike="noStrike" cap="none" spc="0" baseline="0">
                <a:solidFill>
                  <a:srgbClr val="000000"/>
                </a:solidFill>
                <a:effectLst/>
                <a:latin typeface="Libre Franklin"/>
                <a:ea typeface="Libre Franklin"/>
                <a:cs typeface="Libre Franklin"/>
              </a:rPr>
              <a:t> tercios.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tercios. ¿Comenzamos?</a:t>
            </a:r>
          </a:p>
          <a:p>
            <a:endParaRPr lang="en-US">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Ahora, vuelvan a contar hacia delante de un tercio en un tercio. Esta vez, expresen las fracciones como números enteros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p>
          <a:p>
            <a:endParaRPr lang="en-US">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a:latin typeface="Libre Franklin" pitchFamily="2" charset="0"/>
            </a:endParaRPr>
          </a:p>
          <a:p>
            <a:r>
              <a:rPr lang="es-US" sz="1100" b="0" i="0" strike="noStrike" cap="none" spc="0" baseline="0">
                <a:solidFill>
                  <a:srgbClr val="000000"/>
                </a:solidFill>
                <a:effectLst/>
                <a:latin typeface="Libre Franklin"/>
                <a:ea typeface="Libre Franklin"/>
                <a:cs typeface="Libre Franklin"/>
              </a:rPr>
              <a:t>Ahora, vuelvan a contar hacia delante de un tercio en un tercio. Esta vez, expresen las fracciones como números enteros y números mixtos cuando sea posible. Empiecen diciendo </a:t>
            </a:r>
            <a:r>
              <a:rPr lang="es-US" sz="1100" b="0" i="0" strike="noStrike" cap="none" spc="0" baseline="0">
                <a:solidFill>
                  <a:srgbClr val="000000"/>
                </a:solidFill>
                <a:effectLst/>
                <a:latin typeface="Cambria"/>
                <a:ea typeface="Cambria"/>
                <a:cs typeface="Cambria"/>
              </a:rPr>
              <a:t>0</a:t>
            </a:r>
            <a:r>
              <a:rPr lang="es-US" sz="1100" b="0" i="0" strike="noStrike" cap="none" spc="0" baseline="0">
                <a:solidFill>
                  <a:srgbClr val="000000"/>
                </a:solidFill>
                <a:effectLst/>
                <a:latin typeface="Libre Franklin"/>
                <a:ea typeface="Libre Franklin"/>
                <a:cs typeface="Libre Franklin"/>
              </a:rPr>
              <a:t>. ¿Comenzamos?</a:t>
            </a:r>
          </a:p>
          <a:p>
            <a:endParaRPr lang="en-US">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[Cada vez que haga una pregunta, espere hasta que la mayor parte de la clase haya levantado la mano y, luego, dé la señal para que respondan].</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círculo dividido en mitades].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medios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¿Cuántos medios forman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enteros?</a:t>
            </a:r>
          </a:p>
          <a:p>
            <a:endParaRPr lang="en-US">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círculos divididos en medios].</a:t>
            </a:r>
          </a:p>
          <a:p>
            <a:endParaRPr lang="en-US" b="1" i="0">
              <a:latin typeface="Libre Franklin" pitchFamily="2" charset="0"/>
            </a:endParaRPr>
          </a:p>
          <a:p>
            <a:endParaRPr lang="en-US" b="1" i="0">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círculo dividido en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cuartos].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cuartos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¿Cuántos cuartos forman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enteros?</a:t>
            </a:r>
            <a:endParaRPr lang="en-US" b="1" i="0">
              <a:latin typeface="Libre Franklin" pitchFamily="2" charset="0"/>
            </a:endParaRPr>
          </a:p>
          <a:p>
            <a:endParaRPr lang="en-US">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círculos divididos en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cuartos].</a:t>
            </a:r>
          </a:p>
          <a:p>
            <a:endParaRPr lang="en-US" b="1" i="0">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círculo dividido en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tercios].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tercios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¿Cuántos tercios forman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enteros?</a:t>
            </a:r>
            <a:endParaRPr lang="en-US" b="1" i="0">
              <a:latin typeface="Libre Franklin" pitchFamily="2" charset="0"/>
            </a:endParaRPr>
          </a:p>
          <a:p>
            <a:endParaRPr lang="en-US">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círculos divididos en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tercios].</a:t>
            </a:r>
          </a:p>
          <a:p>
            <a:endParaRPr lang="en-US" b="1" i="0">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cuadrado dividido en mitades].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medios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medios forman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enteros?</a:t>
            </a:r>
            <a:endParaRPr lang="en-US" b="1" i="0">
              <a:latin typeface="Libre Franklin" pitchFamily="2" charset="0"/>
            </a:endParaRPr>
          </a:p>
          <a:p>
            <a:endParaRPr lang="en-US">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cuadrados divididos en medios].</a:t>
            </a: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cuadrado dividido en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tercios].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tercios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p:txBody>
      </p:sp>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cuadrados divididos en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tercios].</a:t>
            </a:r>
          </a:p>
          <a:p>
            <a:endParaRPr lang="en-US" b="1" i="0">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un cuadrado dividido en </a:t>
            </a:r>
            <a:r>
              <a:rPr lang="es-US" sz="1200" b="1" i="0" strike="noStrike" cap="none" spc="0" baseline="0">
                <a:solidFill>
                  <a:srgbClr val="000000"/>
                </a:solidFill>
                <a:effectLst/>
                <a:latin typeface="Cambria"/>
                <a:ea typeface="Cambria"/>
                <a:cs typeface="Cambria"/>
              </a:rPr>
              <a:t>4 cuartos</a:t>
            </a:r>
            <a:r>
              <a:rPr lang="es-US" sz="1200" b="1" i="0" strike="noStrike" cap="none" spc="0" baseline="0">
                <a:solidFill>
                  <a:srgbClr val="000000"/>
                </a:solidFill>
                <a:effectLst/>
                <a:latin typeface="Libre Franklin"/>
                <a:ea typeface="Libre Franklin"/>
                <a:cs typeface="Libre Franklin"/>
              </a:rPr>
              <a:t>].</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cuántas partes iguales está dividido el modelo?</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el modelo?</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cuartos forman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¿Cuántos tercios forman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enteros?</a:t>
            </a:r>
            <a:endParaRPr lang="en-US" b="1" i="0">
              <a:latin typeface="Libre Franklin" pitchFamily="2" charset="0"/>
            </a:endParaRPr>
          </a:p>
          <a:p>
            <a:endParaRPr lang="en-US">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dos cuadrados divididos en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cuartos].</a:t>
            </a:r>
          </a:p>
          <a:p>
            <a:endParaRPr lang="en-US" b="1" i="0">
              <a:latin typeface="Libre Franklin" pitchFamily="2" charset="0"/>
            </a:endParaRPr>
          </a:p>
          <a:p>
            <a:endParaRPr lang="en-US"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[Repita el proceso con la siguiente secuencia]:</a:t>
            </a: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42505-7FC2-941A-71C1-08A89CAC1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C615E3-FFCD-08AD-4B56-4C6FC43EC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049DC5-6B9A-334B-8E1D-2E9EB8FB1440}"/>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17A0B20C-E547-88CE-B8B0-8DCE8F1054BE}"/>
              </a:ext>
            </a:extLst>
          </p:cNvPr>
          <p:cNvSpPr>
            <a:spLocks noGrp="1"/>
          </p:cNvSpPr>
          <p:nvPr>
            <p:ph type="sldNum" sz="quarter" idx="10"/>
          </p:nvPr>
        </p:nvSpPr>
        <p:spPr/>
        <p:txBody>
          <a:bodyPr/>
          <a:lstStyle/>
          <a:p>
            <a:fld id="{6101C5E1-D8E9-464D-A93E-CE21651935A7}" type="slidenum">
              <a:rPr lang="en-US" smtClean="0"/>
              <a:t>16</a:t>
            </a:fld>
            <a:endParaRPr lang="en-US"/>
          </a:p>
        </p:txBody>
      </p:sp>
    </p:spTree>
    <p:extLst>
      <p:ext uri="{BB962C8B-B14F-4D97-AF65-F5344CB8AC3E}">
        <p14:creationId xmlns:p14="http://schemas.microsoft.com/office/powerpoint/2010/main" val="3131947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6E422-2C19-0499-9907-01215E5FF0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66F99-2AB4-D611-4E04-A262ABD43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BAD135-CB38-D9F3-D509-611EA49942E9}"/>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A3F94C69-D36D-A7F0-35A5-3D2CCBF51022}"/>
              </a:ext>
            </a:extLst>
          </p:cNvPr>
          <p:cNvSpPr>
            <a:spLocks noGrp="1"/>
          </p:cNvSpPr>
          <p:nvPr>
            <p:ph type="sldNum" sz="quarter" idx="10"/>
          </p:nvPr>
        </p:nvSpPr>
        <p:spPr/>
        <p:txBody>
          <a:bodyPr/>
          <a:lstStyle/>
          <a:p>
            <a:fld id="{6101C5E1-D8E9-464D-A93E-CE21651935A7}" type="slidenum">
              <a:rPr lang="en-US" smtClean="0"/>
              <a:t>17</a:t>
            </a:fld>
            <a:endParaRPr lang="en-US"/>
          </a:p>
        </p:txBody>
      </p:sp>
    </p:spTree>
    <p:extLst>
      <p:ext uri="{BB962C8B-B14F-4D97-AF65-F5344CB8AC3E}">
        <p14:creationId xmlns:p14="http://schemas.microsoft.com/office/powerpoint/2010/main" val="2285193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847C9-8920-4CC0-1DBA-8EE18E241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47F321-3C90-1F03-A81A-A9150154F3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638BED-C05A-018E-AED0-216F1D1C95AF}"/>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80F3F9D4-0771-4C61-044D-86C939F370EE}"/>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22243109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D9960-825D-1F17-4582-F1110AD154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B33B8F-4D38-25E1-62CB-2324697AD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FC519B-688D-4B5D-BC1D-3ADE79A6DA6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p>
        </p:txBody>
      </p:sp>
      <p:sp>
        <p:nvSpPr>
          <p:cNvPr id="4" name="Slide Number Placeholder 3">
            <a:extLst>
              <a:ext uri="{FF2B5EF4-FFF2-40B4-BE49-F238E27FC236}">
                <a16:creationId xmlns:a16="http://schemas.microsoft.com/office/drawing/2014/main" id="{3E01464D-B081-E3B4-22C0-5A3C53B43FD6}"/>
              </a:ext>
            </a:extLst>
          </p:cNvPr>
          <p:cNvSpPr>
            <a:spLocks noGrp="1"/>
          </p:cNvSpPr>
          <p:nvPr>
            <p:ph type="sldNum" sz="quarter" idx="10"/>
          </p:nvPr>
        </p:nvSpPr>
        <p:spPr/>
        <p:txBody>
          <a:bodyPr/>
          <a:lstStyle/>
          <a:p>
            <a:fld id="{6101C5E1-D8E9-464D-A93E-CE21651935A7}" type="slidenum">
              <a:rPr lang="en-US" smtClean="0"/>
              <a:t>19</a:t>
            </a:fld>
            <a:endParaRPr lang="en-US"/>
          </a:p>
        </p:txBody>
      </p:sp>
    </p:spTree>
    <p:extLst>
      <p:ext uri="{BB962C8B-B14F-4D97-AF65-F5344CB8AC3E}">
        <p14:creationId xmlns:p14="http://schemas.microsoft.com/office/powerpoint/2010/main" val="2514089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30E95-E428-75DA-0AE7-B8BCCAEDB2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F4F6AE-A82A-7321-74B8-6D20420CF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55983-344B-5B2A-863E-CEA5864EDC9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endParaRPr>
              <a:latin typeface="Libre Franklin" pitchFamily="2" charset="0"/>
            </a:endParaRPr>
          </a:p>
        </p:txBody>
      </p:sp>
      <p:sp>
        <p:nvSpPr>
          <p:cNvPr id="4" name="Slide Number Placeholder 3">
            <a:extLst>
              <a:ext uri="{FF2B5EF4-FFF2-40B4-BE49-F238E27FC236}">
                <a16:creationId xmlns:a16="http://schemas.microsoft.com/office/drawing/2014/main" id="{9CC9BE34-7011-5B4C-1784-B78888EAE57C}"/>
              </a:ext>
            </a:extLst>
          </p:cNvPr>
          <p:cNvSpPr>
            <a:spLocks noGrp="1"/>
          </p:cNvSpPr>
          <p:nvPr>
            <p:ph type="sldNum" sz="quarter" idx="10"/>
          </p:nvPr>
        </p:nvSpPr>
        <p:spPr/>
        <p:txBody>
          <a:bodyPr/>
          <a:lstStyle/>
          <a:p>
            <a:fld id="{6101C5E1-D8E9-464D-A93E-CE21651935A7}" type="slidenum">
              <a:rPr lang="en-US" smtClean="0"/>
              <a:t>20</a:t>
            </a:fld>
            <a:endParaRPr lang="en-US"/>
          </a:p>
        </p:txBody>
      </p:sp>
    </p:spTree>
    <p:extLst>
      <p:ext uri="{BB962C8B-B14F-4D97-AF65-F5344CB8AC3E}">
        <p14:creationId xmlns:p14="http://schemas.microsoft.com/office/powerpoint/2010/main" val="2184024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8537D-57C6-469A-0AB7-2729A1C4E0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74BE4-FA63-1671-611C-F779BE0BA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AC9EC-1B74-116F-7B51-B5B53A02D5C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la ecuación y complétenla. Cuando sea posible, reescriban la suma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a:t>
            </a:r>
            <a:endParaRPr>
              <a:latin typeface="Libre Franklin" pitchFamily="2" charset="0"/>
            </a:endParaRPr>
          </a:p>
        </p:txBody>
      </p:sp>
      <p:sp>
        <p:nvSpPr>
          <p:cNvPr id="4" name="Slide Number Placeholder 3">
            <a:extLst>
              <a:ext uri="{FF2B5EF4-FFF2-40B4-BE49-F238E27FC236}">
                <a16:creationId xmlns:a16="http://schemas.microsoft.com/office/drawing/2014/main" id="{C4CDC057-F03E-DCD3-D462-0979FB277436}"/>
              </a:ext>
            </a:extLst>
          </p:cNvPr>
          <p:cNvSpPr>
            <a:spLocks noGrp="1"/>
          </p:cNvSpPr>
          <p:nvPr>
            <p:ph type="sldNum" sz="quarter" idx="10"/>
          </p:nvPr>
        </p:nvSpPr>
        <p:spPr/>
        <p:txBody>
          <a:bodyPr/>
          <a:lstStyle/>
          <a:p>
            <a:fld id="{6101C5E1-D8E9-464D-A93E-CE21651935A7}" type="slidenum">
              <a:rPr lang="en-US" smtClean="0"/>
              <a:t>21</a:t>
            </a:fld>
            <a:endParaRPr lang="en-US"/>
          </a:p>
        </p:txBody>
      </p:sp>
    </p:spTree>
    <p:extLst>
      <p:ext uri="{BB962C8B-B14F-4D97-AF65-F5344CB8AC3E}">
        <p14:creationId xmlns:p14="http://schemas.microsoft.com/office/powerpoint/2010/main" val="1596387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[Presente los modelos. Invite a la clase a analizarlos].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[Guíe una conversación sobre los modelos con preguntas como las siguientes].</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a:t>
            </a:r>
            <a:endParaRPr lang="en-US" b="1" i="0">
              <a:latin typeface="Libre Franklin" pitchFamily="2" charset="0"/>
            </a:endParaRP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te preguntas?</a:t>
            </a:r>
            <a:endParaRPr lang="en-US" b="1" i="0">
              <a:latin typeface="Libre Franklin" pitchFamily="2" charset="0"/>
            </a:endParaRP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b="1" i="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Los modelos muestran diferentes formas de pensar en cómo repartir unidades en partes iguales. Hoy, relacionaremos repartir unidades en partes iguales con la división con residuos. </a:t>
            </a:r>
            <a:endParaRPr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s-US" sz="300" b="1" i="0" strike="noStrike" cap="none" spc="0" baseline="0">
                <a:solidFill>
                  <a:srgbClr val="000000"/>
                </a:solidFill>
                <a:effectLst/>
                <a:latin typeface="Libre Franklin"/>
                <a:ea typeface="Libre Franklin"/>
                <a:cs typeface="Libre Franklin"/>
              </a:rPr>
              <a:t>[Distribuya cinco notas adhesivas y un par de tijeras a cada estudiante].</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Imaginen que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quieren repartir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en partes iguales. ¿Cada persona recibe más o menos que </a:t>
            </a:r>
            <a:r>
              <a:rPr lang="es-US" sz="300" b="0" i="0" strike="noStrike" cap="none" spc="0" baseline="0">
                <a:solidFill>
                  <a:srgbClr val="000000"/>
                </a:solidFill>
                <a:effectLst/>
                <a:latin typeface="Cambria"/>
                <a:ea typeface="Cambria"/>
                <a:cs typeface="Cambria"/>
              </a:rPr>
              <a:t>1</a:t>
            </a:r>
            <a:r>
              <a:rPr lang="es-US" sz="300" b="0" i="0" strike="noStrike" cap="none" spc="0" baseline="0">
                <a:solidFill>
                  <a:srgbClr val="000000"/>
                </a:solidFill>
                <a:effectLst/>
                <a:latin typeface="Libre Franklin"/>
                <a:ea typeface="Libre Franklin"/>
                <a:cs typeface="Libre Franklin"/>
              </a:rPr>
              <a:t> brownie?</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¿Qué expresión de división podemos escribir para representar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que comparten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en partes iguales?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¿Cómo sabemos que la expresión que representa la situación es </a:t>
            </a:r>
            <a:r>
              <a:rPr lang="es-US" sz="300" b="0" i="0" strike="noStrike" cap="none" spc="0" baseline="0">
                <a:solidFill>
                  <a:srgbClr val="000000"/>
                </a:solidFill>
                <a:effectLst/>
                <a:latin typeface="Cambria"/>
                <a:ea typeface="Cambria"/>
                <a:cs typeface="Cambria"/>
              </a:rPr>
              <a:t>5 ÷ 4</a:t>
            </a:r>
            <a:r>
              <a:rPr lang="es-US" sz="300" b="0" i="0" strike="noStrike" cap="none" spc="0" baseline="0">
                <a:solidFill>
                  <a:srgbClr val="000000"/>
                </a:solidFill>
                <a:effectLst/>
                <a:latin typeface="Libre Franklin"/>
                <a:ea typeface="Libre Franklin"/>
                <a:cs typeface="Libre Franklin"/>
              </a:rPr>
              <a:t> y no </a:t>
            </a:r>
            <a:r>
              <a:rPr lang="es-US" sz="300" b="0" i="0" strike="noStrike" cap="none" spc="0" baseline="0">
                <a:solidFill>
                  <a:srgbClr val="000000"/>
                </a:solidFill>
                <a:effectLst/>
                <a:latin typeface="Cambria"/>
                <a:ea typeface="Cambria"/>
                <a:cs typeface="Cambria"/>
              </a:rPr>
              <a:t>4 ÷ 5</a:t>
            </a:r>
            <a:r>
              <a:rPr lang="es-US" sz="3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Como hicimos antes, podemos usar nuestra pizarra blanca y las notas adhesivas para representar la situación.</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Cada nota adhesiva representa 1 brownie. Usen sus materiales para mostrar cómo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podrían repartir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en partes iguales.</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[Recorra el salón de clases y supervise el trabajo. Busque estudiantes que aborden los modelos de formas diferentes. Es esperable que haya quienes dibujen círculos para representar a las personas y, luego, dividan cada nota adhesiva en cuartos, mientras que puede haber quienes primero distribuyan </a:t>
            </a:r>
            <a:r>
              <a:rPr lang="es-US" sz="300" b="1" i="0" strike="noStrike" cap="none" spc="0" baseline="0">
                <a:solidFill>
                  <a:srgbClr val="000000"/>
                </a:solidFill>
                <a:effectLst/>
                <a:latin typeface="Cambria"/>
                <a:ea typeface="Cambria"/>
                <a:cs typeface="Cambria"/>
              </a:rPr>
              <a:t>4</a:t>
            </a:r>
            <a:r>
              <a:rPr lang="es-US" sz="300" b="1" i="0" strike="noStrike" cap="none" spc="0" baseline="0">
                <a:solidFill>
                  <a:srgbClr val="000000"/>
                </a:solidFill>
                <a:effectLst/>
                <a:latin typeface="Libre Franklin"/>
                <a:ea typeface="Libre Franklin"/>
                <a:cs typeface="Libre Franklin"/>
              </a:rPr>
              <a:t> notas adhesivas enteras entre las personas].</a:t>
            </a:r>
          </a:p>
          <a:p>
            <a:endParaRPr lang="en-US" b="1">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[Seleccione dos estudiantes que aborden los modelos de forma diferente para que compartan cómo distribuyeron los brownies. Mientras sus estudiantes comparten, muestre o dibuje sus representaciones para que las vea toda la clase. Si nadie sugiere una de las representaciones de la edición para la enseñanza, preséntelas como propias].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Sasha, ¿cómo dividiste los brownies?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Podemos escribir cuántos brownies recibe cada persona como un número mixto: .</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¿Qué ecuación de división podemos escribir para representar el método de Sasha para repartir los brownies?</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[Escriba </a:t>
            </a:r>
            <a:r>
              <a:rPr lang="es-US" sz="300" b="1" i="0" strike="noStrike" cap="none" spc="0" baseline="0">
                <a:solidFill>
                  <a:srgbClr val="000000"/>
                </a:solidFill>
                <a:effectLst/>
                <a:latin typeface="Cambria"/>
                <a:ea typeface="Cambria"/>
                <a:cs typeface="Cambria"/>
              </a:rPr>
              <a:t>5 ÷ 4</a:t>
            </a:r>
            <a:r>
              <a:rPr lang="es-US" sz="300" b="1" i="0" strike="noStrike" cap="none" spc="0" baseline="0">
                <a:solidFill>
                  <a:srgbClr val="000000"/>
                </a:solidFill>
                <a:effectLst/>
                <a:latin typeface="Libre Franklin"/>
                <a:ea typeface="Libre Franklin"/>
                <a:cs typeface="Libre Franklin"/>
              </a:rPr>
              <a:t> </a:t>
            </a:r>
            <a:r>
              <a:rPr lang="es-US" sz="300" b="1" i="0" strike="noStrike" cap="none" spc="0" baseline="0">
                <a:solidFill>
                  <a:srgbClr val="000000"/>
                </a:solidFill>
                <a:effectLst/>
                <a:latin typeface="Cambria"/>
                <a:ea typeface="Cambria"/>
                <a:cs typeface="Cambria"/>
              </a:rPr>
              <a:t>= </a:t>
            </a:r>
            <a:r>
              <a:rPr lang="es-US" sz="3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Lacy, ¿cómo dividiste los brownies?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¿Qué ecuación de división podemos escribir para representar el método de Lacy para repartir los brownies?</a:t>
            </a:r>
          </a:p>
          <a:p>
            <a:endParaRPr lang="en-US">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300" b="1" i="0" strike="noStrike" cap="none" spc="0" baseline="0">
                <a:solidFill>
                  <a:srgbClr val="000000"/>
                </a:solidFill>
                <a:effectLst/>
                <a:latin typeface="Libre Franklin"/>
                <a:ea typeface="Libre Franklin"/>
                <a:cs typeface="Libre Franklin"/>
              </a:rPr>
              <a:t>[Escriba </a:t>
            </a:r>
            <a:r>
              <a:rPr lang="es-US" sz="300" b="1" i="0" strike="noStrike" cap="none" spc="0" baseline="0">
                <a:solidFill>
                  <a:srgbClr val="000000"/>
                </a:solidFill>
                <a:effectLst/>
                <a:latin typeface="Cambria"/>
                <a:ea typeface="Cambria"/>
                <a:cs typeface="Cambria"/>
              </a:rPr>
              <a:t>5 ÷ 4</a:t>
            </a:r>
            <a:r>
              <a:rPr lang="es-US" sz="300" b="1" i="0" strike="noStrike" cap="none" spc="0" baseline="0">
                <a:solidFill>
                  <a:srgbClr val="000000"/>
                </a:solidFill>
                <a:effectLst/>
                <a:latin typeface="Libre Franklin"/>
                <a:ea typeface="Libre Franklin"/>
                <a:cs typeface="Libre Franklin"/>
              </a:rPr>
              <a:t> </a:t>
            </a:r>
            <a:r>
              <a:rPr lang="es-US" sz="300" b="1" i="0" strike="noStrike" cap="none" spc="0" baseline="0">
                <a:solidFill>
                  <a:srgbClr val="000000"/>
                </a:solidFill>
                <a:effectLst/>
                <a:latin typeface="Cambria"/>
                <a:ea typeface="Cambria"/>
                <a:cs typeface="Cambria"/>
              </a:rPr>
              <a:t>= </a:t>
            </a:r>
            <a:r>
              <a:rPr lang="es-US" sz="300" b="1" i="0" strike="noStrike" cap="none" spc="0" baseline="0">
                <a:solidFill>
                  <a:srgbClr val="000000"/>
                </a:solidFill>
                <a:effectLst/>
                <a:latin typeface="Libre Franklin"/>
                <a:ea typeface="Libre Franklin"/>
                <a:cs typeface="Libre Franklin"/>
              </a:rPr>
              <a:t>].</a:t>
            </a:r>
            <a:endParaRPr lang="en-US">
              <a:latin typeface="Libre Franklin" pitchFamily="2" charset="0"/>
            </a:endParaRPr>
          </a:p>
          <a:p>
            <a:endParaRPr lang="en-US" b="1">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[Invite a la clase a usar la rutina Pensar-Trabajar en parejas-Compartir para analizar si es igual a y cómo lo saben].</a:t>
            </a:r>
          </a:p>
          <a:p>
            <a:endParaRPr lang="en-US" b="1">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[Si sus estudiantes no ofrecen esta opción como una posible explicación de cómo saben que y son iguales, considere pedirles que corten dos notas adhesivas en cuatro tiras iguales cada una y coloquen </a:t>
            </a:r>
            <a:r>
              <a:rPr lang="es-US" sz="300" b="1" i="0" strike="noStrike" cap="none" spc="0" baseline="0">
                <a:solidFill>
                  <a:srgbClr val="000000"/>
                </a:solidFill>
                <a:effectLst/>
                <a:latin typeface="Cambria"/>
                <a:ea typeface="Cambria"/>
                <a:cs typeface="Cambria"/>
              </a:rPr>
              <a:t>5</a:t>
            </a:r>
            <a:r>
              <a:rPr lang="es-US" sz="300" b="1" i="0" strike="noStrike" cap="none" spc="0" baseline="0">
                <a:solidFill>
                  <a:srgbClr val="000000"/>
                </a:solidFill>
                <a:effectLst/>
                <a:latin typeface="Libre Franklin"/>
                <a:ea typeface="Libre Franklin"/>
                <a:cs typeface="Libre Franklin"/>
              </a:rPr>
              <a:t> tiras de notas adhesivas o encima de </a:t>
            </a:r>
            <a:r>
              <a:rPr lang="es-US" sz="300" b="1" i="0" strike="noStrike" cap="none" spc="0" baseline="0">
                <a:solidFill>
                  <a:srgbClr val="000000"/>
                </a:solidFill>
                <a:effectLst/>
                <a:latin typeface="Cambria"/>
                <a:ea typeface="Cambria"/>
                <a:cs typeface="Cambria"/>
              </a:rPr>
              <a:t>1</a:t>
            </a:r>
            <a:r>
              <a:rPr lang="es-US" sz="300" b="1" i="0" strike="noStrike" cap="none" spc="0" baseline="0">
                <a:solidFill>
                  <a:srgbClr val="000000"/>
                </a:solidFill>
                <a:effectLst/>
                <a:latin typeface="Libre Franklin"/>
                <a:ea typeface="Libre Franklin"/>
                <a:cs typeface="Libre Franklin"/>
              </a:rPr>
              <a:t> entero y </a:t>
            </a:r>
            <a:r>
              <a:rPr lang="es-US" sz="300" b="1" i="0" strike="noStrike" cap="none" spc="0" baseline="0">
                <a:solidFill>
                  <a:srgbClr val="000000"/>
                </a:solidFill>
                <a:effectLst/>
                <a:latin typeface="Cambria"/>
                <a:ea typeface="Cambria"/>
                <a:cs typeface="Cambria"/>
              </a:rPr>
              <a:t>1</a:t>
            </a:r>
            <a:r>
              <a:rPr lang="es-US" sz="300" b="1" i="0" strike="noStrike" cap="none" spc="0" baseline="0">
                <a:solidFill>
                  <a:srgbClr val="000000"/>
                </a:solidFill>
                <a:effectLst/>
                <a:latin typeface="Libre Franklin"/>
                <a:ea typeface="Libre Franklin"/>
                <a:cs typeface="Libre Franklin"/>
              </a:rPr>
              <a:t> tira de notas adhesivas o , para mostrar concretamente que son iguales].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Mostremos cómo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pueden repartirse, en partes iguales, entre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usando la forma vertical.</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[Registre </a:t>
            </a:r>
            <a:r>
              <a:rPr lang="es-US" sz="300" b="1" i="0" strike="noStrike" cap="none" spc="0" baseline="0">
                <a:solidFill>
                  <a:srgbClr val="000000"/>
                </a:solidFill>
                <a:effectLst/>
                <a:latin typeface="Cambria"/>
                <a:ea typeface="Cambria"/>
                <a:cs typeface="Cambria"/>
              </a:rPr>
              <a:t>5 ÷ 4</a:t>
            </a:r>
            <a:r>
              <a:rPr lang="es-US" sz="300" b="1" i="0" strike="noStrike" cap="none" spc="0" baseline="0">
                <a:solidFill>
                  <a:srgbClr val="000000"/>
                </a:solidFill>
                <a:effectLst/>
                <a:latin typeface="Libre Franklin"/>
                <a:ea typeface="Libre Franklin"/>
                <a:cs typeface="Libre Franklin"/>
              </a:rPr>
              <a:t> de manera vertical y pida a sus estudiantes que hagan lo mismo en sus pizarras blancas. Pídales que continúen con el registro mientras usted demuestra cómo dividir en forma vertical].</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¿Cuántos brownies enteros puede recibir cada persona si se reparten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entre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[Registre </a:t>
            </a:r>
            <a:r>
              <a:rPr lang="es-US" sz="300" b="1" i="0" strike="noStrike" cap="none" spc="0" baseline="0">
                <a:solidFill>
                  <a:srgbClr val="000000"/>
                </a:solidFill>
                <a:effectLst/>
                <a:latin typeface="Cambria"/>
                <a:ea typeface="Cambria"/>
                <a:cs typeface="Cambria"/>
              </a:rPr>
              <a:t>1</a:t>
            </a:r>
            <a:r>
              <a:rPr lang="es-US" sz="300" b="1" i="0" strike="noStrike" cap="none" spc="0" baseline="0">
                <a:solidFill>
                  <a:srgbClr val="000000"/>
                </a:solidFill>
                <a:effectLst/>
                <a:latin typeface="Libre Franklin"/>
                <a:ea typeface="Libre Franklin"/>
                <a:cs typeface="Libre Franklin"/>
              </a:rPr>
              <a:t> en el cociente].</a:t>
            </a:r>
          </a:p>
          <a:p>
            <a:endParaRPr lang="en-US" b="1">
              <a:latin typeface="Libre Franklin" pitchFamily="2" charset="0"/>
            </a:endParaRPr>
          </a:p>
          <a:p>
            <a:pPr marL="0" algn="l" defTabSz="914400" rtl="0" eaLnBrk="1" latinLnBrk="0" hangingPunct="1"/>
            <a:r>
              <a:rPr lang="es-US" sz="300" b="0" i="0" strike="noStrike" cap="none" spc="0" baseline="0">
                <a:solidFill>
                  <a:srgbClr val="000000"/>
                </a:solidFill>
                <a:effectLst/>
                <a:latin typeface="Libre Franklin"/>
                <a:ea typeface="Libre Franklin"/>
                <a:cs typeface="Libre Franklin"/>
              </a:rPr>
              <a:t>¿Cuántos brownies se distribuyen si se da 1 brownie a cada una de las 4 personas?</a:t>
            </a:r>
          </a:p>
          <a:p>
            <a:endParaRPr lang="en-US" b="1">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[Registre </a:t>
            </a:r>
            <a:r>
              <a:rPr lang="es-US" sz="300" b="1" i="0" strike="noStrike" cap="none" spc="0" baseline="0">
                <a:solidFill>
                  <a:srgbClr val="000000"/>
                </a:solidFill>
                <a:effectLst/>
                <a:latin typeface="Cambria"/>
                <a:ea typeface="Cambria"/>
                <a:cs typeface="Cambria"/>
              </a:rPr>
              <a:t>4</a:t>
            </a:r>
            <a:r>
              <a:rPr lang="es-US" sz="300" b="1" i="0" strike="noStrike" cap="none" spc="0" baseline="0">
                <a:solidFill>
                  <a:srgbClr val="000000"/>
                </a:solidFill>
                <a:effectLst/>
                <a:latin typeface="Libre Franklin"/>
                <a:ea typeface="Libre Franklin"/>
                <a:cs typeface="Libre Franklin"/>
              </a:rPr>
              <a:t> debajo del dividendo].</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¿Cuántos brownies quedan para repartir?</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[Registre </a:t>
            </a:r>
            <a:r>
              <a:rPr lang="es-US" sz="300" b="1" i="0" strike="noStrike" cap="none" spc="0" baseline="0">
                <a:solidFill>
                  <a:srgbClr val="000000"/>
                </a:solidFill>
                <a:effectLst/>
                <a:latin typeface="Cambria"/>
                <a:ea typeface="Cambria"/>
                <a:cs typeface="Cambria"/>
              </a:rPr>
              <a:t>1</a:t>
            </a:r>
            <a:r>
              <a:rPr lang="es-US" sz="300" b="1" i="0" strike="noStrike" cap="none" spc="0" baseline="0">
                <a:solidFill>
                  <a:srgbClr val="000000"/>
                </a:solidFill>
                <a:effectLst/>
                <a:latin typeface="Libre Franklin"/>
                <a:ea typeface="Libre Franklin"/>
                <a:cs typeface="Libre Franklin"/>
              </a:rPr>
              <a:t> para la diferencia </a:t>
            </a:r>
            <a:r>
              <a:rPr lang="es-US" sz="300" b="1" i="0" strike="noStrike" cap="none" spc="0" baseline="0">
                <a:solidFill>
                  <a:srgbClr val="000000"/>
                </a:solidFill>
                <a:effectLst/>
                <a:latin typeface="Cambria"/>
                <a:ea typeface="Cambria"/>
                <a:cs typeface="Cambria"/>
              </a:rPr>
              <a:t>5 − 4</a:t>
            </a:r>
            <a:r>
              <a:rPr lang="es-US" sz="3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¿Se puede repartir </a:t>
            </a:r>
            <a:r>
              <a:rPr lang="es-US" sz="300" b="0" i="0" strike="noStrike" cap="none" spc="0" baseline="0">
                <a:solidFill>
                  <a:srgbClr val="000000"/>
                </a:solidFill>
                <a:effectLst/>
                <a:latin typeface="Cambria"/>
                <a:ea typeface="Cambria"/>
                <a:cs typeface="Cambria"/>
              </a:rPr>
              <a:t>1</a:t>
            </a:r>
            <a:r>
              <a:rPr lang="es-US" sz="300" b="0" i="0" strike="noStrike" cap="none" spc="0" baseline="0">
                <a:solidFill>
                  <a:srgbClr val="000000"/>
                </a:solidFill>
                <a:effectLst/>
                <a:latin typeface="Libre Franklin"/>
                <a:ea typeface="Libre Franklin"/>
                <a:cs typeface="Libre Franklin"/>
              </a:rPr>
              <a:t> brownie, en partes iguales, entre las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¿Cómo?</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¿Cuál es el número total de brownies que recibe cada persona?</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[Escriba debajo de la forma vertical].</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Entonces, sabemos que </a:t>
            </a:r>
            <a:r>
              <a:rPr lang="es-US" sz="300" b="0" i="0" strike="noStrike" cap="none" spc="0" baseline="0">
                <a:solidFill>
                  <a:srgbClr val="000000"/>
                </a:solidFill>
                <a:effectLst/>
                <a:latin typeface="Cambria"/>
                <a:ea typeface="Cambria"/>
                <a:cs typeface="Cambria"/>
              </a:rPr>
              <a:t>5 ÷ 4 =</a:t>
            </a:r>
            <a:r>
              <a:rPr lang="es-US" sz="300" b="0" i="0" strike="noStrike" cap="none" spc="0" baseline="0">
                <a:solidFill>
                  <a:srgbClr val="000000"/>
                </a:solidFill>
                <a:effectLst/>
                <a:latin typeface="Libre Franklin"/>
                <a:ea typeface="Libre Franklin"/>
                <a:cs typeface="Libre Franklin"/>
              </a:rPr>
              <a:t>. Pero, ¿cómo obtenemos a partir del trabajo en forma vertical? Antes, ¿cuál hubieran dicho que es el cociente de </a:t>
            </a:r>
            <a:r>
              <a:rPr lang="es-US" sz="300" b="0" i="0" strike="noStrike" cap="none" spc="0" baseline="0">
                <a:solidFill>
                  <a:srgbClr val="000000"/>
                </a:solidFill>
                <a:effectLst/>
                <a:latin typeface="Cambria"/>
                <a:ea typeface="Cambria"/>
                <a:cs typeface="Cambria"/>
              </a:rPr>
              <a:t>5 ÷ 4</a:t>
            </a:r>
            <a:r>
              <a:rPr lang="es-US" sz="300" b="0" i="0" strike="noStrike" cap="none" spc="0" baseline="0">
                <a:solidFill>
                  <a:srgbClr val="000000"/>
                </a:solidFill>
                <a:effectLst/>
                <a:latin typeface="Libre Franklin"/>
                <a:ea typeface="Libre Franklin"/>
                <a:cs typeface="Libre Franklin"/>
              </a:rPr>
              <a:t> según la forma vertical de trabajo?</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[Señale las partes de la forma vertical para el siguiente planteamiento según lo crea necesario].</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En nuestro modelo y nuestro trabajo en forma vertical, podemos ver que se pueden compartir </a:t>
            </a:r>
            <a:r>
              <a:rPr lang="es-US" sz="300" b="0" i="0" strike="noStrike" cap="none" spc="0" baseline="0">
                <a:solidFill>
                  <a:srgbClr val="000000"/>
                </a:solidFill>
                <a:effectLst/>
                <a:latin typeface="Cambria"/>
                <a:ea typeface="Cambria"/>
                <a:cs typeface="Cambria"/>
              </a:rPr>
              <a:t>5</a:t>
            </a:r>
            <a:r>
              <a:rPr lang="es-US" sz="300" b="0" i="0" strike="noStrike" cap="none" spc="0" baseline="0">
                <a:solidFill>
                  <a:srgbClr val="000000"/>
                </a:solidFill>
                <a:effectLst/>
                <a:latin typeface="Libre Franklin"/>
                <a:ea typeface="Libre Franklin"/>
                <a:cs typeface="Libre Franklin"/>
              </a:rPr>
              <a:t> brownies entre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si se da a cada persona </a:t>
            </a:r>
            <a:r>
              <a:rPr lang="es-US" sz="300" b="0" i="0" strike="noStrike" cap="none" spc="0" baseline="0">
                <a:solidFill>
                  <a:srgbClr val="000000"/>
                </a:solidFill>
                <a:effectLst/>
                <a:latin typeface="Cambria"/>
                <a:ea typeface="Cambria"/>
                <a:cs typeface="Cambria"/>
              </a:rPr>
              <a:t>1</a:t>
            </a:r>
            <a:r>
              <a:rPr lang="es-US" sz="300" b="0" i="0" strike="noStrike" cap="none" spc="0" baseline="0">
                <a:solidFill>
                  <a:srgbClr val="000000"/>
                </a:solidFill>
                <a:effectLst/>
                <a:latin typeface="Libre Franklin"/>
                <a:ea typeface="Libre Franklin"/>
                <a:cs typeface="Libre Franklin"/>
              </a:rPr>
              <a:t> brownie. Como estamos repartiendo brownies y no un objeto como un libro, podemos repartir </a:t>
            </a:r>
            <a:r>
              <a:rPr lang="es-US" sz="300" b="0" i="0" strike="noStrike" cap="none" spc="0" baseline="0">
                <a:solidFill>
                  <a:srgbClr val="000000"/>
                </a:solidFill>
                <a:effectLst/>
                <a:latin typeface="Cambria"/>
                <a:ea typeface="Cambria"/>
                <a:cs typeface="Cambria"/>
              </a:rPr>
              <a:t>1</a:t>
            </a:r>
            <a:r>
              <a:rPr lang="es-US" sz="300" b="0" i="0" strike="noStrike" cap="none" spc="0" baseline="0">
                <a:solidFill>
                  <a:srgbClr val="000000"/>
                </a:solidFill>
                <a:effectLst/>
                <a:latin typeface="Libre Franklin"/>
                <a:ea typeface="Libre Franklin"/>
                <a:cs typeface="Libre Franklin"/>
              </a:rPr>
              <a:t> brownie restante, en partes iguales, entre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¿Cómo podemos repartir el brownie restante?</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¿Cuánto brownie más recibe cada persona del brownie restante?</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Como cada persona recibe otro brownie, podemos expresar el residuo con otro nombre como . Cada persona recibe un total de brownies.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Como sabemos la relación que hay entre las fracciones y la división, podemos expresar los residuos como fracciones y completar las ecuaciones de división como </a:t>
            </a:r>
            <a:r>
              <a:rPr lang="es-US" sz="300" b="0" i="0" strike="noStrike" cap="none" spc="0" baseline="0">
                <a:solidFill>
                  <a:srgbClr val="000000"/>
                </a:solidFill>
                <a:effectLst/>
                <a:latin typeface="Cambria"/>
                <a:ea typeface="Cambria"/>
                <a:cs typeface="Cambria"/>
              </a:rPr>
              <a:t>5 ÷ 4 =</a:t>
            </a:r>
            <a:r>
              <a:rPr lang="es-US" sz="300" b="0"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[Si hay suficiente tiempo, continúe practicando con el siguiente ejemplo].</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Imaginen que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quieren repartir </a:t>
            </a:r>
            <a:r>
              <a:rPr lang="es-US" sz="300" b="0" i="0" strike="noStrike" cap="none" spc="0" baseline="0">
                <a:solidFill>
                  <a:srgbClr val="000000"/>
                </a:solidFill>
                <a:effectLst/>
                <a:latin typeface="Cambria"/>
                <a:ea typeface="Cambria"/>
                <a:cs typeface="Cambria"/>
              </a:rPr>
              <a:t>10</a:t>
            </a:r>
            <a:r>
              <a:rPr lang="es-US" sz="300" b="0" i="0" strike="noStrike" cap="none" spc="0" baseline="0">
                <a:solidFill>
                  <a:srgbClr val="000000"/>
                </a:solidFill>
                <a:effectLst/>
                <a:latin typeface="Libre Franklin"/>
                <a:ea typeface="Libre Franklin"/>
                <a:cs typeface="Libre Franklin"/>
              </a:rPr>
              <a:t> brownies en partes iguales.</a:t>
            </a:r>
          </a:p>
          <a:p>
            <a:endParaRPr lang="en-US">
              <a:latin typeface="Libre Franklin" pitchFamily="2" charset="0"/>
            </a:endParaRPr>
          </a:p>
          <a:p>
            <a:r>
              <a:rPr lang="es-US" sz="300" b="1" i="0" strike="noStrike" cap="none" spc="0" baseline="0">
                <a:solidFill>
                  <a:srgbClr val="000000"/>
                </a:solidFill>
                <a:effectLst/>
                <a:latin typeface="Libre Franklin"/>
                <a:ea typeface="Libre Franklin"/>
                <a:cs typeface="Libre Franklin"/>
              </a:rPr>
              <a:t>[Invite a la clase a usar la rutina Pensar-Trabajar en parejas-Compartir para analizar en qué se parece y en qué se diferencia esta situación de la situación anterior de repartir brownies].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¿Qué expresión de división representa </a:t>
            </a:r>
            <a:r>
              <a:rPr lang="es-US" sz="300" b="0" i="0" strike="noStrike" cap="none" spc="0" baseline="0">
                <a:solidFill>
                  <a:srgbClr val="000000"/>
                </a:solidFill>
                <a:effectLst/>
                <a:latin typeface="Cambria"/>
                <a:ea typeface="Cambria"/>
                <a:cs typeface="Cambria"/>
              </a:rPr>
              <a:t>4</a:t>
            </a:r>
            <a:r>
              <a:rPr lang="es-US" sz="300" b="0" i="0" strike="noStrike" cap="none" spc="0" baseline="0">
                <a:solidFill>
                  <a:srgbClr val="000000"/>
                </a:solidFill>
                <a:effectLst/>
                <a:latin typeface="Libre Franklin"/>
                <a:ea typeface="Libre Franklin"/>
                <a:cs typeface="Libre Franklin"/>
              </a:rPr>
              <a:t> personas que comparten </a:t>
            </a:r>
            <a:r>
              <a:rPr lang="es-US" sz="300" b="0" i="0" strike="noStrike" cap="none" spc="0" baseline="0">
                <a:solidFill>
                  <a:srgbClr val="000000"/>
                </a:solidFill>
                <a:effectLst/>
                <a:latin typeface="Cambria"/>
                <a:ea typeface="Cambria"/>
                <a:cs typeface="Cambria"/>
              </a:rPr>
              <a:t>10</a:t>
            </a:r>
            <a:r>
              <a:rPr lang="es-US" sz="300" b="0" i="0" strike="noStrike" cap="none" spc="0" baseline="0">
                <a:solidFill>
                  <a:srgbClr val="000000"/>
                </a:solidFill>
                <a:effectLst/>
                <a:latin typeface="Libre Franklin"/>
                <a:ea typeface="Libre Franklin"/>
                <a:cs typeface="Libre Franklin"/>
              </a:rPr>
              <a:t> brownies en partes iguales?</a:t>
            </a:r>
          </a:p>
          <a:p>
            <a:endParaRPr lang="en-US">
              <a:latin typeface="Libre Franklin" pitchFamily="2" charset="0"/>
            </a:endParaRPr>
          </a:p>
          <a:p>
            <a:r>
              <a:rPr lang="es-US" sz="300" b="0" i="0" strike="noStrike" cap="none" spc="0" baseline="0">
                <a:solidFill>
                  <a:srgbClr val="000000"/>
                </a:solidFill>
                <a:effectLst/>
                <a:latin typeface="Libre Franklin"/>
                <a:ea typeface="Libre Franklin"/>
                <a:cs typeface="Libre Franklin"/>
              </a:rPr>
              <a:t>Como el dividendo en esta expresión es el doble de la cantidad en la situación anterior, ¿qué pueden concluir sobre el número de brownies que recibe cada persona?</a:t>
            </a:r>
            <a:endParaRPr>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C7CF2-BAE0-A239-414A-EA298EFC86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200B46-D098-D4BB-6EB3-D5A0E2AD02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ADFA7B-F2D1-CA32-88D9-31BB1F0AF9B2}"/>
              </a:ext>
            </a:extLst>
          </p:cNvPr>
          <p:cNvSpPr>
            <a:spLocks noGrp="1"/>
          </p:cNvSpPr>
          <p:nvPr>
            <p:ph type="body" idx="1"/>
          </p:nvPr>
        </p:nvSpPr>
        <p:spPr/>
        <p:txBody>
          <a:bodyPr>
            <a:normAutofit fontScale="85000" lnSpcReduction="20000"/>
          </a:bodyPr>
          <a:lstStyle/>
          <a:p>
            <a:r>
              <a:rPr lang="es-US" sz="700" b="1" i="0" strike="noStrike" cap="none" spc="0" baseline="0">
                <a:solidFill>
                  <a:srgbClr val="000000"/>
                </a:solidFill>
                <a:effectLst/>
                <a:latin typeface="Libre Franklin"/>
                <a:ea typeface="Libre Franklin"/>
                <a:cs typeface="Libre Franklin"/>
              </a:rPr>
              <a:t>[Pida a sus estudiantes que vayan al problema 1 en sus libros. Lea el planteamiento en voz alta mientras sus estudiantes siguen la lectura].</a:t>
            </a:r>
          </a:p>
          <a:p>
            <a:endParaRPr lang="en-US">
              <a:latin typeface="Libre Franklin" pitchFamily="2" charset="0"/>
            </a:endParaRPr>
          </a:p>
          <a:p>
            <a:pPr marL="0" algn="l" defTabSz="914400" rtl="0" eaLnBrk="1" latinLnBrk="0" hangingPunct="1"/>
            <a:r>
              <a:rPr lang="es-US" sz="700" b="1" i="0" strike="noStrike" cap="none" spc="0" baseline="0">
                <a:solidFill>
                  <a:srgbClr val="000000"/>
                </a:solidFill>
                <a:effectLst/>
                <a:latin typeface="Libre Franklin"/>
                <a:ea typeface="Libre Franklin"/>
                <a:cs typeface="Libre Franklin"/>
              </a:rPr>
              <a:t>[Luego, haga las siguientes preguntas para ayudar a sus estudiantes a entender el problema].</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¿Cuál es el número de integrantes que tiene el equipo?</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¿Qué sabemos sobre las </a:t>
            </a:r>
            <a:r>
              <a:rPr lang="es-US" sz="700" b="0" i="0" strike="noStrike" cap="none" spc="0" baseline="0">
                <a:solidFill>
                  <a:srgbClr val="000000"/>
                </a:solidFill>
                <a:effectLst/>
                <a:latin typeface="Cambria"/>
                <a:ea typeface="Cambria"/>
                <a:cs typeface="Cambria"/>
              </a:rPr>
              <a:t>4</a:t>
            </a:r>
            <a:r>
              <a:rPr lang="es-US" sz="700" b="0" i="0" strike="noStrike" cap="none" spc="0" baseline="0">
                <a:solidFill>
                  <a:srgbClr val="000000"/>
                </a:solidFill>
                <a:effectLst/>
                <a:latin typeface="Libre Franklin"/>
                <a:ea typeface="Libre Franklin"/>
                <a:cs typeface="Libre Franklin"/>
              </a:rPr>
              <a:t> personas que integran el equipo?</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¿Cuál es el número total de millas de la carrera?</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Queremos dividir </a:t>
            </a:r>
            <a:r>
              <a:rPr lang="es-US" sz="700" b="0" i="0" strike="noStrike" cap="none" spc="0" baseline="0">
                <a:solidFill>
                  <a:srgbClr val="000000"/>
                </a:solidFill>
                <a:effectLst/>
                <a:latin typeface="Cambria"/>
                <a:ea typeface="Cambria"/>
                <a:cs typeface="Cambria"/>
              </a:rPr>
              <a:t>22</a:t>
            </a:r>
            <a:r>
              <a:rPr lang="es-US" sz="700" b="0" i="0" strike="noStrike" cap="none" spc="0" baseline="0">
                <a:solidFill>
                  <a:srgbClr val="000000"/>
                </a:solidFill>
                <a:effectLst/>
                <a:latin typeface="Libre Franklin"/>
                <a:ea typeface="Libre Franklin"/>
                <a:cs typeface="Libre Franklin"/>
              </a:rPr>
              <a:t> millas, en partes iguales, entre </a:t>
            </a:r>
            <a:r>
              <a:rPr lang="es-US" sz="700" b="0" i="0" strike="noStrike" cap="none" spc="0" baseline="0">
                <a:solidFill>
                  <a:srgbClr val="000000"/>
                </a:solidFill>
                <a:effectLst/>
                <a:latin typeface="Cambria"/>
                <a:ea typeface="Cambria"/>
                <a:cs typeface="Cambria"/>
              </a:rPr>
              <a:t>4</a:t>
            </a:r>
            <a:r>
              <a:rPr lang="es-US" sz="700" b="0" i="0" strike="noStrike" cap="none" spc="0" baseline="0">
                <a:solidFill>
                  <a:srgbClr val="000000"/>
                </a:solidFill>
                <a:effectLst/>
                <a:latin typeface="Libre Franklin"/>
                <a:ea typeface="Libre Franklin"/>
                <a:cs typeface="Libre Franklin"/>
              </a:rPr>
              <a:t> integrantes. ¿Qué expresión de división representa esta situación?</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¿Qué estrategias podemos usar para resolver este problema?</a:t>
            </a:r>
          </a:p>
          <a:p>
            <a:endParaRPr lang="en-US">
              <a:latin typeface="Libre Franklin" pitchFamily="2" charset="0"/>
            </a:endParaRPr>
          </a:p>
          <a:p>
            <a:r>
              <a:rPr lang="es-US" sz="700" b="1" i="0" strike="noStrike" cap="none" spc="0" baseline="0">
                <a:solidFill>
                  <a:srgbClr val="000000"/>
                </a:solidFill>
                <a:effectLst/>
                <a:latin typeface="Libre Franklin"/>
                <a:ea typeface="Libre Franklin"/>
                <a:cs typeface="Libre Franklin"/>
              </a:rPr>
              <a:t>[</a:t>
            </a:r>
            <a:r>
              <a:rPr lang="es-US" sz="1000" b="1" i="0" strike="noStrike" cap="none" spc="0" baseline="0">
                <a:solidFill>
                  <a:srgbClr val="000000"/>
                </a:solidFill>
                <a:effectLst/>
                <a:latin typeface="Libre Franklin"/>
                <a:ea typeface="Libre Franklin"/>
                <a:cs typeface="Libre Franklin"/>
              </a:rPr>
              <a:t>Considere hacer las siguientes preguntas</a:t>
            </a:r>
            <a:r>
              <a:rPr lang="es-US" sz="700" b="1" i="0" strike="noStrike" cap="none" spc="0" baseline="0">
                <a:solidFill>
                  <a:srgbClr val="000000"/>
                </a:solidFill>
                <a:effectLst/>
                <a:latin typeface="Libre Franklin"/>
                <a:ea typeface="Libre Franklin"/>
                <a:cs typeface="Libre Franklin"/>
              </a:rPr>
              <a:t>: </a:t>
            </a:r>
            <a:endParaRPr lang="en-US" b="1">
              <a:latin typeface="Libre Franklin" pitchFamily="2" charset="0"/>
            </a:endParaRPr>
          </a:p>
          <a:p>
            <a:endParaRPr lang="en-US" b="1">
              <a:latin typeface="Libre Franklin" pitchFamily="2" charset="0"/>
            </a:endParaRPr>
          </a:p>
          <a:p>
            <a:pPr marL="171450" indent="-171450">
              <a:buFont typeface="Arial" panose="020B0604020202020204" pitchFamily="34" charset="0"/>
              <a:buChar char="•"/>
            </a:pPr>
            <a:r>
              <a:rPr lang="es-US" sz="700" b="1" i="0" strike="noStrike" cap="none" spc="0" baseline="0">
                <a:solidFill>
                  <a:srgbClr val="000000"/>
                </a:solidFill>
                <a:effectLst/>
                <a:latin typeface="Libre Franklin"/>
                <a:ea typeface="Libre Franklin"/>
                <a:cs typeface="Libre Franklin"/>
              </a:rPr>
              <a:t>¿Qué tipo de dibujo sería útil? </a:t>
            </a:r>
          </a:p>
          <a:p>
            <a:pPr marL="171450" indent="-171450">
              <a:buFont typeface="Arial" panose="020B0604020202020204" pitchFamily="34" charset="0"/>
              <a:buChar char="•"/>
            </a:pPr>
            <a:r>
              <a:rPr lang="es-US" sz="700" b="1" i="0" strike="noStrike" cap="none" spc="0" baseline="0">
                <a:solidFill>
                  <a:srgbClr val="000000"/>
                </a:solidFill>
                <a:effectLst/>
                <a:latin typeface="Libre Franklin"/>
                <a:ea typeface="Libre Franklin"/>
                <a:cs typeface="Libre Franklin"/>
              </a:rPr>
              <a:t>¿Por qué eligieron utilizar este modelo o esta estrategia? ¿Funcionó bien? </a:t>
            </a:r>
          </a:p>
          <a:p>
            <a:pPr marL="171450" indent="-171450">
              <a:buFont typeface="Arial" panose="020B0604020202020204" pitchFamily="34" charset="0"/>
              <a:buChar char="•"/>
            </a:pPr>
            <a:r>
              <a:rPr lang="es-US" sz="700" b="1" i="0" strike="noStrike" cap="none" spc="0" baseline="0">
                <a:solidFill>
                  <a:srgbClr val="000000"/>
                </a:solidFill>
                <a:effectLst/>
                <a:latin typeface="Libre Franklin"/>
                <a:ea typeface="Libre Franklin"/>
                <a:cs typeface="Libre Franklin"/>
              </a:rPr>
              <a:t>¿Qué materiales podrían ayudarles a resolver este problema?]</a:t>
            </a:r>
          </a:p>
          <a:p>
            <a:endParaRPr lang="en-US" b="1">
              <a:latin typeface="Libre Franklin" pitchFamily="2" charset="0"/>
            </a:endParaRPr>
          </a:p>
          <a:p>
            <a:r>
              <a:rPr lang="es-US" sz="700" b="1" i="0" strike="noStrike" cap="none" spc="0" baseline="0">
                <a:solidFill>
                  <a:srgbClr val="000000"/>
                </a:solidFill>
                <a:effectLst/>
                <a:latin typeface="Libre Franklin"/>
                <a:ea typeface="Libre Franklin"/>
                <a:cs typeface="Libre Franklin"/>
              </a:rPr>
              <a:t>[Pida a sus estudiantes que resuelvan el problema de forma independiente usando sus propias estrategias. Recorra el salón de clases y busque estudiantes que usen diferentes estrategias].</a:t>
            </a:r>
          </a:p>
          <a:p>
            <a:endParaRPr lang="en-US" b="1">
              <a:latin typeface="Libre Franklin" pitchFamily="2" charset="0"/>
            </a:endParaRPr>
          </a:p>
          <a:p>
            <a:r>
              <a:rPr lang="es-US" sz="700" b="1" i="0" strike="noStrike" cap="none" spc="0" baseline="0">
                <a:solidFill>
                  <a:srgbClr val="000000"/>
                </a:solidFill>
                <a:effectLst/>
                <a:latin typeface="Libre Franklin"/>
                <a:ea typeface="Libre Franklin"/>
                <a:cs typeface="Libre Franklin"/>
              </a:rPr>
              <a:t>[Confirme la respuesta. Seleccione dos estudiantes que abordaron el problema de forma diferente para explicar sus razonamientos. Luego, use los siguientes planteamientos]:</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Cuando dividen rectángulos o cortan notas adhesivas, ¿tiene sentido distribuir millas enteras entre los </a:t>
            </a:r>
            <a:r>
              <a:rPr lang="es-US" sz="700" b="0" i="0" strike="noStrike" cap="none" spc="0" baseline="0">
                <a:solidFill>
                  <a:srgbClr val="000000"/>
                </a:solidFill>
                <a:effectLst/>
                <a:latin typeface="Cambria"/>
                <a:ea typeface="Cambria"/>
                <a:cs typeface="Cambria"/>
              </a:rPr>
              <a:t>4</a:t>
            </a:r>
            <a:r>
              <a:rPr lang="es-US" sz="700" b="0" i="0" strike="noStrike" cap="none" spc="0" baseline="0">
                <a:solidFill>
                  <a:srgbClr val="000000"/>
                </a:solidFill>
                <a:effectLst/>
                <a:latin typeface="Libre Franklin"/>
                <a:ea typeface="Libre Franklin"/>
                <a:cs typeface="Libre Franklin"/>
              </a:rPr>
              <a:t> integrantes primero? ¿Por qué?</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Cuando muestran la división en forma vertical, ¿cuál es el cociente y el residuo para </a:t>
            </a:r>
            <a:r>
              <a:rPr lang="es-US" sz="700" b="0" i="0" strike="noStrike" cap="none" spc="0" baseline="0">
                <a:solidFill>
                  <a:srgbClr val="000000"/>
                </a:solidFill>
                <a:effectLst/>
                <a:latin typeface="Cambria"/>
                <a:ea typeface="Cambria"/>
                <a:cs typeface="Cambria"/>
              </a:rPr>
              <a:t>22 ÷ 4</a:t>
            </a:r>
            <a:r>
              <a:rPr lang="es-US" sz="700" b="0" i="0" strike="noStrike" cap="none" spc="0" baseline="0">
                <a:solidFill>
                  <a:srgbClr val="000000"/>
                </a:solidFill>
                <a:effectLst/>
                <a:latin typeface="Libre Franklin"/>
                <a:ea typeface="Libre Franklin"/>
                <a:cs typeface="Libre Franklin"/>
              </a:rPr>
              <a:t>? ¿Qué representan en la historia?</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¿Cuál es la ecuación de división completa que coincide con la historia?</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¿Por qué podemos escribir la respuesta como ?</a:t>
            </a:r>
          </a:p>
          <a:p>
            <a:endParaRPr lang="en-US">
              <a:latin typeface="Libre Franklin" pitchFamily="2" charset="0"/>
            </a:endParaRPr>
          </a:p>
          <a:p>
            <a:r>
              <a:rPr lang="es-US" sz="700" b="0" i="0" strike="noStrike" cap="none" spc="0" baseline="0">
                <a:solidFill>
                  <a:srgbClr val="000000"/>
                </a:solidFill>
                <a:effectLst/>
                <a:latin typeface="Libre Franklin"/>
                <a:ea typeface="Libre Franklin"/>
                <a:cs typeface="Libre Franklin"/>
              </a:rPr>
              <a:t>¿Podemos escribir la respuesta como ? ¿Por qué?</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C3304DC9-2668-83AB-8A8E-CCF23E5A9FF1}"/>
              </a:ext>
            </a:extLst>
          </p:cNvPr>
          <p:cNvSpPr>
            <a:spLocks noGrp="1"/>
          </p:cNvSpPr>
          <p:nvPr>
            <p:ph type="sldNum" sz="quarter" idx="10"/>
          </p:nvPr>
        </p:nvSpPr>
        <p:spPr/>
        <p:txBody>
          <a:bodyPr/>
          <a:lstStyle/>
          <a:p>
            <a:fld id="{6101C5E1-D8E9-464D-A93E-CE21651935A7}" type="slidenum">
              <a:rPr lang="en-US" smtClean="0"/>
              <a:t>24</a:t>
            </a:fld>
            <a:endParaRPr lang="en-US"/>
          </a:p>
        </p:txBody>
      </p:sp>
    </p:spTree>
    <p:extLst>
      <p:ext uri="{BB962C8B-B14F-4D97-AF65-F5344CB8AC3E}">
        <p14:creationId xmlns:p14="http://schemas.microsoft.com/office/powerpoint/2010/main" val="2742946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[Guíe una conversación de toda la clase sobre interpretar una fracción como división usando los planteamientos. Anime a sus estudiantes a reformular o complementar las respuestas de sus pares].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los dos modelos e invite a sus estudiantes a observarlos].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29</a:t>
            </a:fld>
            <a:endParaRPr lang="en-IN"/>
          </a:p>
        </p:txBody>
      </p:sp>
    </p:spTree>
    <p:extLst>
      <p:ext uri="{BB962C8B-B14F-4D97-AF65-F5344CB8AC3E}">
        <p14:creationId xmlns:p14="http://schemas.microsoft.com/office/powerpoint/2010/main" val="402909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206830"/>
            <a:ext cx="206885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78905"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06885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206830"/>
            <a:ext cx="205880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8" y="206830"/>
            <a:ext cx="206885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05881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DCAAFB88-1E4E-F10D-FF64-6BB18AE8D43D}"/>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pbc.link/em2-nl-counting-on-the-number-line-by-thirds-0-to-4-video?utm_source=te&amp;utm_medium=slid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5" y="727364"/>
            <a:ext cx="9548066" cy="996780"/>
          </a:xfrm>
        </p:spPr>
        <p:txBody>
          <a:bodyPr>
            <a:normAutofit/>
          </a:bodyPr>
          <a:lstStyle/>
          <a:p>
            <a:r>
              <a:rPr lang="es-US" sz="3000" b="1" i="0" strike="noStrike" cap="none" spc="0" baseline="0" dirty="0">
                <a:solidFill>
                  <a:srgbClr val="000000"/>
                </a:solidFill>
                <a:effectLst/>
                <a:latin typeface="Libre Franklin"/>
                <a:ea typeface="Libre Franklin"/>
                <a:cs typeface="Libre Franklin"/>
              </a:rPr>
              <a:t>Interpretar una fracción como división escribiendo los residuos como fracciones</a:t>
            </a:r>
          </a:p>
        </p:txBody>
      </p:sp>
      <p:sp>
        <p:nvSpPr>
          <p:cNvPr id="3" name="Content Placeholder 18"/>
          <p:cNvSpPr txBox="1">
            <a:spLocks noGrp="1"/>
          </p:cNvSpPr>
          <p:nvPr>
            <p:ph sz="quarter" idx="21"/>
          </p:nvPr>
        </p:nvSpPr>
        <p:spPr/>
        <p:txBody>
          <a:bodyPr/>
          <a:lstStyle/>
          <a:p>
            <a:r>
              <a:t>2</a:t>
            </a:r>
          </a:p>
        </p:txBody>
      </p:sp>
      <p:sp>
        <p:nvSpPr>
          <p:cNvPr id="4" name="Content Placeholder 22"/>
          <p:cNvSpPr txBox="1">
            <a:spLocks noGrp="1"/>
          </p:cNvSpPr>
          <p:nvPr>
            <p:ph sz="quarter" idx="22"/>
          </p:nvPr>
        </p:nvSpPr>
        <p:spPr>
          <a:xfrm>
            <a:off x="2109788" y="327812"/>
            <a:ext cx="1111394" cy="295642"/>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2</a:t>
            </a:r>
          </a:p>
        </p:txBody>
      </p:sp>
      <p:sp>
        <p:nvSpPr>
          <p:cNvPr id="5" name="Content Placeholder 24"/>
          <p:cNvSpPr txBox="1">
            <a:spLocks noGrp="1"/>
          </p:cNvSpPr>
          <p:nvPr>
            <p:ph sz="quarter" idx="23" hasCustomPrompt="1"/>
          </p:nvPr>
        </p:nvSpPr>
        <p:spPr>
          <a:xfrm>
            <a:off x="194400" y="2870086"/>
            <a:ext cx="1915388"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168275" y="3362615"/>
            <a:ext cx="8560089" cy="764025"/>
          </a:xfrm>
        </p:spPr>
        <p:txBody>
          <a:bodyPr/>
          <a:lstStyle/>
          <a:p>
            <a:r>
              <a:rPr lang="es-US" sz="1600" b="0" i="0" strike="noStrike" cap="none" spc="0" baseline="0" dirty="0">
                <a:solidFill>
                  <a:srgbClr val="000000"/>
                </a:solidFill>
                <a:effectLst/>
                <a:latin typeface="Libre Franklin"/>
                <a:ea typeface="Libre Franklin"/>
                <a:cs typeface="Libre Franklin"/>
              </a:rPr>
              <a:t>¿Cómo podemos escribir ecuaciones de división que incluyan un residuo? ¿Por qué?</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endParaRPr b="1" i="0">
              <a:latin typeface="Libre Franklin"/>
            </a:endParaRPr>
          </a:p>
          <a:p>
            <a:r>
              <a:rPr lang="es-US" sz="2400" b="1" i="0" strike="noStrike" cap="none" spc="0" baseline="0">
                <a:solidFill>
                  <a:srgbClr val="D62714"/>
                </a:solidFill>
                <a:effectLst/>
                <a:latin typeface="Libre Franklin"/>
                <a:ea typeface="Libre Franklin"/>
                <a:cs typeface="Libre Franklin"/>
              </a:rPr>
              <a:t>Contar en la recta numérica</a:t>
            </a:r>
          </a:p>
        </p:txBody>
      </p:sp>
      <p:sp>
        <p:nvSpPr>
          <p:cNvPr id="3" name="Content Placeholder 7"/>
          <p:cNvSpPr>
            <a:spLocks noGrp="1"/>
          </p:cNvSpPr>
          <p:nvPr>
            <p:ph sz="quarter" idx="26"/>
          </p:nvPr>
        </p:nvSpPr>
        <p:spPr>
          <a:xfrm>
            <a:off x="1735282" y="3245518"/>
            <a:ext cx="8677708" cy="399511"/>
          </a:xfrm>
        </p:spPr>
        <p:txBody>
          <a:bodyPr>
            <a:noAutofit/>
          </a:bodyP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Contar de un tercio en un tercio en la recta numérica: del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al </a:t>
            </a:r>
            <a:r>
              <a:rPr lang="es-US" sz="2200" b="0" i="0" strike="noStrike" cap="none" spc="0" baseline="0" dirty="0">
                <a:solidFill>
                  <a:srgbClr val="000000"/>
                </a:solidFill>
                <a:effectLst/>
                <a:latin typeface="Cambria"/>
                <a:ea typeface="Cambria"/>
                <a:cs typeface="Cambria"/>
                <a:hlinkClick r:id="rId3" history="0"/>
              </a:rPr>
              <a:t>4</a:t>
            </a:r>
            <a:endParaRPr sz="2000" dirty="0">
              <a:hlinkClick r:id="rId3"/>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(1 de 12)</a:t>
            </a:r>
            <a:endParaRPr sz="2400" b="1" i="0">
              <a:solidFill>
                <a:srgbClr val="D62714"/>
              </a:solidFill>
              <a:latin typeface="Libre Franklin"/>
            </a:endParaRPr>
          </a:p>
        </p:txBody>
      </p:sp>
      <p:pic>
        <p:nvPicPr>
          <p:cNvPr id="14" name="Picture Placeholder 1" descr="Un círculo dividido en 16 partes iguales."/>
          <p:cNvPicPr/>
          <p:nvPr/>
        </p:nvPicPr>
        <p:blipFill>
          <a:blip r:embed="rId3"/>
          <a:stretch>
            <a:fillRect/>
          </a:stretch>
        </p:blipFill>
        <p:spPr>
          <a:xfrm>
            <a:off x="4381500" y="2802678"/>
            <a:ext cx="3429000" cy="3429000"/>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(2 de 12)</a:t>
            </a:r>
            <a:endParaRPr sz="2400" b="1" i="0">
              <a:solidFill>
                <a:srgbClr val="D62714"/>
              </a:solidFill>
              <a:latin typeface="Libre Franklin"/>
            </a:endParaRPr>
          </a:p>
        </p:txBody>
      </p:sp>
      <p:pic>
        <p:nvPicPr>
          <p:cNvPr id="15" name="Picture Placeholder 2" descr="Un círculo dividido en 16 partes iguales."/>
          <p:cNvPicPr/>
          <p:nvPr/>
        </p:nvPicPr>
        <p:blipFill>
          <a:blip r:embed="rId3"/>
          <a:stretch>
            <a:fillRect/>
          </a:stretch>
        </p:blipFill>
        <p:spPr>
          <a:xfrm>
            <a:off x="1218314" y="2801707"/>
            <a:ext cx="3429000" cy="3429000"/>
          </a:xfrm>
          <a:prstGeom prst="rect">
            <a:avLst/>
          </a:prstGeom>
        </p:spPr>
      </p:pic>
      <p:pic>
        <p:nvPicPr>
          <p:cNvPr id="14" name="Picture Placeholder 1" descr="Un círculo dividido en 16 partes iguales."/>
          <p:cNvPicPr/>
          <p:nvPr/>
        </p:nvPicPr>
        <p:blipFill>
          <a:blip r:embed="rId3"/>
          <a:stretch>
            <a:fillRect/>
          </a:stretch>
        </p:blipFill>
        <p:spPr>
          <a:xfrm>
            <a:off x="6848254" y="2801707"/>
            <a:ext cx="3429000" cy="3429000"/>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(3 de 12)</a:t>
            </a:r>
            <a:endParaRPr sz="2400" b="1" i="0">
              <a:solidFill>
                <a:srgbClr val="D62714"/>
              </a:solidFill>
              <a:latin typeface="Libre Franklin"/>
            </a:endParaRPr>
          </a:p>
        </p:txBody>
      </p:sp>
      <p:pic>
        <p:nvPicPr>
          <p:cNvPr id="14" name="Picture Placeholder 1" descr="Un círculo dividido en 16 partes iguales."/>
          <p:cNvPicPr/>
          <p:nvPr/>
        </p:nvPicPr>
        <p:blipFill>
          <a:blip r:embed="rId3"/>
          <a:stretch>
            <a:fillRect/>
          </a:stretch>
        </p:blipFill>
        <p:spPr>
          <a:xfrm>
            <a:off x="4392887" y="2805548"/>
            <a:ext cx="3429000" cy="3429000"/>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(4 de 12)</a:t>
            </a:r>
            <a:endParaRPr sz="2400" b="1" i="0">
              <a:solidFill>
                <a:srgbClr val="D62714"/>
              </a:solidFill>
              <a:latin typeface="Libre Franklin"/>
            </a:endParaRPr>
          </a:p>
        </p:txBody>
      </p:sp>
      <p:pic>
        <p:nvPicPr>
          <p:cNvPr id="15" name="Picture Placeholder 2" descr="Un círculo dividido en 16 partes iguales."/>
          <p:cNvPicPr/>
          <p:nvPr/>
        </p:nvPicPr>
        <p:blipFill>
          <a:blip r:embed="rId3"/>
          <a:stretch>
            <a:fillRect/>
          </a:stretch>
        </p:blipFill>
        <p:spPr>
          <a:xfrm>
            <a:off x="1802892" y="2805548"/>
            <a:ext cx="3429000" cy="3429000"/>
          </a:xfrm>
          <a:prstGeom prst="rect">
            <a:avLst/>
          </a:prstGeom>
        </p:spPr>
      </p:pic>
      <p:pic>
        <p:nvPicPr>
          <p:cNvPr id="14" name="Picture Placeholder 1" descr="Un círculo dividido en 16 partes iguales."/>
          <p:cNvPicPr/>
          <p:nvPr/>
        </p:nvPicPr>
        <p:blipFill>
          <a:blip r:embed="rId3"/>
          <a:stretch>
            <a:fillRect/>
          </a:stretch>
        </p:blipFill>
        <p:spPr>
          <a:xfrm>
            <a:off x="6960108" y="2805548"/>
            <a:ext cx="3429000" cy="3429000"/>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(5 de 12)</a:t>
            </a:r>
            <a:endParaRPr sz="2400" b="1" i="0">
              <a:solidFill>
                <a:srgbClr val="D62714"/>
              </a:solidFill>
              <a:latin typeface="Libre Franklin"/>
            </a:endParaRPr>
          </a:p>
        </p:txBody>
      </p:sp>
      <p:pic>
        <p:nvPicPr>
          <p:cNvPr id="14" name="Picture Placeholder 1" descr="Un círculo dividido en 16 partes iguales."/>
          <p:cNvPicPr/>
          <p:nvPr/>
        </p:nvPicPr>
        <p:blipFill>
          <a:blip r:embed="rId3"/>
          <a:stretch>
            <a:fillRect/>
          </a:stretch>
        </p:blipFill>
        <p:spPr>
          <a:xfrm>
            <a:off x="4381500" y="2805548"/>
            <a:ext cx="3429000" cy="3429000"/>
          </a:xfrm>
          <a:prstGeom prst="rect">
            <a:avLst/>
          </a:prstGeo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(6 de 12)</a:t>
            </a:r>
            <a:endParaRPr sz="2400" b="1" i="0">
              <a:solidFill>
                <a:srgbClr val="D62714"/>
              </a:solidFill>
              <a:latin typeface="Libre Franklin"/>
            </a:endParaRPr>
          </a:p>
        </p:txBody>
      </p:sp>
      <p:pic>
        <p:nvPicPr>
          <p:cNvPr id="15" name="Picture Placeholder 2" descr="Un círculo dividido en 16 partes iguales."/>
          <p:cNvPicPr/>
          <p:nvPr/>
        </p:nvPicPr>
        <p:blipFill>
          <a:blip r:embed="rId3"/>
          <a:stretch>
            <a:fillRect/>
          </a:stretch>
        </p:blipFill>
        <p:spPr>
          <a:xfrm>
            <a:off x="1876044" y="2805548"/>
            <a:ext cx="3429000" cy="3429000"/>
          </a:xfrm>
          <a:prstGeom prst="rect">
            <a:avLst/>
          </a:prstGeom>
        </p:spPr>
      </p:pic>
      <p:pic>
        <p:nvPicPr>
          <p:cNvPr id="14" name="Picture Placeholder 1" descr="Un círculo dividido en 16 partes iguales."/>
          <p:cNvPicPr/>
          <p:nvPr/>
        </p:nvPicPr>
        <p:blipFill>
          <a:blip r:embed="rId3"/>
          <a:stretch>
            <a:fillRect/>
          </a:stretch>
        </p:blipFill>
        <p:spPr>
          <a:xfrm>
            <a:off x="6886956" y="2805548"/>
            <a:ext cx="3429000" cy="3429000"/>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(7 de 12)</a:t>
            </a:r>
            <a:endParaRPr sz="2400" b="1" i="0">
              <a:solidFill>
                <a:srgbClr val="D62714"/>
              </a:solidFill>
              <a:latin typeface="Libre Franklin"/>
            </a:endParaRPr>
          </a:p>
        </p:txBody>
      </p:sp>
      <p:pic>
        <p:nvPicPr>
          <p:cNvPr id="14" name="Picture Placeholder 1" descr="Un cuadrado dividido en 2 partes iguales."/>
          <p:cNvPicPr/>
          <p:nvPr/>
        </p:nvPicPr>
        <p:blipFill>
          <a:blip r:embed="rId3"/>
          <a:stretch>
            <a:fillRect/>
          </a:stretch>
        </p:blipFill>
        <p:spPr>
          <a:xfrm>
            <a:off x="4392887" y="2804350"/>
            <a:ext cx="3429000" cy="3429000"/>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(8 de 12)</a:t>
            </a:r>
            <a:endParaRPr sz="2400" b="1" i="0">
              <a:solidFill>
                <a:srgbClr val="D62714"/>
              </a:solidFill>
              <a:latin typeface="Libre Franklin"/>
            </a:endParaRPr>
          </a:p>
        </p:txBody>
      </p:sp>
      <p:pic>
        <p:nvPicPr>
          <p:cNvPr id="15" name="Picture Placeholder 2" descr="Un cuadrado dividido en 2 partes iguales."/>
          <p:cNvPicPr/>
          <p:nvPr/>
        </p:nvPicPr>
        <p:blipFill>
          <a:blip r:embed="rId3"/>
          <a:stretch>
            <a:fillRect/>
          </a:stretch>
        </p:blipFill>
        <p:spPr>
          <a:xfrm>
            <a:off x="1857756" y="2805546"/>
            <a:ext cx="3429000" cy="3429000"/>
          </a:xfrm>
          <a:prstGeom prst="rect">
            <a:avLst/>
          </a:prstGeom>
        </p:spPr>
      </p:pic>
      <p:pic>
        <p:nvPicPr>
          <p:cNvPr id="14" name="Picture Placeholder 1" descr="Un cuadrado dividido en 2 partes iguales."/>
          <p:cNvPicPr/>
          <p:nvPr/>
        </p:nvPicPr>
        <p:blipFill>
          <a:blip r:embed="rId3"/>
          <a:stretch>
            <a:fillRect/>
          </a:stretch>
        </p:blipFill>
        <p:spPr>
          <a:xfrm>
            <a:off x="6905244" y="2805546"/>
            <a:ext cx="3429000" cy="3429000"/>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(9 de 12)</a:t>
            </a:r>
            <a:endParaRPr sz="2400" b="1" i="0">
              <a:solidFill>
                <a:srgbClr val="D62714"/>
              </a:solidFill>
              <a:latin typeface="Libre Franklin"/>
            </a:endParaRPr>
          </a:p>
        </p:txBody>
      </p:sp>
      <p:pic>
        <p:nvPicPr>
          <p:cNvPr id="14" name="Picture Placeholder 1" descr="Un cuadrado dividido en 3 partes iguales."/>
          <p:cNvPicPr/>
          <p:nvPr/>
        </p:nvPicPr>
        <p:blipFill>
          <a:blip r:embed="rId3"/>
          <a:stretch>
            <a:fillRect/>
          </a:stretch>
        </p:blipFill>
        <p:spPr>
          <a:xfrm>
            <a:off x="4392887" y="2805546"/>
            <a:ext cx="3429000" cy="3429000"/>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(10 de 12)</a:t>
            </a:r>
            <a:endParaRPr sz="2400" b="1" i="0">
              <a:solidFill>
                <a:srgbClr val="D62714"/>
              </a:solidFill>
              <a:latin typeface="Libre Franklin"/>
            </a:endParaRPr>
          </a:p>
        </p:txBody>
      </p:sp>
      <p:pic>
        <p:nvPicPr>
          <p:cNvPr id="14" name="Picture Placeholder 1" descr="Un cuadrado dividido en 3 partes iguales."/>
          <p:cNvPicPr/>
          <p:nvPr/>
        </p:nvPicPr>
        <p:blipFill>
          <a:blip r:embed="rId3"/>
          <a:stretch>
            <a:fillRect/>
          </a:stretch>
        </p:blipFill>
        <p:spPr>
          <a:xfrm>
            <a:off x="1894332" y="2805547"/>
            <a:ext cx="3429000" cy="3429000"/>
          </a:xfrm>
          <a:prstGeom prst="rect">
            <a:avLst/>
          </a:prstGeom>
        </p:spPr>
      </p:pic>
      <p:pic>
        <p:nvPicPr>
          <p:cNvPr id="15" name="Picture Placeholder 2" descr="Un cuadrado dividido en 3 partes iguales."/>
          <p:cNvPicPr/>
          <p:nvPr/>
        </p:nvPicPr>
        <p:blipFill>
          <a:blip r:embed="rId3"/>
          <a:stretch>
            <a:fillRect/>
          </a:stretch>
        </p:blipFill>
        <p:spPr>
          <a:xfrm>
            <a:off x="6868670" y="2805547"/>
            <a:ext cx="3429000" cy="3429000"/>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(11 de 12)</a:t>
            </a:r>
            <a:endParaRPr sz="2400" b="1" i="0">
              <a:solidFill>
                <a:srgbClr val="D62714"/>
              </a:solidFill>
              <a:latin typeface="Libre Franklin"/>
            </a:endParaRPr>
          </a:p>
        </p:txBody>
      </p:sp>
      <p:pic>
        <p:nvPicPr>
          <p:cNvPr id="14" name="Picture Placeholder 1" descr="Un cuadrado dividido en 4 partes iguales."/>
          <p:cNvPicPr/>
          <p:nvPr/>
        </p:nvPicPr>
        <p:blipFill>
          <a:blip r:embed="rId3"/>
          <a:stretch>
            <a:fillRect/>
          </a:stretch>
        </p:blipFill>
        <p:spPr>
          <a:xfrm>
            <a:off x="4392887" y="2805546"/>
            <a:ext cx="3429000" cy="3429000"/>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Partes iguales (12 de 12)</a:t>
            </a:r>
            <a:endParaRPr sz="2400" b="1" i="0">
              <a:solidFill>
                <a:srgbClr val="D62714"/>
              </a:solidFill>
              <a:latin typeface="Libre Franklin"/>
            </a:endParaRPr>
          </a:p>
        </p:txBody>
      </p:sp>
      <p:pic>
        <p:nvPicPr>
          <p:cNvPr id="14" name="Picture Placeholder 1" descr="Un cuadrado dividido en 4 partes iguales."/>
          <p:cNvPicPr/>
          <p:nvPr/>
        </p:nvPicPr>
        <p:blipFill>
          <a:blip r:embed="rId3"/>
          <a:stretch>
            <a:fillRect/>
          </a:stretch>
        </p:blipFill>
        <p:spPr>
          <a:xfrm>
            <a:off x="1894332" y="2805547"/>
            <a:ext cx="3429000" cy="3429000"/>
          </a:xfrm>
          <a:prstGeom prst="rect">
            <a:avLst/>
          </a:prstGeom>
        </p:spPr>
      </p:pic>
      <p:pic>
        <p:nvPicPr>
          <p:cNvPr id="15" name="Picture Placeholder 2" descr="Un cuadrado dividido en 4 partes iguales."/>
          <p:cNvPicPr/>
          <p:nvPr/>
        </p:nvPicPr>
        <p:blipFill>
          <a:blip r:embed="rId3"/>
          <a:stretch>
            <a:fillRect/>
          </a:stretch>
        </p:blipFill>
        <p:spPr>
          <a:xfrm>
            <a:off x="6868668" y="2805547"/>
            <a:ext cx="3429000" cy="3429000"/>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(1 de 7)</a:t>
            </a:r>
            <a:endParaRPr sz="2400" b="1" i="0">
              <a:solidFill>
                <a:srgbClr val="D62714"/>
              </a:solidFill>
              <a:latin typeface="Libre Franklin"/>
            </a:endParaRPr>
          </a:p>
        </p:txBody>
      </p:sp>
      <p:pic>
        <p:nvPicPr>
          <p:cNvPr id="7" name="Picture 6" descr="Uno y un cuarto más uno y un cuarto es igual a espacio.">
            <a:extLst>
              <a:ext uri="{FF2B5EF4-FFF2-40B4-BE49-F238E27FC236}">
                <a16:creationId xmlns:a16="http://schemas.microsoft.com/office/drawing/2014/main" id="{C625E397-A7DB-88D4-C20C-FBBF7CE04075}"/>
              </a:ext>
            </a:extLst>
          </p:cNvPr>
          <p:cNvPicPr>
            <a:picLocks/>
          </p:cNvPicPr>
          <p:nvPr/>
        </p:nvPicPr>
        <p:blipFill>
          <a:blip r:embed="rId3"/>
          <a:stretch>
            <a:fillRect/>
          </a:stretch>
        </p:blipFill>
        <p:spPr>
          <a:xfrm>
            <a:off x="3461048" y="2062163"/>
            <a:ext cx="4965700" cy="1447800"/>
          </a:xfrm>
          <a:prstGeom prst="rect">
            <a:avLst/>
          </a:prstGeom>
        </p:spPr>
      </p:pic>
      <p:sp>
        <p:nvSpPr>
          <p:cNvPr id="14" name="Content Placeholder 1"/>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Uno y un cuarto más uno y un cuarto es igual a dos y dos cuartos.">
            <a:extLst>
              <a:ext uri="{FF2B5EF4-FFF2-40B4-BE49-F238E27FC236}">
                <a16:creationId xmlns:a16="http://schemas.microsoft.com/office/drawing/2014/main" id="{5E8F307B-90AF-3EF9-FD8C-EB0415F66B5C}"/>
              </a:ext>
            </a:extLst>
          </p:cNvPr>
          <p:cNvPicPr>
            <a:picLocks/>
          </p:cNvPicPr>
          <p:nvPr/>
        </p:nvPicPr>
        <p:blipFill>
          <a:blip r:embed="rId4"/>
          <a:stretch>
            <a:fillRect/>
          </a:stretch>
        </p:blipFill>
        <p:spPr>
          <a:xfrm>
            <a:off x="3461230" y="2057400"/>
            <a:ext cx="4991100" cy="1562100"/>
          </a:xfrm>
          <a:prstGeom prst="rect">
            <a:avLst/>
          </a:prstGeom>
        </p:spPr>
      </p:pic>
      <p:sp>
        <p:nvSpPr>
          <p:cNvPr id="17" name="Content Placeholder 4"/>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4B2E0-E44C-EC41-6317-07DC53BC1D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53AC12-36D7-A73C-7D69-97882622EA96}"/>
              </a:ext>
            </a:extLst>
          </p:cNvPr>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(2 de 7)</a:t>
            </a:r>
            <a:endParaRPr sz="2400" b="1" i="0">
              <a:solidFill>
                <a:srgbClr val="D62714"/>
              </a:solidFill>
              <a:latin typeface="Libre Franklin"/>
            </a:endParaRPr>
          </a:p>
        </p:txBody>
      </p:sp>
      <p:pic>
        <p:nvPicPr>
          <p:cNvPr id="7" name="Picture 6" descr="Uno y tres quintos más dos y un quinto es igual a espacio.">
            <a:extLst>
              <a:ext uri="{FF2B5EF4-FFF2-40B4-BE49-F238E27FC236}">
                <a16:creationId xmlns:a16="http://schemas.microsoft.com/office/drawing/2014/main" id="{B1CF3FBE-0715-8A69-3D93-2DD3337EB764}"/>
              </a:ext>
            </a:extLst>
          </p:cNvPr>
          <p:cNvPicPr>
            <a:picLocks/>
          </p:cNvPicPr>
          <p:nvPr/>
        </p:nvPicPr>
        <p:blipFill>
          <a:blip r:embed="rId3"/>
          <a:stretch>
            <a:fillRect/>
          </a:stretch>
        </p:blipFill>
        <p:spPr>
          <a:xfrm>
            <a:off x="3557850" y="2055813"/>
            <a:ext cx="4864100" cy="1460500"/>
          </a:xfrm>
          <a:prstGeom prst="rect">
            <a:avLst/>
          </a:prstGeom>
        </p:spPr>
      </p:pic>
      <p:sp>
        <p:nvSpPr>
          <p:cNvPr id="14" name="Content Placeholder 1">
            <a:extLst>
              <a:ext uri="{FF2B5EF4-FFF2-40B4-BE49-F238E27FC236}">
                <a16:creationId xmlns:a16="http://schemas.microsoft.com/office/drawing/2014/main" id="{E1DC91B0-E3E5-32B5-47B8-59BB8F22F6FF}"/>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Uno y tres quintos más dos y un quinto es igual a tres y cuatro quintos.">
            <a:extLst>
              <a:ext uri="{FF2B5EF4-FFF2-40B4-BE49-F238E27FC236}">
                <a16:creationId xmlns:a16="http://schemas.microsoft.com/office/drawing/2014/main" id="{B9B34B52-8037-55C9-A446-7E06B2FD8491}"/>
              </a:ext>
            </a:extLst>
          </p:cNvPr>
          <p:cNvPicPr>
            <a:picLocks/>
          </p:cNvPicPr>
          <p:nvPr/>
        </p:nvPicPr>
        <p:blipFill>
          <a:blip r:embed="rId4"/>
          <a:stretch>
            <a:fillRect/>
          </a:stretch>
        </p:blipFill>
        <p:spPr>
          <a:xfrm>
            <a:off x="3558975" y="2051050"/>
            <a:ext cx="4864100" cy="1574800"/>
          </a:xfrm>
          <a:prstGeom prst="rect">
            <a:avLst/>
          </a:prstGeom>
        </p:spPr>
      </p:pic>
      <p:sp>
        <p:nvSpPr>
          <p:cNvPr id="17" name="Content Placeholder 4">
            <a:extLst>
              <a:ext uri="{FF2B5EF4-FFF2-40B4-BE49-F238E27FC236}">
                <a16:creationId xmlns:a16="http://schemas.microsoft.com/office/drawing/2014/main" id="{63027718-DDBF-3FA1-EE3C-3A7170F13D65}"/>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632028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3CC2E-2AD1-CB28-D7D7-045DD5C8EC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F2C16A-DFA7-2C8E-E976-B1217C823E01}"/>
              </a:ext>
            </a:extLst>
          </p:cNvPr>
          <p:cNvSpPr>
            <a:spLocks noGrp="1"/>
          </p:cNvSpPr>
          <p:nvPr>
            <p:ph type="title" hasCustomPrompt="1"/>
          </p:nvPr>
        </p:nvSpPr>
        <p:spPr>
          <a:xfrm>
            <a:off x="273600" y="164701"/>
            <a:ext cx="11667575" cy="1260000"/>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Sumar números mixtos (3 de 7)</a:t>
            </a:r>
            <a:endParaRPr sz="2400" b="1" i="0" dirty="0">
              <a:solidFill>
                <a:srgbClr val="D62714"/>
              </a:solidFill>
              <a:latin typeface="Libre Franklin"/>
            </a:endParaRPr>
          </a:p>
        </p:txBody>
      </p:sp>
      <p:pic>
        <p:nvPicPr>
          <p:cNvPr id="7" name="Picture 6" descr="Dos y dos sextos más dos y tres sextos es igual a espacio.">
            <a:extLst>
              <a:ext uri="{FF2B5EF4-FFF2-40B4-BE49-F238E27FC236}">
                <a16:creationId xmlns:a16="http://schemas.microsoft.com/office/drawing/2014/main" id="{FC4C2141-1D4C-5516-EC72-B5AEB33E8273}"/>
              </a:ext>
            </a:extLst>
          </p:cNvPr>
          <p:cNvPicPr>
            <a:picLocks/>
          </p:cNvPicPr>
          <p:nvPr/>
        </p:nvPicPr>
        <p:blipFill>
          <a:blip r:embed="rId3"/>
          <a:stretch>
            <a:fillRect/>
          </a:stretch>
        </p:blipFill>
        <p:spPr>
          <a:xfrm>
            <a:off x="3509300" y="2055813"/>
            <a:ext cx="4914900" cy="1460500"/>
          </a:xfrm>
          <a:prstGeom prst="rect">
            <a:avLst/>
          </a:prstGeom>
        </p:spPr>
      </p:pic>
      <p:sp>
        <p:nvSpPr>
          <p:cNvPr id="14" name="Content Placeholder 1">
            <a:extLst>
              <a:ext uri="{FF2B5EF4-FFF2-40B4-BE49-F238E27FC236}">
                <a16:creationId xmlns:a16="http://schemas.microsoft.com/office/drawing/2014/main" id="{3BE61B45-3C64-A061-74A9-03C93EBC9257}"/>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Dos y dos sextos más dos y tres sextos es igual a cuatro y cinco sextos.">
            <a:extLst>
              <a:ext uri="{FF2B5EF4-FFF2-40B4-BE49-F238E27FC236}">
                <a16:creationId xmlns:a16="http://schemas.microsoft.com/office/drawing/2014/main" id="{BDBF37FE-F673-D3B9-A4AD-096957F2F076}"/>
              </a:ext>
            </a:extLst>
          </p:cNvPr>
          <p:cNvPicPr>
            <a:picLocks/>
          </p:cNvPicPr>
          <p:nvPr/>
        </p:nvPicPr>
        <p:blipFill>
          <a:blip r:embed="rId4"/>
          <a:stretch>
            <a:fillRect/>
          </a:stretch>
        </p:blipFill>
        <p:spPr>
          <a:xfrm>
            <a:off x="3509300" y="2051050"/>
            <a:ext cx="4940300" cy="1574800"/>
          </a:xfrm>
          <a:prstGeom prst="rect">
            <a:avLst/>
          </a:prstGeom>
        </p:spPr>
      </p:pic>
      <p:sp>
        <p:nvSpPr>
          <p:cNvPr id="17" name="Content Placeholder 4">
            <a:extLst>
              <a:ext uri="{FF2B5EF4-FFF2-40B4-BE49-F238E27FC236}">
                <a16:creationId xmlns:a16="http://schemas.microsoft.com/office/drawing/2014/main" id="{2254109F-51D8-DBC1-2963-D28D33174AAA}"/>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847439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B2460-DEEC-FDF2-35AC-5638764896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D79BCA-F526-AB3A-AD77-29EE0A79F312}"/>
              </a:ext>
            </a:extLst>
          </p:cNvPr>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(4 de 7)</a:t>
            </a:r>
            <a:endParaRPr sz="2400" b="1" i="0">
              <a:solidFill>
                <a:srgbClr val="D62714"/>
              </a:solidFill>
              <a:latin typeface="Libre Franklin"/>
            </a:endParaRPr>
          </a:p>
        </p:txBody>
      </p:sp>
      <p:pic>
        <p:nvPicPr>
          <p:cNvPr id="7" name="Picture 6" descr="Dos y tres octavos más tres y cuatro octavos es igual a espacio.">
            <a:extLst>
              <a:ext uri="{FF2B5EF4-FFF2-40B4-BE49-F238E27FC236}">
                <a16:creationId xmlns:a16="http://schemas.microsoft.com/office/drawing/2014/main" id="{B7081C8F-B316-48EE-482A-FDD6DBD16CB0}"/>
              </a:ext>
            </a:extLst>
          </p:cNvPr>
          <p:cNvPicPr>
            <a:picLocks/>
          </p:cNvPicPr>
          <p:nvPr/>
        </p:nvPicPr>
        <p:blipFill>
          <a:blip r:embed="rId3"/>
          <a:stretch>
            <a:fillRect/>
          </a:stretch>
        </p:blipFill>
        <p:spPr>
          <a:xfrm>
            <a:off x="3485025" y="2055813"/>
            <a:ext cx="4940300" cy="1460500"/>
          </a:xfrm>
          <a:prstGeom prst="rect">
            <a:avLst/>
          </a:prstGeom>
        </p:spPr>
      </p:pic>
      <p:sp>
        <p:nvSpPr>
          <p:cNvPr id="14" name="Content Placeholder 1">
            <a:extLst>
              <a:ext uri="{FF2B5EF4-FFF2-40B4-BE49-F238E27FC236}">
                <a16:creationId xmlns:a16="http://schemas.microsoft.com/office/drawing/2014/main" id="{CA9C07B0-9FFC-83A3-1841-8EB57CBCDB91}"/>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Dos y tres octavos más tres y cuatro octavos es igual a cinco y siete octavos.">
            <a:extLst>
              <a:ext uri="{FF2B5EF4-FFF2-40B4-BE49-F238E27FC236}">
                <a16:creationId xmlns:a16="http://schemas.microsoft.com/office/drawing/2014/main" id="{B83FEC46-D585-75BC-CAAC-4708C75B5AB8}"/>
              </a:ext>
            </a:extLst>
          </p:cNvPr>
          <p:cNvPicPr>
            <a:picLocks/>
          </p:cNvPicPr>
          <p:nvPr/>
        </p:nvPicPr>
        <p:blipFill>
          <a:blip r:embed="rId4"/>
          <a:stretch>
            <a:fillRect/>
          </a:stretch>
        </p:blipFill>
        <p:spPr>
          <a:xfrm>
            <a:off x="3485025" y="2055813"/>
            <a:ext cx="4914900" cy="1574800"/>
          </a:xfrm>
          <a:prstGeom prst="rect">
            <a:avLst/>
          </a:prstGeom>
        </p:spPr>
      </p:pic>
      <p:sp>
        <p:nvSpPr>
          <p:cNvPr id="17" name="Content Placeholder 4">
            <a:extLst>
              <a:ext uri="{FF2B5EF4-FFF2-40B4-BE49-F238E27FC236}">
                <a16:creationId xmlns:a16="http://schemas.microsoft.com/office/drawing/2014/main" id="{6A73672B-A98C-BF94-2417-3A7FA0CF7B84}"/>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3116277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20C81-74D4-39F0-1332-BA7E7E21C7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055142-0D0B-C817-F780-33E7291D768E}"/>
              </a:ext>
            </a:extLst>
          </p:cNvPr>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(5 de 7)</a:t>
            </a:r>
            <a:endParaRPr sz="2400" b="1" i="0">
              <a:solidFill>
                <a:srgbClr val="D62714"/>
              </a:solidFill>
              <a:latin typeface="Libre Franklin"/>
            </a:endParaRPr>
          </a:p>
        </p:txBody>
      </p:sp>
      <p:pic>
        <p:nvPicPr>
          <p:cNvPr id="7" name="Picture 6" descr="Uno y siete décimos más dos y tres décimos es igual a espacio.">
            <a:extLst>
              <a:ext uri="{FF2B5EF4-FFF2-40B4-BE49-F238E27FC236}">
                <a16:creationId xmlns:a16="http://schemas.microsoft.com/office/drawing/2014/main" id="{8436A05A-10C2-29E9-2C5C-F8B51A977788}"/>
              </a:ext>
            </a:extLst>
          </p:cNvPr>
          <p:cNvPicPr>
            <a:picLocks/>
          </p:cNvPicPr>
          <p:nvPr/>
        </p:nvPicPr>
        <p:blipFill>
          <a:blip r:embed="rId3"/>
          <a:stretch>
            <a:fillRect/>
          </a:stretch>
        </p:blipFill>
        <p:spPr>
          <a:xfrm>
            <a:off x="2846650" y="2055813"/>
            <a:ext cx="6819900" cy="1460500"/>
          </a:xfrm>
          <a:prstGeom prst="rect">
            <a:avLst/>
          </a:prstGeom>
        </p:spPr>
      </p:pic>
      <p:sp>
        <p:nvSpPr>
          <p:cNvPr id="14" name="Content Placeholder 1">
            <a:extLst>
              <a:ext uri="{FF2B5EF4-FFF2-40B4-BE49-F238E27FC236}">
                <a16:creationId xmlns:a16="http://schemas.microsoft.com/office/drawing/2014/main" id="{A674F113-0FA2-5AAD-BBD6-74CC4DD978B1}"/>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Uno y siete décimos más dos y tres décimos es igual a tres y diez décimos, que es igual a 4.">
            <a:extLst>
              <a:ext uri="{FF2B5EF4-FFF2-40B4-BE49-F238E27FC236}">
                <a16:creationId xmlns:a16="http://schemas.microsoft.com/office/drawing/2014/main" id="{74236529-E2BA-29FD-749C-B08C37A66A85}"/>
              </a:ext>
            </a:extLst>
          </p:cNvPr>
          <p:cNvPicPr>
            <a:picLocks/>
          </p:cNvPicPr>
          <p:nvPr/>
        </p:nvPicPr>
        <p:blipFill>
          <a:blip r:embed="rId4"/>
          <a:stretch>
            <a:fillRect/>
          </a:stretch>
        </p:blipFill>
        <p:spPr>
          <a:xfrm>
            <a:off x="2847713" y="2062163"/>
            <a:ext cx="6819900" cy="1574800"/>
          </a:xfrm>
          <a:prstGeom prst="rect">
            <a:avLst/>
          </a:prstGeom>
        </p:spPr>
      </p:pic>
      <p:sp>
        <p:nvSpPr>
          <p:cNvPr id="17" name="Content Placeholder 4">
            <a:extLst>
              <a:ext uri="{FF2B5EF4-FFF2-40B4-BE49-F238E27FC236}">
                <a16:creationId xmlns:a16="http://schemas.microsoft.com/office/drawing/2014/main" id="{54E55DF9-0789-6B5F-631C-BF560FAFC8D7}"/>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7342030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71293-F96C-382A-6678-A907E90C65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196F4B-B54F-9BE2-4B3B-417F204728CB}"/>
              </a:ext>
            </a:extLst>
          </p:cNvPr>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(6 de 7)</a:t>
            </a:r>
            <a:endParaRPr sz="2400" b="1" i="0">
              <a:solidFill>
                <a:srgbClr val="D62714"/>
              </a:solidFill>
              <a:latin typeface="Libre Franklin"/>
            </a:endParaRPr>
          </a:p>
        </p:txBody>
      </p:sp>
      <p:pic>
        <p:nvPicPr>
          <p:cNvPr id="7" name="Picture 6" descr="Dos y tres doceavos más cuatro y seis doceavos es igual a espacio.">
            <a:extLst>
              <a:ext uri="{FF2B5EF4-FFF2-40B4-BE49-F238E27FC236}">
                <a16:creationId xmlns:a16="http://schemas.microsoft.com/office/drawing/2014/main" id="{612F93BB-C55C-5DFF-D832-E026CBBDC4BD}"/>
              </a:ext>
            </a:extLst>
          </p:cNvPr>
          <p:cNvPicPr>
            <a:picLocks/>
          </p:cNvPicPr>
          <p:nvPr/>
        </p:nvPicPr>
        <p:blipFill>
          <a:blip r:embed="rId3"/>
          <a:stretch>
            <a:fillRect/>
          </a:stretch>
        </p:blipFill>
        <p:spPr>
          <a:xfrm>
            <a:off x="2848375" y="2062163"/>
            <a:ext cx="5867400" cy="1447800"/>
          </a:xfrm>
          <a:prstGeom prst="rect">
            <a:avLst/>
          </a:prstGeom>
        </p:spPr>
      </p:pic>
      <p:sp>
        <p:nvSpPr>
          <p:cNvPr id="14" name="Content Placeholder 1">
            <a:extLst>
              <a:ext uri="{FF2B5EF4-FFF2-40B4-BE49-F238E27FC236}">
                <a16:creationId xmlns:a16="http://schemas.microsoft.com/office/drawing/2014/main" id="{767F892D-1C41-9516-E812-5694834B97BD}"/>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Dos y tres doceavos más cuatro y seis doceavos es igual a seis y nueve doceavos.">
            <a:extLst>
              <a:ext uri="{FF2B5EF4-FFF2-40B4-BE49-F238E27FC236}">
                <a16:creationId xmlns:a16="http://schemas.microsoft.com/office/drawing/2014/main" id="{6F348C66-5FF2-3063-9909-6F66BE1AC511}"/>
              </a:ext>
            </a:extLst>
          </p:cNvPr>
          <p:cNvPicPr>
            <a:picLocks/>
          </p:cNvPicPr>
          <p:nvPr/>
        </p:nvPicPr>
        <p:blipFill>
          <a:blip r:embed="rId4"/>
          <a:stretch>
            <a:fillRect/>
          </a:stretch>
        </p:blipFill>
        <p:spPr>
          <a:xfrm>
            <a:off x="2848375" y="2062163"/>
            <a:ext cx="5943600" cy="1562100"/>
          </a:xfrm>
          <a:prstGeom prst="rect">
            <a:avLst/>
          </a:prstGeom>
        </p:spPr>
      </p:pic>
      <p:sp>
        <p:nvSpPr>
          <p:cNvPr id="17" name="Content Placeholder 4">
            <a:extLst>
              <a:ext uri="{FF2B5EF4-FFF2-40B4-BE49-F238E27FC236}">
                <a16:creationId xmlns:a16="http://schemas.microsoft.com/office/drawing/2014/main" id="{921D0DEB-E9B1-F292-4411-AC234135ECFB}"/>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9570050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F043F-6585-62C9-2835-AE31773479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B16320-BEBB-D80D-AB4B-3FED392F3768}"/>
              </a:ext>
            </a:extLst>
          </p:cNvPr>
          <p:cNvSpPr>
            <a:spLocks noGrp="1"/>
          </p:cNvSpPr>
          <p:nvPr>
            <p:ph type="title" hasCustomPrompt="1"/>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Sumar números mixtos (7 de 7)</a:t>
            </a:r>
            <a:endParaRPr sz="2400" b="1" i="0">
              <a:solidFill>
                <a:srgbClr val="D62714"/>
              </a:solidFill>
              <a:latin typeface="Libre Franklin"/>
            </a:endParaRPr>
          </a:p>
        </p:txBody>
      </p:sp>
      <p:pic>
        <p:nvPicPr>
          <p:cNvPr id="7" name="Picture 6" descr="3 y 20 sobre 100 más uno y 80 sobre 100 es igual a espacio.">
            <a:extLst>
              <a:ext uri="{FF2B5EF4-FFF2-40B4-BE49-F238E27FC236}">
                <a16:creationId xmlns:a16="http://schemas.microsoft.com/office/drawing/2014/main" id="{93410EE1-0053-D0F5-6AF7-A36FF33209A6}"/>
              </a:ext>
            </a:extLst>
          </p:cNvPr>
          <p:cNvPicPr>
            <a:picLocks/>
          </p:cNvPicPr>
          <p:nvPr/>
        </p:nvPicPr>
        <p:blipFill>
          <a:blip r:embed="rId3"/>
          <a:stretch>
            <a:fillRect/>
          </a:stretch>
        </p:blipFill>
        <p:spPr>
          <a:xfrm>
            <a:off x="2178076" y="2055813"/>
            <a:ext cx="7924800" cy="1460500"/>
          </a:xfrm>
          <a:prstGeom prst="rect">
            <a:avLst/>
          </a:prstGeom>
        </p:spPr>
      </p:pic>
      <p:sp>
        <p:nvSpPr>
          <p:cNvPr id="14" name="Content Placeholder 1">
            <a:extLst>
              <a:ext uri="{FF2B5EF4-FFF2-40B4-BE49-F238E27FC236}">
                <a16:creationId xmlns:a16="http://schemas.microsoft.com/office/drawing/2014/main" id="{A895FA09-DB44-6EA1-D5EF-762DDAAD8258}"/>
              </a:ext>
            </a:extLst>
          </p:cNvPr>
          <p:cNvSpPr>
            <a:spLocks noGrp="1"/>
          </p:cNvSpPr>
          <p:nvPr>
            <p:ph sz="quarter" idx="26"/>
          </p:nvPr>
        </p:nvSpPr>
        <p:spPr>
          <a:xfrm>
            <a:off x="273600" y="5624033"/>
            <a:ext cx="2972095" cy="6985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3" descr="3 y 20 sobre 100, más uno y 80 sobre 100 es igual a 4 y 100 sobre 100, que es igual a 5.">
            <a:extLst>
              <a:ext uri="{FF2B5EF4-FFF2-40B4-BE49-F238E27FC236}">
                <a16:creationId xmlns:a16="http://schemas.microsoft.com/office/drawing/2014/main" id="{0BA93B8C-8FA6-CE5A-9B6A-7B5E1A6842EF}"/>
              </a:ext>
            </a:extLst>
          </p:cNvPr>
          <p:cNvPicPr>
            <a:picLocks/>
          </p:cNvPicPr>
          <p:nvPr/>
        </p:nvPicPr>
        <p:blipFill>
          <a:blip r:embed="rId4"/>
          <a:stretch>
            <a:fillRect/>
          </a:stretch>
        </p:blipFill>
        <p:spPr>
          <a:xfrm>
            <a:off x="2179986" y="2062163"/>
            <a:ext cx="7899400" cy="1574800"/>
          </a:xfrm>
          <a:prstGeom prst="rect">
            <a:avLst/>
          </a:prstGeom>
        </p:spPr>
      </p:pic>
      <p:sp>
        <p:nvSpPr>
          <p:cNvPr id="17" name="Content Placeholder 4">
            <a:extLst>
              <a:ext uri="{FF2B5EF4-FFF2-40B4-BE49-F238E27FC236}">
                <a16:creationId xmlns:a16="http://schemas.microsoft.com/office/drawing/2014/main" id="{44ECF726-B4D1-DAD5-C2B7-A75327295A5D}"/>
              </a:ext>
            </a:extLst>
          </p:cNvPr>
          <p:cNvSpPr>
            <a:spLocks noGrp="1"/>
          </p:cNvSpPr>
          <p:nvPr>
            <p:ph sz="quarter" idx="26"/>
          </p:nvPr>
        </p:nvSpPr>
        <p:spPr>
          <a:xfrm>
            <a:off x="10510801" y="5709093"/>
            <a:ext cx="1430374" cy="698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4762028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54310"/>
            <a:ext cx="11667575" cy="884781"/>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endParaRPr lang="en-US" noProof="0"/>
          </a:p>
        </p:txBody>
      </p:sp>
      <p:sp>
        <p:nvSpPr>
          <p:cNvPr id="38" name="Content Placeholder 37">
            <a:extLst>
              <a:ext uri="{FF2B5EF4-FFF2-40B4-BE49-F238E27FC236}">
                <a16:creationId xmlns:a16="http://schemas.microsoft.com/office/drawing/2014/main" id="{44FE5D05-D36F-380F-11D5-3B62BA366D09}"/>
              </a:ext>
            </a:extLst>
          </p:cNvPr>
          <p:cNvSpPr>
            <a:spLocks noGrp="1"/>
          </p:cNvSpPr>
          <p:nvPr>
            <p:ph sz="quarter" idx="26"/>
          </p:nvPr>
        </p:nvSpPr>
        <p:spPr>
          <a:xfrm>
            <a:off x="2434433" y="3147056"/>
            <a:ext cx="1462158" cy="375462"/>
          </a:xfrm>
        </p:spPr>
        <p:txBody>
          <a:bodyPr>
            <a:normAutofit/>
          </a:bodyPr>
          <a:lstStyle/>
          <a:p>
            <a:r>
              <a:rPr lang="es-US" sz="1800" b="0" i="0" strike="noStrike" cap="none" spc="0" baseline="0" dirty="0">
                <a:solidFill>
                  <a:srgbClr val="000000"/>
                </a:solidFill>
                <a:effectLst/>
                <a:latin typeface="Libre Franklin"/>
                <a:ea typeface="Libre Franklin"/>
                <a:cs typeface="Libre Franklin"/>
              </a:rPr>
              <a:t>Modelo A</a:t>
            </a:r>
            <a:endParaRPr lang="en-IN" dirty="0"/>
          </a:p>
        </p:txBody>
      </p:sp>
      <p:pic>
        <p:nvPicPr>
          <p:cNvPr id="26" name="Picture 25" descr="Modelo A. Hay 7 cuadrados. 2 de los cuadrados están divididos cada uno en 5 partes iguales. 5 grupos de 1 entero y 2 partes están sombreadas. ">
            <a:extLst>
              <a:ext uri="{FF2B5EF4-FFF2-40B4-BE49-F238E27FC236}">
                <a16:creationId xmlns:a16="http://schemas.microsoft.com/office/drawing/2014/main" id="{D7CF29E9-3E84-E79E-665A-FDEF3FAC9D50}"/>
              </a:ext>
            </a:extLst>
          </p:cNvPr>
          <p:cNvPicPr>
            <a:picLocks noChangeAspect="1"/>
          </p:cNvPicPr>
          <p:nvPr/>
        </p:nvPicPr>
        <p:blipFill>
          <a:blip r:embed="rId3"/>
          <a:stretch>
            <a:fillRect/>
          </a:stretch>
        </p:blipFill>
        <p:spPr>
          <a:xfrm>
            <a:off x="273600" y="3781667"/>
            <a:ext cx="5733661" cy="587700"/>
          </a:xfrm>
          <a:prstGeom prst="rect">
            <a:avLst/>
          </a:prstGeom>
        </p:spPr>
      </p:pic>
      <p:sp>
        <p:nvSpPr>
          <p:cNvPr id="29" name="Content Placeholder 28">
            <a:extLst>
              <a:ext uri="{FF2B5EF4-FFF2-40B4-BE49-F238E27FC236}">
                <a16:creationId xmlns:a16="http://schemas.microsoft.com/office/drawing/2014/main" id="{AF3A0A9F-D7BA-6C05-962D-6C81C3660DD0}"/>
              </a:ext>
            </a:extLst>
          </p:cNvPr>
          <p:cNvSpPr>
            <a:spLocks noGrp="1"/>
          </p:cNvSpPr>
          <p:nvPr>
            <p:ph sz="quarter" idx="16"/>
          </p:nvPr>
        </p:nvSpPr>
        <p:spPr>
          <a:xfrm>
            <a:off x="8676837" y="3157566"/>
            <a:ext cx="1462158" cy="375462"/>
          </a:xfrm>
        </p:spPr>
        <p:txBody>
          <a:bodyPr/>
          <a:lstStyle/>
          <a:p>
            <a:r>
              <a:rPr lang="es-US" sz="1800" b="0" i="0" strike="noStrike" cap="none" spc="0" baseline="0" dirty="0">
                <a:solidFill>
                  <a:srgbClr val="000000"/>
                </a:solidFill>
                <a:effectLst/>
                <a:latin typeface="Libre Franklin"/>
                <a:ea typeface="Libre Franklin"/>
                <a:cs typeface="Libre Franklin"/>
              </a:rPr>
              <a:t>Modelo B</a:t>
            </a:r>
            <a:endParaRPr lang="en-IN" dirty="0"/>
          </a:p>
        </p:txBody>
      </p:sp>
      <p:pic>
        <p:nvPicPr>
          <p:cNvPr id="28" name="Picture 27" descr="Modelo B. Hay 7 cuadrados divididos cada uno en 5 partes iguales. 7 grupos de 5 partes están sombreados.">
            <a:extLst>
              <a:ext uri="{FF2B5EF4-FFF2-40B4-BE49-F238E27FC236}">
                <a16:creationId xmlns:a16="http://schemas.microsoft.com/office/drawing/2014/main" id="{0D9CD317-D3C0-0174-496F-D8E4EF06E9A0}"/>
              </a:ext>
            </a:extLst>
          </p:cNvPr>
          <p:cNvPicPr>
            <a:picLocks noChangeAspect="1"/>
          </p:cNvPicPr>
          <p:nvPr/>
        </p:nvPicPr>
        <p:blipFill>
          <a:blip r:embed="rId4"/>
          <a:stretch>
            <a:fillRect/>
          </a:stretch>
        </p:blipFill>
        <p:spPr>
          <a:xfrm>
            <a:off x="6207514" y="3781667"/>
            <a:ext cx="5733661" cy="587700"/>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Igualar números mixtos y fracciones mayores que </a:t>
            </a:r>
            <a:r>
              <a:rPr lang="es-US" sz="2600" b="1" i="0" strike="noStrike" cap="none" spc="0" baseline="0">
                <a:solidFill>
                  <a:srgbClr val="D62714"/>
                </a:solidFill>
                <a:effectLst/>
                <a:latin typeface="Cambria"/>
                <a:ea typeface="Cambria"/>
                <a:cs typeface="Cambria"/>
              </a:rPr>
              <a:t>1</a:t>
            </a:r>
            <a:endParaRPr lang="en-US" sz="2600" noProof="0">
              <a:latin typeface="Cambria" panose="02040503050406030204" pitchFamily="18" charset="0"/>
              <a:ea typeface="Cambria" panose="02040503050406030204" pitchFamily="18" charset="0"/>
            </a:endParaRPr>
          </a:p>
        </p:txBody>
      </p:sp>
      <p:pic>
        <p:nvPicPr>
          <p:cNvPr id="19" name="Picture 18" descr="Diapositiva en blanco">
            <a:extLst>
              <a:ext uri="{FF2B5EF4-FFF2-40B4-BE49-F238E27FC236}">
                <a16:creationId xmlns:a16="http://schemas.microsoft.com/office/drawing/2014/main" id="{E155DFD0-78E8-0366-92AE-C09B29062EE2}"/>
              </a:ext>
            </a:extLst>
          </p:cNvPr>
          <p:cNvPicPr>
            <a:picLocks noChangeAspect="1"/>
          </p:cNvPicPr>
          <p:nvPr/>
        </p:nvPicPr>
        <p:blipFill>
          <a:blip r:embed="rId3"/>
          <a:stretch>
            <a:fillRect/>
          </a:stretch>
        </p:blipFill>
        <p:spPr>
          <a:xfrm>
            <a:off x="3491874" y="1735222"/>
            <a:ext cx="5208253" cy="4502787"/>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D8ABD-3582-13F3-8327-E2431E3F85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47CE1C-EF37-947B-6919-8B77144A2F4C}"/>
              </a:ext>
            </a:extLst>
          </p:cNvPr>
          <p:cNvSpPr>
            <a:spLocks noGrp="1"/>
          </p:cNvSpPr>
          <p:nvPr>
            <p:ph type="title" hasCustomPrompt="1"/>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Seleccionar una estrategia y dividir</a:t>
            </a:r>
            <a:endParaRPr lang="en-US" sz="2400" noProof="0"/>
          </a:p>
        </p:txBody>
      </p:sp>
      <p:sp>
        <p:nvSpPr>
          <p:cNvPr id="15" name="Content Placeholder 2">
            <a:extLst>
              <a:ext uri="{FF2B5EF4-FFF2-40B4-BE49-F238E27FC236}">
                <a16:creationId xmlns:a16="http://schemas.microsoft.com/office/drawing/2014/main" id="{9BFAA33E-2143-7B91-3A70-DFC0B3EE9FFA}"/>
              </a:ext>
            </a:extLst>
          </p:cNvPr>
          <p:cNvSpPr>
            <a:spLocks noGrp="1"/>
          </p:cNvSpPr>
          <p:nvPr>
            <p:ph sz="quarter" idx="26"/>
          </p:nvPr>
        </p:nvSpPr>
        <p:spPr>
          <a:xfrm>
            <a:off x="273600" y="1508240"/>
            <a:ext cx="11187573" cy="698500"/>
          </a:xfrm>
        </p:spPr>
        <p:txBody>
          <a:bodyPr/>
          <a:lstStyle/>
          <a:p>
            <a:r>
              <a:rPr lang="es-US" sz="1800" b="0" i="0" strike="noStrike" cap="none" spc="0" baseline="0" dirty="0" err="1">
                <a:solidFill>
                  <a:srgbClr val="000000"/>
                </a:solidFill>
                <a:effectLst/>
                <a:latin typeface="Libre Franklin"/>
                <a:ea typeface="Libre Franklin"/>
                <a:cs typeface="Libre Franklin"/>
              </a:rPr>
              <a:t>Adesh</a:t>
            </a:r>
            <a:r>
              <a:rPr lang="es-US" sz="1800" b="0" i="0" strike="noStrike" cap="none" spc="0" baseline="0" dirty="0">
                <a:solidFill>
                  <a:srgbClr val="000000"/>
                </a:solidFill>
                <a:effectLst/>
                <a:latin typeface="Libre Franklin"/>
                <a:ea typeface="Libre Franklin"/>
                <a:cs typeface="Libre Franklin"/>
              </a:rPr>
              <a:t> entrena para una carrera de relevos de </a:t>
            </a:r>
            <a:r>
              <a:rPr lang="es-US" sz="2000" b="0" i="0" strike="noStrike" cap="none" spc="0" baseline="0" dirty="0">
                <a:solidFill>
                  <a:srgbClr val="000000"/>
                </a:solidFill>
                <a:effectLst/>
                <a:latin typeface="Cambria"/>
                <a:ea typeface="Cambria"/>
                <a:cs typeface="Cambria"/>
              </a:rPr>
              <a:t>22</a:t>
            </a:r>
            <a:r>
              <a:rPr lang="es-US" sz="1800" b="0" i="0" strike="noStrike" cap="none" spc="0" baseline="0" dirty="0">
                <a:solidFill>
                  <a:srgbClr val="000000"/>
                </a:solidFill>
                <a:effectLst/>
                <a:latin typeface="Libre Franklin"/>
                <a:ea typeface="Libre Franklin"/>
                <a:cs typeface="Libre Franklin"/>
              </a:rPr>
              <a:t> millas. Compite en un equipo formado por </a:t>
            </a:r>
            <a:r>
              <a:rPr lang="es-US" sz="2000" b="0" i="0" strike="noStrike" cap="none" spc="0" baseline="0" dirty="0">
                <a:solidFill>
                  <a:srgbClr val="000000"/>
                </a:solidFill>
                <a:effectLst/>
                <a:latin typeface="Cambria"/>
                <a:ea typeface="Cambria"/>
                <a:cs typeface="Cambria"/>
              </a:rPr>
              <a:t>4</a:t>
            </a:r>
            <a:r>
              <a:rPr lang="es-US" sz="1800" b="0" i="0" strike="noStrike" cap="none" spc="0" baseline="0" dirty="0">
                <a:solidFill>
                  <a:srgbClr val="000000"/>
                </a:solidFill>
                <a:effectLst/>
                <a:latin typeface="Libre Franklin"/>
                <a:ea typeface="Libre Franklin"/>
                <a:cs typeface="Libre Franklin"/>
              </a:rPr>
              <a:t> personas. Cada integrante del equipo corre el mismo número de millas. ¿Cuántas millas correrá cada integrante?</a:t>
            </a:r>
          </a:p>
        </p:txBody>
      </p:sp>
    </p:spTree>
    <p:extLst>
      <p:ext uri="{BB962C8B-B14F-4D97-AF65-F5344CB8AC3E}">
        <p14:creationId xmlns:p14="http://schemas.microsoft.com/office/powerpoint/2010/main" val="44455282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2746"/>
            <a:ext cx="4765993" cy="1260000"/>
          </a:xfrm>
        </p:spPr>
        <p:txBody>
          <a:bodyPr/>
          <a:lstStyle/>
          <a:p>
            <a:r>
              <a:rPr lang="es-US" sz="3000" b="1" i="0" strike="noStrike" cap="none" spc="0" baseline="0">
                <a:solidFill>
                  <a:srgbClr val="FFFFFF"/>
                </a:solidFill>
                <a:effectLst/>
                <a:latin typeface="Libre Franklin"/>
                <a:ea typeface="Libre Franklin"/>
                <a:cs typeface="Libre Franklin"/>
              </a:rPr>
              <a:t> Aprender</a:t>
            </a:r>
          </a:p>
          <a:p>
            <a:r>
              <a:rPr lang="es-US" sz="2400" b="1" i="0" strike="noStrike" cap="none" spc="0" baseline="0">
                <a:solidFill>
                  <a:srgbClr val="D62714"/>
                </a:solidFill>
                <a:effectLst/>
                <a:latin typeface="Libre Franklin"/>
                <a:ea typeface="Libre Franklin"/>
                <a:cs typeface="Libre Franklin"/>
              </a:rPr>
              <a:t>Grupo de problemas (1 de 3)</a:t>
            </a:r>
            <a:endParaRPr sz="2400" b="1" i="0">
              <a:solidFill>
                <a:srgbClr val="D62714"/>
              </a:solidFill>
              <a:latin typeface="Libre Franklin"/>
            </a:endParaRPr>
          </a:p>
        </p:txBody>
      </p:sp>
      <p:pic>
        <p:nvPicPr>
          <p:cNvPr id="5" name="Picture 4" descr="Edición para estudiantes: 1.ᵉʳ grado, Módulo 1, Tema A, Lección 2, página 1.">
            <a:extLst>
              <a:ext uri="{FF2B5EF4-FFF2-40B4-BE49-F238E27FC236}">
                <a16:creationId xmlns:a16="http://schemas.microsoft.com/office/drawing/2014/main" id="{1DA79A41-B52E-4025-A05A-4A78FB9C871C}"/>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2746"/>
            <a:ext cx="4578957"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3)</a:t>
            </a:r>
            <a:endParaRPr sz="2400" b="1" i="0" dirty="0">
              <a:solidFill>
                <a:srgbClr val="D62714"/>
              </a:solidFill>
              <a:latin typeface="Libre Franklin"/>
            </a:endParaRPr>
          </a:p>
        </p:txBody>
      </p:sp>
      <p:pic>
        <p:nvPicPr>
          <p:cNvPr id="5" name="Picture 4" descr="Edición para estudiantes: 1.ᵉʳ grado, Módulo 1, Tema A, Lección 2, página 2.">
            <a:extLst>
              <a:ext uri="{FF2B5EF4-FFF2-40B4-BE49-F238E27FC236}">
                <a16:creationId xmlns:a16="http://schemas.microsoft.com/office/drawing/2014/main" id="{38653E95-1EB4-8E09-D8CB-17F0A84BC67E}"/>
              </a:ext>
            </a:extLst>
          </p:cNvPr>
          <p:cNvPicPr/>
          <p:nvPr/>
        </p:nvPicPr>
        <p:blipFill>
          <a:blip r:embed="rId3"/>
          <a:stretch>
            <a:fillRect/>
          </a:stretch>
        </p:blipFill>
        <p:spPr>
          <a:xfrm>
            <a:off x="5472000" y="39600"/>
            <a:ext cx="5284800" cy="6757200"/>
          </a:xfrm>
          <a:prstGeom prst="rect">
            <a:avLst/>
          </a:prstGeom>
          <a:ln w="9525">
            <a:solidFill>
              <a:schemeClr val="tx1"/>
            </a:solidFill>
          </a:ln>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12746"/>
            <a:ext cx="47556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3)</a:t>
            </a:r>
            <a:endParaRPr sz="2400" b="1" i="0" dirty="0">
              <a:solidFill>
                <a:srgbClr val="D62714"/>
              </a:solidFill>
              <a:latin typeface="Libre Franklin"/>
            </a:endParaRPr>
          </a:p>
        </p:txBody>
      </p:sp>
      <p:pic>
        <p:nvPicPr>
          <p:cNvPr id="5" name="Picture 4" descr="Edición para estudiantes: 1.ᵉʳ grado, Módulo 1, Tema A, Lección 2, página 1.">
            <a:extLst>
              <a:ext uri="{FF2B5EF4-FFF2-40B4-BE49-F238E27FC236}">
                <a16:creationId xmlns:a16="http://schemas.microsoft.com/office/drawing/2014/main" id="{B43A63D1-66D6-B677-90C0-C2BF2F10745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9" y="164701"/>
            <a:ext cx="11667600" cy="1260000"/>
          </a:xfrm>
        </p:spPr>
        <p:txBody>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noProof="0"/>
          </a:p>
        </p:txBody>
      </p:sp>
      <p:pic>
        <p:nvPicPr>
          <p:cNvPr id="20" name="Picture 19" descr="Modelo A: 4 cuadrados. 1 cuadrado está dividido en 3 partes iguales. Entonces, se muestran 3 grupos. Cada uno tiene 1 cuadrado y 1 parte.">
            <a:extLst>
              <a:ext uri="{FF2B5EF4-FFF2-40B4-BE49-F238E27FC236}">
                <a16:creationId xmlns:a16="http://schemas.microsoft.com/office/drawing/2014/main" id="{9FC62853-9498-600D-950C-0BB3513B288A}"/>
              </a:ext>
            </a:extLst>
          </p:cNvPr>
          <p:cNvPicPr>
            <a:picLocks noChangeAspect="1"/>
          </p:cNvPicPr>
          <p:nvPr/>
        </p:nvPicPr>
        <p:blipFill>
          <a:blip r:embed="rId3"/>
          <a:stretch>
            <a:fillRect/>
          </a:stretch>
        </p:blipFill>
        <p:spPr>
          <a:xfrm>
            <a:off x="455750" y="1944521"/>
            <a:ext cx="5135526" cy="2409747"/>
          </a:xfrm>
          <a:prstGeom prst="rect">
            <a:avLst/>
          </a:prstGeom>
        </p:spPr>
      </p:pic>
      <p:pic>
        <p:nvPicPr>
          <p:cNvPr id="22" name="Picture 21" descr="Modelo B: Hay 4 cuadrados divididos cada uno en 3 partes iguales. Entonces, se muestran 3 grupos. Cada uno tiene 4 partes. Una parte en cada grupo está rotulada un tercio.">
            <a:extLst>
              <a:ext uri="{FF2B5EF4-FFF2-40B4-BE49-F238E27FC236}">
                <a16:creationId xmlns:a16="http://schemas.microsoft.com/office/drawing/2014/main" id="{F19C0C66-138C-83D9-C8B1-1977FD473ABE}"/>
              </a:ext>
            </a:extLst>
          </p:cNvPr>
          <p:cNvPicPr>
            <a:picLocks noChangeAspect="1"/>
          </p:cNvPicPr>
          <p:nvPr/>
        </p:nvPicPr>
        <p:blipFill>
          <a:blip r:embed="rId4"/>
          <a:stretch>
            <a:fillRect/>
          </a:stretch>
        </p:blipFill>
        <p:spPr>
          <a:xfrm>
            <a:off x="6573356" y="1954911"/>
            <a:ext cx="5135526" cy="2409747"/>
          </a:xfrm>
          <a:prstGeom prst="rect">
            <a:avLst/>
          </a:prstGeom>
        </p:spPr>
      </p:pic>
      <p:sp>
        <p:nvSpPr>
          <p:cNvPr id="17" name="Content Placeholder 16">
            <a:extLst>
              <a:ext uri="{FF2B5EF4-FFF2-40B4-BE49-F238E27FC236}">
                <a16:creationId xmlns:a16="http://schemas.microsoft.com/office/drawing/2014/main" id="{4FD4D754-0588-6D1B-3A72-5076F485BC99}"/>
              </a:ext>
            </a:extLst>
          </p:cNvPr>
          <p:cNvSpPr>
            <a:spLocks noGrp="1"/>
          </p:cNvSpPr>
          <p:nvPr>
            <p:ph sz="quarter" idx="26"/>
          </p:nvPr>
        </p:nvSpPr>
        <p:spPr>
          <a:xfrm>
            <a:off x="296863" y="4553320"/>
            <a:ext cx="11039619" cy="1260000"/>
          </a:xfrm>
        </p:spPr>
        <p:txBody>
          <a:bodyPr>
            <a:noAutofit/>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¿Cuál es la ecuación que se empareja con el modelo A y cuál se empareja con el modelo B?</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¿A qué conclusiones pueden llegar sobre estos modelos según lo que aprendimos hoy?</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podemos escribir ecuaciones de división que incluyan un residuo? ¿Por qué?</a:t>
            </a:r>
            <a:endParaRPr lang="en-IN"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4701"/>
            <a:ext cx="3965891"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4" name="Picture 3" descr="Edición para estudiantes: 1.ᵉʳ grado, Módulo 1, Tema A, Lección 2.">
            <a:extLst>
              <a:ext uri="{FF2B5EF4-FFF2-40B4-BE49-F238E27FC236}">
                <a16:creationId xmlns:a16="http://schemas.microsoft.com/office/drawing/2014/main" id="{A1E6A042-90C6-4601-9645-2F0DECC99E9B}"/>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78C02E-0A54-45E2-92E5-282D6F54F6F4}">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schemas.microsoft.com/office/2006/metadata/properties"/>
    <ds:schemaRef ds:uri="http://www.w3.org/XML/1998/namespace"/>
    <ds:schemaRef ds:uri="http://purl.org/dc/dcmitype/"/>
    <ds:schemaRef ds:uri="5454de79-deb2-452d-9c5c-6bf68d99f938"/>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837caeac-2aa5-41c1-9bca-2ac065ad7039"/>
    <ds:schemaRef ds:uri="http://purl.org/dc/elements/1.1/"/>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191F74FD-0872-4B24-81CB-09909D2940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6818</TotalTime>
  <Words>3018</Words>
  <Application>Microsoft Office PowerPoint</Application>
  <PresentationFormat>Widescreen</PresentationFormat>
  <Paragraphs>380</Paragraphs>
  <Slides>29</Slides>
  <Notes>29</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29</vt:i4>
      </vt:variant>
    </vt:vector>
  </HeadingPairs>
  <TitlesOfParts>
    <vt:vector size="39" baseType="lpstr">
      <vt:lpstr>Cambria</vt:lpstr>
      <vt:lpstr>Aptos Display</vt:lpstr>
      <vt:lpstr>Arial</vt:lpstr>
      <vt:lpstr>Libre Franklin</vt:lpstr>
      <vt:lpstr>Aptos</vt:lpstr>
      <vt:lpstr>1_Custom Design</vt:lpstr>
      <vt:lpstr>2_Office Theme</vt:lpstr>
      <vt:lpstr>Custom Design</vt:lpstr>
      <vt:lpstr>3_Custom Design</vt:lpstr>
      <vt:lpstr>2_Custom Design</vt:lpstr>
      <vt:lpstr>Interpretar una fracción como división escribiendo los residuos como fracciones</vt:lpstr>
      <vt:lpstr> Fluidez Contar en la recta numérica</vt:lpstr>
      <vt:lpstr> Fluidez Respuesta a coro: Partes iguales (1 de 12)</vt:lpstr>
      <vt:lpstr> Fluidez Respuesta a coro: Partes iguales (2 de 12)</vt:lpstr>
      <vt:lpstr> Fluidez Respuesta a coro: Partes iguales (3 de 12)</vt:lpstr>
      <vt:lpstr> Fluidez Respuesta a coro: Partes iguales (4 de 12)</vt:lpstr>
      <vt:lpstr> Fluidez Respuesta a coro: Partes iguales (5 de 12)</vt:lpstr>
      <vt:lpstr> Fluidez Respuesta a coro: Partes iguales (6 de 12)</vt:lpstr>
      <vt:lpstr> Fluidez Respuesta a coro: Partes iguales (7 de 12)</vt:lpstr>
      <vt:lpstr> Fluidez Respuesta a coro: Partes iguales (8 de 12)</vt:lpstr>
      <vt:lpstr> Fluidez Respuesta a coro: Partes iguales (9 de 12)</vt:lpstr>
      <vt:lpstr> Fluidez Respuesta a coro: Partes iguales (10 de 12)</vt:lpstr>
      <vt:lpstr> Fluidez Respuesta a coro: Partes iguales (11 de 12)</vt:lpstr>
      <vt:lpstr> Fluidez Respuesta a coro: Partes iguales (12 de 12)</vt:lpstr>
      <vt:lpstr> Fluidez Intercambio con la pizarra blanca: Sumar números mixtos (1 de 7)</vt:lpstr>
      <vt:lpstr> Fluidez Intercambio con la pizarra blanca: Sumar números mixtos (2 de 7)</vt:lpstr>
      <vt:lpstr> Fluidez Intercambio con la pizarra blanca: Sumar números mixtos (3 de 7)</vt:lpstr>
      <vt:lpstr> Fluidez Intercambio con la pizarra blanca: Sumar números mixtos (4 de 7)</vt:lpstr>
      <vt:lpstr> Fluidez Intercambio con la pizarra blanca: Sumar números mixtos (5 de 7)</vt:lpstr>
      <vt:lpstr> Fluidez Intercambio con la pizarra blanca: Sumar números mixtos (6 de 7)</vt:lpstr>
      <vt:lpstr> Fluidez Intercambio con la pizarra blanca: Sumar números mixtos (7 de 7)</vt:lpstr>
      <vt:lpstr> Presentar  </vt:lpstr>
      <vt:lpstr> Aprender  Igualar números mixtos y fracciones mayores que 1</vt:lpstr>
      <vt:lpstr> Aprender  Seleccionar una estrategia y dividir</vt:lpstr>
      <vt:lpstr> Aprender Grupo de problemas (1 de 3)</vt:lpstr>
      <vt:lpstr> Aprender Grupo de problemas (2 de 3)</vt:lpstr>
      <vt:lpstr> Aprender Grupo de problemas (3 de 3)</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Interpretar una fracción como división al escribir los residuos como fracciones</dc:title>
  <dc:subject>Math</dc:subject>
  <dc:creator>Great Minds PBC</dc:creator>
  <cp:lastModifiedBy>Kristen Hayes</cp:lastModifiedBy>
  <cp:revision>890</cp:revision>
  <dcterms:created xsi:type="dcterms:W3CDTF">2024-08-23T07:11:00Z</dcterms:created>
  <dcterms:modified xsi:type="dcterms:W3CDTF">2025-09-11T03:58:40Z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