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theme/theme3.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4.xml" ContentType="application/vnd.openxmlformats-officedocument.theme+xml"/>
  <Override PartName="/ppt/slideLayouts/slideLayout12.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autoCompressPictures="0">
  <p:sldMasterIdLst>
    <p:sldMasterId id="2147483721" r:id="rId4"/>
    <p:sldMasterId id="2147483723" r:id="rId5"/>
    <p:sldMasterId id="2147483730" r:id="rId6"/>
    <p:sldMasterId id="2147483732" r:id="rId7"/>
    <p:sldMasterId id="2147483735" r:id="rId8"/>
  </p:sldMasterIdLst>
  <p:notesMasterIdLst>
    <p:notesMasterId r:id="rId34"/>
  </p:notesMasterIdLst>
  <p:handoutMasterIdLst>
    <p:handoutMasterId r:id="rId35"/>
  </p:handoutMasterIdLst>
  <p:sldIdLst>
    <p:sldId id="257" r:id="rId9"/>
    <p:sldId id="259" r:id="rId10"/>
    <p:sldId id="309" r:id="rId11"/>
    <p:sldId id="310" r:id="rId12"/>
    <p:sldId id="265" r:id="rId13"/>
    <p:sldId id="311" r:id="rId14"/>
    <p:sldId id="312" r:id="rId15"/>
    <p:sldId id="313" r:id="rId16"/>
    <p:sldId id="314" r:id="rId17"/>
    <p:sldId id="315" r:id="rId18"/>
    <p:sldId id="316" r:id="rId19"/>
    <p:sldId id="317" r:id="rId20"/>
    <p:sldId id="318" r:id="rId21"/>
    <p:sldId id="319" r:id="rId22"/>
    <p:sldId id="287" r:id="rId23"/>
    <p:sldId id="289" r:id="rId24"/>
    <p:sldId id="291" r:id="rId25"/>
    <p:sldId id="308" r:id="rId26"/>
    <p:sldId id="297" r:id="rId27"/>
    <p:sldId id="299" r:id="rId28"/>
    <p:sldId id="301" r:id="rId29"/>
    <p:sldId id="303" r:id="rId30"/>
    <p:sldId id="306" r:id="rId31"/>
    <p:sldId id="307" r:id="rId32"/>
    <p:sldId id="305" r:id="rId33"/>
  </p:sldIdLst>
  <p:sldSz cx="12192000" cy="6858000"/>
  <p:notesSz cx="6858000" cy="9144000"/>
  <p:embeddedFontLst>
    <p:embeddedFont>
      <p:font typeface="Cambria" panose="02040503050406030204" pitchFamily="18" charset="0"/>
      <p:regular r:id="rId36"/>
      <p:bold r:id="rId37"/>
      <p:italic r:id="rId38"/>
      <p:boldItalic r:id="rId39"/>
    </p:embeddedFont>
    <p:embeddedFont>
      <p:font typeface="Libre Franklin" pitchFamily="2" charset="0"/>
      <p:regular r:id="rId40"/>
      <p:bold r:id="rId41"/>
      <p:italic r:id="rId42"/>
      <p:boldItalic r:id="rId43"/>
    </p:embeddedFont>
  </p:embeddedFontLst>
  <p:custDataLst>
    <p:tags r:id="rId44"/>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BF95FB3-4965-4E2A-9B97-087C94A5DAC2}" v="1034" dt="2025-09-11T03:59:43.65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693" autoAdjust="0"/>
    <p:restoredTop sz="68435" autoAdjust="0"/>
  </p:normalViewPr>
  <p:slideViewPr>
    <p:cSldViewPr snapToGrid="0">
      <p:cViewPr varScale="1">
        <p:scale>
          <a:sx n="34" d="100"/>
          <a:sy n="34" d="100"/>
        </p:scale>
        <p:origin x="1315" y="58"/>
      </p:cViewPr>
      <p:guideLst/>
    </p:cSldViewPr>
  </p:slideViewPr>
  <p:outlineViewPr>
    <p:cViewPr>
      <p:scale>
        <a:sx n="33" d="100"/>
        <a:sy n="33" d="100"/>
      </p:scale>
      <p:origin x="0" y="-2388"/>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52" d="100"/>
          <a:sy n="52" d="100"/>
        </p:scale>
        <p:origin x="216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font" Target="fonts/font4.fntdata"/><Relationship Id="rId21" Type="http://schemas.openxmlformats.org/officeDocument/2006/relationships/slide" Target="slides/slide13.xml"/><Relationship Id="rId34" Type="http://schemas.openxmlformats.org/officeDocument/2006/relationships/notesMaster" Target="notesMasters/notesMaster1.xml"/><Relationship Id="rId42" Type="http://schemas.openxmlformats.org/officeDocument/2006/relationships/font" Target="fonts/font7.fntdata"/><Relationship Id="rId47"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font" Target="fonts/font2.fntdata"/><Relationship Id="rId40" Type="http://schemas.openxmlformats.org/officeDocument/2006/relationships/font" Target="fonts/font5.fntdata"/><Relationship Id="rId45"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font" Target="fonts/font1.fntdata"/><Relationship Id="rId49" Type="http://schemas.microsoft.com/office/2015/10/relationships/revisionInfo" Target="revisionInfo.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tags" Target="tags/tag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handoutMaster" Target="handoutMasters/handoutMaster1.xml"/><Relationship Id="rId43" Type="http://schemas.openxmlformats.org/officeDocument/2006/relationships/font" Target="fonts/font8.fntdata"/><Relationship Id="rId48" Type="http://schemas.openxmlformats.org/officeDocument/2006/relationships/tableStyles" Target="tableStyles.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font" Target="fonts/font3.fntdata"/><Relationship Id="rId46" Type="http://schemas.openxmlformats.org/officeDocument/2006/relationships/viewProps" Target="viewProps.xml"/><Relationship Id="rId20" Type="http://schemas.openxmlformats.org/officeDocument/2006/relationships/slide" Target="slides/slide12.xml"/><Relationship Id="rId41" Type="http://schemas.openxmlformats.org/officeDocument/2006/relationships/font" Target="fonts/font6.fntdata"/><Relationship Id="rId1" Type="http://schemas.openxmlformats.org/officeDocument/2006/relationships/customXml" Target="../customXml/item1.xml"/><Relationship Id="rId6" Type="http://schemas.openxmlformats.org/officeDocument/2006/relationships/slideMaster" Target="slideMasters/slideMaster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775F8F9-A8A5-4E63-A9B1-ADF172E741EA}" type="datetimeFigureOut">
              <a:rPr lang="en-IN" smtClean="0"/>
              <a:t>10-09-2025</a:t>
            </a:fld>
            <a:endParaRPr lang="en-IN"/>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AE47DA3-5D71-4816-A066-AC9CC94F744B}" type="slidenum">
              <a:rPr lang="en-IN" smtClean="0"/>
              <a:t>‹#›</a:t>
            </a:fld>
            <a:endParaRPr lang="en-IN"/>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190C93-B036-441B-A8CA-2FFAD3C273CF}" type="datetimeFigureOut">
              <a:rPr lang="en-IN" smtClean="0"/>
              <a:t>10-09-2025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0F539B-F1C1-4ADB-81D1-E7D98D4FA728}" type="slidenum">
              <a:rPr lang="en-IN" smtClean="0"/>
              <a:t>‹#›</a:t>
            </a:fld>
            <a:endParaRPr lang="en-IN"/>
          </a:p>
        </p:txBody>
      </p:sp>
    </p:spTree>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Agenda</a:t>
            </a:r>
          </a:p>
          <a:p>
            <a:r>
              <a:rPr lang="es-US" sz="1200" b="1" i="0" strike="noStrike" cap="none" spc="0" baseline="0" dirty="0">
                <a:solidFill>
                  <a:srgbClr val="000000"/>
                </a:solidFill>
                <a:effectLst/>
                <a:latin typeface="Libre Franklin"/>
                <a:ea typeface="Libre Franklin"/>
                <a:cs typeface="Libre Franklin"/>
              </a:rPr>
              <a:t>Fluidez     </a:t>
            </a:r>
            <a:r>
              <a:rPr lang="es-US" sz="1200" b="0" i="0" strike="noStrike" cap="none" spc="0" baseline="0" dirty="0">
                <a:solidFill>
                  <a:srgbClr val="000000"/>
                </a:solidFill>
                <a:effectLst/>
                <a:latin typeface="Libre Franklin"/>
                <a:ea typeface="Libre Franklin"/>
                <a:cs typeface="Libre Franklin"/>
              </a:rPr>
              <a:t>10 min</a:t>
            </a:r>
          </a:p>
          <a:p>
            <a:r>
              <a:rPr lang="es-US" sz="1200" b="1" i="0" strike="noStrike" cap="none" spc="0" baseline="0" dirty="0">
                <a:solidFill>
                  <a:srgbClr val="000000"/>
                </a:solidFill>
                <a:effectLst/>
                <a:latin typeface="Libre Franklin"/>
                <a:ea typeface="Libre Franklin"/>
                <a:cs typeface="Libre Franklin"/>
              </a:rPr>
              <a:t>Presentar </a:t>
            </a:r>
            <a:r>
              <a:rPr lang="es-US" sz="1200" b="0" i="0" strike="noStrike" cap="none" spc="0" baseline="0" dirty="0">
                <a:solidFill>
                  <a:srgbClr val="000000"/>
                </a:solidFill>
                <a:effectLst/>
                <a:latin typeface="Libre Franklin"/>
                <a:ea typeface="Libre Franklin"/>
                <a:cs typeface="Libre Franklin"/>
              </a:rPr>
              <a:t>5 min</a:t>
            </a:r>
          </a:p>
          <a:p>
            <a:r>
              <a:rPr lang="es-US" sz="1200" b="1" i="0" strike="noStrike" cap="none" spc="0" baseline="0" dirty="0">
                <a:solidFill>
                  <a:srgbClr val="000000"/>
                </a:solidFill>
                <a:effectLst/>
                <a:latin typeface="Libre Franklin"/>
                <a:ea typeface="Libre Franklin"/>
                <a:cs typeface="Libre Franklin"/>
              </a:rPr>
              <a:t>Aprender </a:t>
            </a:r>
            <a:r>
              <a:rPr lang="es-US" sz="1200" b="0" i="0" strike="noStrike" cap="none" spc="0" baseline="0" dirty="0">
                <a:solidFill>
                  <a:srgbClr val="000000"/>
                </a:solidFill>
                <a:effectLst/>
                <a:latin typeface="Libre Franklin"/>
                <a:ea typeface="Libre Franklin"/>
                <a:cs typeface="Libre Franklin"/>
              </a:rPr>
              <a:t>35 min</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Representar un problema verbal con un cociente entre </a:t>
            </a:r>
            <a:r>
              <a:rPr lang="es-US" sz="1200" b="0" i="0" strike="noStrike" cap="none" spc="0" baseline="0" dirty="0">
                <a:solidFill>
                  <a:srgbClr val="000000"/>
                </a:solidFill>
                <a:effectLst/>
                <a:latin typeface="Cambria"/>
                <a:ea typeface="Cambria"/>
                <a:cs typeface="Cambria"/>
              </a:rPr>
              <a:t>1</a:t>
            </a:r>
            <a:r>
              <a:rPr lang="es-US" sz="1200" b="0" i="0" strike="noStrike" cap="none" spc="0" baseline="0" dirty="0">
                <a:solidFill>
                  <a:srgbClr val="000000"/>
                </a:solidFill>
                <a:effectLst/>
                <a:latin typeface="Libre Franklin"/>
                <a:ea typeface="Libre Franklin"/>
                <a:cs typeface="Libre Franklin"/>
              </a:rPr>
              <a:t> y </a:t>
            </a:r>
            <a:r>
              <a:rPr lang="es-US" sz="1200" b="0" i="0" strike="noStrike" cap="none" spc="0" baseline="0" dirty="0">
                <a:solidFill>
                  <a:srgbClr val="000000"/>
                </a:solidFill>
                <a:effectLst/>
                <a:latin typeface="Cambria"/>
                <a:ea typeface="Cambria"/>
                <a:cs typeface="Cambria"/>
              </a:rPr>
              <a:t>2</a:t>
            </a:r>
            <a:r>
              <a:rPr lang="es-US" sz="1200" b="0" i="0" strike="noStrike" cap="none" spc="0" baseline="0" dirty="0">
                <a:solidFill>
                  <a:srgbClr val="000000"/>
                </a:solidFill>
                <a:effectLst/>
                <a:latin typeface="Libre Franklin"/>
                <a:ea typeface="Libre Franklin"/>
                <a:cs typeface="Libre Franklin"/>
              </a:rPr>
              <a:t> usando un diagrama de cinta</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Representar un problema verbal con un cociente menor que </a:t>
            </a:r>
            <a:r>
              <a:rPr lang="es-US" sz="1200" b="0" i="0" strike="noStrike" cap="none" spc="0" baseline="0" dirty="0">
                <a:solidFill>
                  <a:srgbClr val="000000"/>
                </a:solidFill>
                <a:effectLst/>
                <a:latin typeface="Cambria"/>
                <a:ea typeface="Cambria"/>
                <a:cs typeface="Cambria"/>
              </a:rPr>
              <a:t>1</a:t>
            </a:r>
            <a:r>
              <a:rPr lang="es-US" sz="1200" b="0" i="0" strike="noStrike" cap="none" spc="0" baseline="0" dirty="0">
                <a:solidFill>
                  <a:srgbClr val="000000"/>
                </a:solidFill>
                <a:effectLst/>
                <a:latin typeface="Libre Franklin"/>
                <a:ea typeface="Libre Franklin"/>
                <a:cs typeface="Libre Franklin"/>
              </a:rPr>
              <a:t> usando un diagrama de cinta</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Representar un problema verbal con un cociente mayor que </a:t>
            </a:r>
            <a:r>
              <a:rPr lang="es-US" sz="1200" b="0" i="0" strike="noStrike" cap="none" spc="0" baseline="0" dirty="0">
                <a:solidFill>
                  <a:srgbClr val="000000"/>
                </a:solidFill>
                <a:effectLst/>
                <a:latin typeface="Cambria"/>
                <a:ea typeface="Cambria"/>
                <a:cs typeface="Cambria"/>
              </a:rPr>
              <a:t>2</a:t>
            </a:r>
            <a:r>
              <a:rPr lang="es-US" sz="1200" b="0" i="0" strike="noStrike" cap="none" spc="0" baseline="0" dirty="0">
                <a:solidFill>
                  <a:srgbClr val="000000"/>
                </a:solidFill>
                <a:effectLst/>
                <a:latin typeface="Libre Franklin"/>
                <a:ea typeface="Libre Franklin"/>
                <a:cs typeface="Libre Franklin"/>
              </a:rPr>
              <a:t> usando un diagrama de cinta</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Grupo de problemas</a:t>
            </a:r>
          </a:p>
          <a:p>
            <a:r>
              <a:rPr lang="es-US" sz="1200" b="1" i="0" strike="noStrike" cap="none" spc="0" baseline="0" dirty="0">
                <a:solidFill>
                  <a:srgbClr val="000000"/>
                </a:solidFill>
                <a:effectLst/>
                <a:latin typeface="Libre Franklin"/>
                <a:ea typeface="Libre Franklin"/>
                <a:cs typeface="Libre Franklin"/>
              </a:rPr>
              <a:t>Concluir   </a:t>
            </a:r>
            <a:r>
              <a:rPr lang="es-US" sz="1200" b="0" i="0" strike="noStrike" cap="none" spc="0" baseline="0" dirty="0">
                <a:solidFill>
                  <a:srgbClr val="000000"/>
                </a:solidFill>
                <a:effectLst/>
                <a:latin typeface="Libre Franklin"/>
                <a:ea typeface="Libre Franklin"/>
                <a:cs typeface="Libre Franklin"/>
              </a:rPr>
              <a:t>10 min</a:t>
            </a:r>
          </a:p>
        </p:txBody>
      </p:sp>
      <p:sp>
        <p:nvSpPr>
          <p:cNvPr id="4" name="Slide Number Placeholder 3"/>
          <p:cNvSpPr>
            <a:spLocks noGrp="1"/>
          </p:cNvSpPr>
          <p:nvPr>
            <p:ph type="sldNum" sz="quarter" idx="10"/>
          </p:nvPr>
        </p:nvSpPr>
        <p:spPr/>
        <p:txBody>
          <a:bodyPr/>
          <a:lstStyle/>
          <a:p>
            <a:fld id="{6101C5E1-D8E9-464D-A93E-CE21651935A7}"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1 L = ______ mL</a:t>
            </a:r>
            <a:r>
              <a:rPr lang="es-US" sz="1200" b="1" i="0" strike="noStrike" cap="none" spc="0" baseline="0">
                <a:solidFill>
                  <a:srgbClr val="000000"/>
                </a:solidFill>
                <a:effectLst/>
                <a:latin typeface="Libre Franklin"/>
                <a:ea typeface="Libre Franklin"/>
                <a:cs typeface="Libre Franklin"/>
              </a:rPr>
              <a:t>.]</a:t>
            </a:r>
          </a:p>
          <a:p>
            <a:endParaRPr lang="en-US">
              <a:latin typeface="Libre Franklin" pitchFamily="2" charset="0"/>
            </a:endParaRPr>
          </a:p>
          <a:p>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litro es igual a cuántos mililitros? Levanten la mano cuando sepan la respuesta].</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[Espere hasta que la mayor parte de la clase haya levantado la mano y, luego, dé la señal para que respondan].</a:t>
            </a:r>
          </a:p>
          <a:p>
            <a:endParaRPr lang="en-US" b="1" i="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completa].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Cuando dé la señal, lean la ecuación. ¿Comenzamos?</a:t>
            </a:r>
          </a:p>
          <a:p>
            <a:endParaRPr lang="en-US" b="1" i="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[Continúe el proceso con </a:t>
            </a:r>
            <a:r>
              <a:rPr lang="es-US" sz="1200" b="1" i="0" strike="noStrike" cap="none" spc="0" baseline="0">
                <a:solidFill>
                  <a:srgbClr val="000000"/>
                </a:solidFill>
                <a:effectLst/>
                <a:latin typeface="Cambria"/>
                <a:ea typeface="Cambria"/>
                <a:cs typeface="Cambria"/>
              </a:rPr>
              <a:t>2 L = ___ mL </a:t>
            </a:r>
            <a:r>
              <a:rPr lang="es-US" sz="1200" b="1" i="0" strike="noStrike" cap="none" spc="0" baseline="0">
                <a:solidFill>
                  <a:srgbClr val="000000"/>
                </a:solidFill>
                <a:effectLst/>
                <a:latin typeface="Libre Franklin"/>
                <a:ea typeface="Libre Franklin"/>
                <a:cs typeface="Libre Franklin"/>
              </a:rPr>
              <a:t>y </a:t>
            </a:r>
            <a:r>
              <a:rPr lang="es-US" sz="1200" b="1" i="0" strike="noStrike" cap="none" spc="0" baseline="0">
                <a:solidFill>
                  <a:srgbClr val="000000"/>
                </a:solidFill>
                <a:effectLst/>
                <a:latin typeface="Cambria"/>
                <a:ea typeface="Cambria"/>
                <a:cs typeface="Cambria"/>
              </a:rPr>
              <a:t>2 L 649 mL = ___ mL</a:t>
            </a:r>
            <a:r>
              <a:rPr lang="es-US" sz="1200" b="1" i="0" strike="noStrike" cap="none" spc="0" baseline="0">
                <a:solidFill>
                  <a:srgbClr val="000000"/>
                </a:solidFill>
                <a:effectLst/>
                <a:latin typeface="Libre Franklin"/>
                <a:ea typeface="Libre Franklin"/>
                <a:cs typeface="Libre Franklin"/>
              </a:rPr>
              <a:t>].</a:t>
            </a:r>
          </a:p>
        </p:txBody>
      </p:sp>
      <p:sp>
        <p:nvSpPr>
          <p:cNvPr id="4" name="Slide Number Placeholder 3"/>
          <p:cNvSpPr>
            <a:spLocks noGrp="1"/>
          </p:cNvSpPr>
          <p:nvPr>
            <p:ph type="sldNum" sz="quarter" idx="10"/>
          </p:nvPr>
        </p:nvSpPr>
        <p:spPr/>
        <p:txBody>
          <a:bodyPr/>
          <a:lstStyle/>
          <a:p>
            <a:fld id="{6101C5E1-D8E9-464D-A93E-CE21651935A7}"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784499-F95C-6440-96C3-0CF52C6151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866A8E-A95E-8C3C-D4BE-8F961B49F0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11D300-D86D-0D0C-0F74-B21CB62B45A2}"/>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1 m = ______ mm</a:t>
            </a:r>
            <a:r>
              <a:rPr lang="es-US" sz="1200" b="1" i="0" strike="noStrike" cap="none" spc="0" baseline="0">
                <a:solidFill>
                  <a:srgbClr val="000000"/>
                </a:solidFill>
                <a:effectLst/>
                <a:latin typeface="Libre Franklin"/>
                <a:ea typeface="Libre Franklin"/>
                <a:cs typeface="Libre Franklin"/>
              </a:rPr>
              <a:t>].</a:t>
            </a:r>
          </a:p>
          <a:p>
            <a:endParaRPr lang="en-US">
              <a:latin typeface="Libre Franklin" pitchFamily="2" charset="0"/>
            </a:endParaRPr>
          </a:p>
          <a:p>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metro es igual a cuántos mililitros? Levanten la mano cuando sepan la respuesta.</a:t>
            </a:r>
          </a:p>
          <a:p>
            <a:endParaRPr lang="en-US" b="1" i="0">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[Espere hasta que la mayor parte de la clase haya levantado la mano y, luego, dé la señal para que respondan].</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completa].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Cuando dé la señal, lean la ecuación. ¿Comenzamos?</a:t>
            </a:r>
          </a:p>
          <a:p>
            <a:endParaRPr lang="en-US" b="1" i="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[Continúe el proceso con </a:t>
            </a:r>
            <a:r>
              <a:rPr lang="es-US" sz="1200" b="1" i="0" strike="noStrike" cap="none" spc="0" baseline="0">
                <a:solidFill>
                  <a:srgbClr val="000000"/>
                </a:solidFill>
                <a:effectLst/>
                <a:latin typeface="Cambria"/>
                <a:ea typeface="Cambria"/>
                <a:cs typeface="Cambria"/>
              </a:rPr>
              <a:t>3 m = ___ mm </a:t>
            </a:r>
            <a:r>
              <a:rPr lang="es-US" sz="1200" b="1" i="0" strike="noStrike" cap="none" spc="0" baseline="0">
                <a:solidFill>
                  <a:srgbClr val="000000"/>
                </a:solidFill>
                <a:effectLst/>
                <a:latin typeface="Libre Franklin"/>
                <a:ea typeface="Libre Franklin"/>
                <a:cs typeface="Libre Franklin"/>
              </a:rPr>
              <a:t>y </a:t>
            </a:r>
            <a:r>
              <a:rPr lang="es-US" sz="1200" b="1" i="0" strike="noStrike" cap="none" spc="0" baseline="0">
                <a:solidFill>
                  <a:srgbClr val="000000"/>
                </a:solidFill>
                <a:effectLst/>
                <a:latin typeface="Cambria"/>
                <a:ea typeface="Cambria"/>
                <a:cs typeface="Cambria"/>
              </a:rPr>
              <a:t>3 m 580 mm = ___ mm</a:t>
            </a:r>
            <a:r>
              <a:rPr lang="es-US" sz="1200" b="1" i="0" strike="noStrike" cap="none" spc="0" baseline="0">
                <a:solidFill>
                  <a:srgbClr val="000000"/>
                </a:solidFill>
                <a:effectLst/>
                <a:latin typeface="Libre Franklin"/>
                <a:ea typeface="Libre Franklin"/>
                <a:cs typeface="Libre Franklin"/>
              </a:rPr>
              <a:t>].</a:t>
            </a:r>
          </a:p>
        </p:txBody>
      </p:sp>
      <p:sp>
        <p:nvSpPr>
          <p:cNvPr id="4" name="Slide Number Placeholder 3">
            <a:extLst>
              <a:ext uri="{FF2B5EF4-FFF2-40B4-BE49-F238E27FC236}">
                <a16:creationId xmlns:a16="http://schemas.microsoft.com/office/drawing/2014/main" id="{A39A96A2-520D-BC29-D877-C6C32A346F4C}"/>
              </a:ext>
            </a:extLst>
          </p:cNvPr>
          <p:cNvSpPr>
            <a:spLocks noGrp="1"/>
          </p:cNvSpPr>
          <p:nvPr>
            <p:ph type="sldNum" sz="quarter" idx="10"/>
          </p:nvPr>
        </p:nvSpPr>
        <p:spPr/>
        <p:txBody>
          <a:bodyPr/>
          <a:lstStyle/>
          <a:p>
            <a:fld id="{6101C5E1-D8E9-464D-A93E-CE21651935A7}" type="slidenum">
              <a:rPr lang="en-US" smtClean="0"/>
              <a:t>3</a:t>
            </a:fld>
            <a:endParaRPr lang="en-US"/>
          </a:p>
        </p:txBody>
      </p:sp>
    </p:spTree>
    <p:extLst>
      <p:ext uri="{BB962C8B-B14F-4D97-AF65-F5344CB8AC3E}">
        <p14:creationId xmlns:p14="http://schemas.microsoft.com/office/powerpoint/2010/main" val="8221827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1E00E1-B053-3FC5-AE87-024B560DE5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0D8613-C1CE-6E5B-44E8-66EC1B1D39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D55745-BE50-D9E9-8D0B-4916B45BF31F}"/>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1 g = ______ mg</a:t>
            </a:r>
            <a:r>
              <a:rPr lang="es-US" sz="1200" b="1" i="0" strike="noStrike" cap="none" spc="0" baseline="0">
                <a:solidFill>
                  <a:srgbClr val="000000"/>
                </a:solidFill>
                <a:effectLst/>
                <a:latin typeface="Libre Franklin"/>
                <a:ea typeface="Libre Franklin"/>
                <a:cs typeface="Libre Franklin"/>
              </a:rPr>
              <a:t>].</a:t>
            </a:r>
          </a:p>
          <a:p>
            <a:endParaRPr lang="en-US">
              <a:latin typeface="Libre Franklin" pitchFamily="2" charset="0"/>
            </a:endParaRPr>
          </a:p>
          <a:p>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gramo es igual a cuántos mililitros? Levanten la mano cuando sepan la respuesta.</a:t>
            </a:r>
          </a:p>
          <a:p>
            <a:endParaRPr lang="en-US" b="1" i="0">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[Espere hasta que la mayor parte de la clase haya levantado la mano y, luego, dé la señal para que respondan].</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completa].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Cuando dé la señal, lean la ecuación. ¿Comenzamos?</a:t>
            </a:r>
          </a:p>
          <a:p>
            <a:endParaRPr lang="en-US" b="1" i="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[Continúe el proceso con </a:t>
            </a:r>
            <a:r>
              <a:rPr lang="es-US" sz="1200" b="1" i="0" strike="noStrike" cap="none" spc="0" baseline="0">
                <a:solidFill>
                  <a:srgbClr val="000000"/>
                </a:solidFill>
                <a:effectLst/>
                <a:latin typeface="Cambria"/>
                <a:ea typeface="Cambria"/>
                <a:cs typeface="Cambria"/>
              </a:rPr>
              <a:t>4 g = ___ mg </a:t>
            </a:r>
            <a:r>
              <a:rPr lang="es-US" sz="1200" b="1" i="0" strike="noStrike" cap="none" spc="0" baseline="0">
                <a:solidFill>
                  <a:srgbClr val="000000"/>
                </a:solidFill>
                <a:effectLst/>
                <a:latin typeface="Libre Franklin"/>
                <a:ea typeface="Libre Franklin"/>
                <a:cs typeface="Libre Franklin"/>
              </a:rPr>
              <a:t>y </a:t>
            </a:r>
            <a:r>
              <a:rPr lang="es-US" sz="1200" b="1" i="0" strike="noStrike" cap="none" spc="0" baseline="0">
                <a:solidFill>
                  <a:srgbClr val="000000"/>
                </a:solidFill>
                <a:effectLst/>
                <a:latin typeface="Cambria"/>
                <a:ea typeface="Cambria"/>
                <a:cs typeface="Cambria"/>
              </a:rPr>
              <a:t>4 g 72 mg = ___ mg</a:t>
            </a:r>
            <a:r>
              <a:rPr lang="es-US" sz="1200" b="1" i="0" strike="noStrike" cap="none" spc="0" baseline="0">
                <a:solidFill>
                  <a:srgbClr val="000000"/>
                </a:solidFill>
                <a:effectLst/>
                <a:latin typeface="Libre Franklin"/>
                <a:ea typeface="Libre Franklin"/>
                <a:cs typeface="Libre Franklin"/>
              </a:rPr>
              <a:t>].</a:t>
            </a:r>
          </a:p>
        </p:txBody>
      </p:sp>
      <p:sp>
        <p:nvSpPr>
          <p:cNvPr id="4" name="Slide Number Placeholder 3">
            <a:extLst>
              <a:ext uri="{FF2B5EF4-FFF2-40B4-BE49-F238E27FC236}">
                <a16:creationId xmlns:a16="http://schemas.microsoft.com/office/drawing/2014/main" id="{DC2213CC-3AB1-2393-3849-9810CA53F5F5}"/>
              </a:ext>
            </a:extLst>
          </p:cNvPr>
          <p:cNvSpPr>
            <a:spLocks noGrp="1"/>
          </p:cNvSpPr>
          <p:nvPr>
            <p:ph type="sldNum" sz="quarter" idx="10"/>
          </p:nvPr>
        </p:nvSpPr>
        <p:spPr/>
        <p:txBody>
          <a:bodyPr/>
          <a:lstStyle/>
          <a:p>
            <a:fld id="{6101C5E1-D8E9-464D-A93E-CE21651935A7}" type="slidenum">
              <a:rPr lang="en-US" smtClean="0"/>
              <a:t>4</a:t>
            </a:fld>
            <a:endParaRPr lang="en-US"/>
          </a:p>
        </p:txBody>
      </p:sp>
    </p:spTree>
    <p:extLst>
      <p:ext uri="{BB962C8B-B14F-4D97-AF65-F5344CB8AC3E}">
        <p14:creationId xmlns:p14="http://schemas.microsoft.com/office/powerpoint/2010/main" val="35049360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7500" lnSpcReduction="20000"/>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100" b="1" i="0" strike="noStrike" cap="none" spc="0" baseline="0">
                <a:solidFill>
                  <a:srgbClr val="1D1C1D"/>
                </a:solidFill>
                <a:effectLst/>
                <a:latin typeface="Libre Franklin"/>
                <a:ea typeface="Libre Franklin"/>
                <a:cs typeface="Libre Franklin"/>
              </a:rPr>
              <a:t>[Haga clic en el nombre del video en la diapositiva para acceder al video].</a:t>
            </a:r>
            <a:endParaRPr lang="en-US" sz="1200" u="none" strike="noStrike">
              <a:effectLst/>
              <a:latin typeface="Libre Franklin" pitchFamily="2" charset="0"/>
              <a:ea typeface="Arial" panose="020B0604020202020204" pitchFamily="34" charset="0"/>
            </a:endParaRPr>
          </a:p>
          <a:p>
            <a:endParaRPr lang="en-US" sz="1200">
              <a:latin typeface="Libre Franklin" pitchFamily="2" charset="0"/>
            </a:endParaRPr>
          </a:p>
          <a:p>
            <a:r>
              <a:rPr lang="es-US" sz="1100" b="1" i="0" strike="noStrike" cap="none" spc="0" baseline="0">
                <a:solidFill>
                  <a:srgbClr val="000000"/>
                </a:solidFill>
                <a:effectLst/>
                <a:latin typeface="Libre Franklin"/>
                <a:ea typeface="Libre Franklin"/>
                <a:cs typeface="Libre Franklin"/>
              </a:rPr>
              <a:t>[Muestre la recta numérica].</a:t>
            </a:r>
          </a:p>
          <a:p>
            <a:endParaRPr lang="en-US" sz="1200">
              <a:latin typeface="Libre Franklin" pitchFamily="2" charset="0"/>
            </a:endParaRPr>
          </a:p>
          <a:p>
            <a:r>
              <a:rPr lang="es-US" sz="1100" b="0" i="0" strike="noStrike" cap="none" spc="0" baseline="0">
                <a:solidFill>
                  <a:srgbClr val="000000"/>
                </a:solidFill>
                <a:effectLst/>
                <a:latin typeface="Libre Franklin"/>
                <a:ea typeface="Libre Franklin"/>
                <a:cs typeface="Libre Franklin"/>
              </a:rPr>
              <a:t>¿Qué unidad fraccionaria muestra la recta numérica? Levanten la mano cuando sepan la respuesta.</a:t>
            </a:r>
          </a:p>
          <a:p>
            <a:endParaRPr lang="en-US" sz="1200">
              <a:latin typeface="Libre Franklin" pitchFamily="2" charset="0"/>
            </a:endParaRPr>
          </a:p>
          <a:p>
            <a:r>
              <a:rPr lang="es-US" sz="1100" b="0" i="0" strike="noStrike" cap="none" spc="0" baseline="0">
                <a:solidFill>
                  <a:srgbClr val="000000"/>
                </a:solidFill>
                <a:effectLst/>
                <a:latin typeface="Libre Franklin"/>
                <a:ea typeface="Libre Franklin"/>
                <a:cs typeface="Libre Franklin"/>
              </a:rPr>
              <a:t>Usen la recta numérica para contar hacia delante de un cuarto en un cuarto hasta </a:t>
            </a:r>
            <a:r>
              <a:rPr lang="es-US" sz="1100" b="0" i="0" strike="noStrike" cap="none" spc="0" baseline="0">
                <a:solidFill>
                  <a:srgbClr val="000000"/>
                </a:solidFill>
                <a:effectLst/>
                <a:latin typeface="Cambria"/>
                <a:ea typeface="Cambria"/>
                <a:cs typeface="Cambria"/>
              </a:rPr>
              <a:t>12</a:t>
            </a:r>
            <a:r>
              <a:rPr lang="es-US" sz="1100" b="0" i="0" strike="noStrike" cap="none" spc="0" baseline="0">
                <a:solidFill>
                  <a:srgbClr val="000000"/>
                </a:solidFill>
                <a:effectLst/>
                <a:latin typeface="Libre Franklin"/>
                <a:ea typeface="Libre Franklin"/>
                <a:cs typeface="Libre Franklin"/>
              </a:rPr>
              <a:t> cuartos. Empiecen diciendo 0 cuartos. ¿Comenzamos?</a:t>
            </a:r>
          </a:p>
          <a:p>
            <a:endParaRPr lang="en-US" sz="1200">
              <a:latin typeface="Libre Franklin" pitchFamily="2" charset="0"/>
            </a:endParaRPr>
          </a:p>
          <a:p>
            <a:r>
              <a:rPr lang="es-US" sz="1100" b="1" i="0" strike="noStrike" cap="none" spc="0" baseline="0">
                <a:solidFill>
                  <a:srgbClr val="000000"/>
                </a:solidFill>
                <a:effectLst/>
                <a:latin typeface="Libre Franklin"/>
                <a:ea typeface="Libre Franklin"/>
                <a:cs typeface="Libre Franklin"/>
              </a:rPr>
              <a:t>[Muestre las fracciones en la recta numérica, una a la vez, mientras sus estudiantes cuentan].</a:t>
            </a:r>
          </a:p>
          <a:p>
            <a:endParaRPr lang="en-US" sz="1200">
              <a:latin typeface="Libre Franklin" pitchFamily="2" charset="0"/>
            </a:endParaRPr>
          </a:p>
          <a:p>
            <a:r>
              <a:rPr lang="es-US" sz="1100" b="0" i="0" strike="noStrike" cap="none" spc="0" baseline="0">
                <a:solidFill>
                  <a:srgbClr val="000000"/>
                </a:solidFill>
                <a:effectLst/>
                <a:latin typeface="Libre Franklin"/>
                <a:ea typeface="Libre Franklin"/>
                <a:cs typeface="Libre Franklin"/>
              </a:rPr>
              <a:t>Ahora, vuelvan a contar hacia delante de un cuarto en un cuarto. Esta vez, expresen las fracciones como números enteros cuando sea posible. Empiecen diciendo </a:t>
            </a:r>
            <a:r>
              <a:rPr lang="es-US" sz="1100" b="0" i="0" strike="noStrike" cap="none" spc="0" baseline="0">
                <a:solidFill>
                  <a:srgbClr val="000000"/>
                </a:solidFill>
                <a:effectLst/>
                <a:latin typeface="Cambria"/>
                <a:ea typeface="Cambria"/>
                <a:cs typeface="Cambria"/>
              </a:rPr>
              <a:t>0</a:t>
            </a:r>
            <a:r>
              <a:rPr lang="es-US" sz="1100" b="0" i="0" strike="noStrike" cap="none" spc="0" baseline="0">
                <a:solidFill>
                  <a:srgbClr val="000000"/>
                </a:solidFill>
                <a:effectLst/>
                <a:latin typeface="Libre Franklin"/>
                <a:ea typeface="Libre Franklin"/>
                <a:cs typeface="Libre Franklin"/>
              </a:rPr>
              <a:t>. ¿Comenzamos?</a:t>
            </a:r>
          </a:p>
          <a:p>
            <a:endParaRPr lang="en-US" sz="1200">
              <a:latin typeface="Libre Franklin" pitchFamily="2" charset="0"/>
            </a:endParaRPr>
          </a:p>
          <a:p>
            <a:r>
              <a:rPr lang="es-US" sz="1100" b="1" i="0" strike="noStrike" cap="none" spc="0" baseline="0">
                <a:solidFill>
                  <a:srgbClr val="000000"/>
                </a:solidFill>
                <a:effectLst/>
                <a:latin typeface="Libre Franklin"/>
                <a:ea typeface="Libre Franklin"/>
                <a:cs typeface="Libre Franklin"/>
              </a:rPr>
              <a:t>[Muestre las fracciones en la recta numérica, una a la vez, mientras sus estudiantes cuentan].</a:t>
            </a:r>
          </a:p>
          <a:p>
            <a:endParaRPr lang="en-US" sz="1200">
              <a:latin typeface="Libre Franklin" pitchFamily="2" charset="0"/>
            </a:endParaRPr>
          </a:p>
          <a:p>
            <a:r>
              <a:rPr lang="es-US" sz="1100" b="0" i="0" strike="noStrike" cap="none" spc="0" baseline="0">
                <a:solidFill>
                  <a:srgbClr val="000000"/>
                </a:solidFill>
                <a:effectLst/>
                <a:latin typeface="Libre Franklin"/>
                <a:ea typeface="Libre Franklin"/>
                <a:cs typeface="Libre Franklin"/>
              </a:rPr>
              <a:t>Ahora, vuelvan a contar hacia delante de un cuarto en un cuarto. Esta vez, expresen las fracciones como números enteros y números mixtos cuando sea posible. Empiecen diciendo </a:t>
            </a:r>
            <a:r>
              <a:rPr lang="es-US" sz="1100" b="0" i="0" strike="noStrike" cap="none" spc="0" baseline="0">
                <a:solidFill>
                  <a:srgbClr val="000000"/>
                </a:solidFill>
                <a:effectLst/>
                <a:latin typeface="Cambria"/>
                <a:ea typeface="Cambria"/>
                <a:cs typeface="Cambria"/>
              </a:rPr>
              <a:t>0</a:t>
            </a:r>
            <a:r>
              <a:rPr lang="es-US" sz="1100" b="0" i="0" strike="noStrike" cap="none" spc="0" baseline="0">
                <a:solidFill>
                  <a:srgbClr val="000000"/>
                </a:solidFill>
                <a:effectLst/>
                <a:latin typeface="Libre Franklin"/>
                <a:ea typeface="Libre Franklin"/>
                <a:cs typeface="Libre Franklin"/>
              </a:rPr>
              <a:t>. ¿Comenzamos?</a:t>
            </a:r>
          </a:p>
          <a:p>
            <a:endParaRPr lang="en-US" sz="1200">
              <a:latin typeface="Libre Franklin" pitchFamily="2" charset="0"/>
            </a:endParaRPr>
          </a:p>
          <a:p>
            <a:r>
              <a:rPr lang="es-US" sz="1100" b="1" i="0" strike="noStrike" cap="none" spc="0" baseline="0">
                <a:solidFill>
                  <a:srgbClr val="000000"/>
                </a:solidFill>
                <a:effectLst/>
                <a:latin typeface="Libre Franklin"/>
                <a:ea typeface="Libre Franklin"/>
                <a:cs typeface="Libre Franklin"/>
              </a:rPr>
              <a:t>[Muestre los números en la recta numérica, una a la vez, mientras sus estudiantes cuentan].</a:t>
            </a:r>
          </a:p>
        </p:txBody>
      </p:sp>
      <p:sp>
        <p:nvSpPr>
          <p:cNvPr id="4" name="Slide Number Placeholder 3"/>
          <p:cNvSpPr>
            <a:spLocks noGrp="1"/>
          </p:cNvSpPr>
          <p:nvPr>
            <p:ph type="sldNum" sz="quarter" idx="10"/>
          </p:nvPr>
        </p:nvSpPr>
        <p:spPr/>
        <p:txBody>
          <a:bodyPr/>
          <a:lstStyle/>
          <a:p>
            <a:fld id="{6101C5E1-D8E9-464D-A93E-CE21651935A7}" type="slidenum">
              <a:rPr lang="en-US" smtClean="0"/>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 </a:t>
            </a:r>
            <a:r>
              <a:rPr lang="es-US" sz="1200" b="1" i="0" strike="noStrike" cap="none" spc="0" baseline="0">
                <a:solidFill>
                  <a:srgbClr val="000000"/>
                </a:solidFill>
                <a:effectLst/>
                <a:latin typeface="Cambria"/>
                <a:ea typeface="Cambria"/>
                <a:cs typeface="Cambria"/>
              </a:rPr>
              <a:t>= ______</a:t>
            </a:r>
            <a:r>
              <a:rPr lang="es-US" sz="1200" b="1" i="0" strike="noStrike" cap="none" spc="0" baseline="0">
                <a:solidFill>
                  <a:srgbClr val="000000"/>
                </a:solidFill>
                <a:effectLst/>
                <a:latin typeface="Libre Franklin"/>
                <a:ea typeface="Libre Franklin"/>
                <a:cs typeface="Libre Franklin"/>
              </a:rPr>
              <a:t>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la ecuación y complétenla. Cuando sea posible, expresen la diferencia como un número entero.</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[Dé tiempo a sus estudiantes para que trabajen.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respuesta].</a:t>
            </a:r>
          </a:p>
        </p:txBody>
      </p:sp>
      <p:sp>
        <p:nvSpPr>
          <p:cNvPr id="4" name="Slide Number Placeholder 3"/>
          <p:cNvSpPr>
            <a:spLocks noGrp="1"/>
          </p:cNvSpPr>
          <p:nvPr>
            <p:ph type="sldNum" sz="quarter" idx="5"/>
          </p:nvPr>
        </p:nvSpPr>
        <p:spPr/>
        <p:txBody>
          <a:bodyPr/>
          <a:lstStyle/>
          <a:p>
            <a:fld id="{0B0F539B-F1C1-4ADB-81D1-E7D98D4FA728}" type="slidenum">
              <a:rPr lang="en-IN" smtClean="0"/>
              <a:t>6</a:t>
            </a:fld>
            <a:endParaRPr lang="en-IN"/>
          </a:p>
        </p:txBody>
      </p:sp>
    </p:spTree>
    <p:extLst>
      <p:ext uri="{BB962C8B-B14F-4D97-AF65-F5344CB8AC3E}">
        <p14:creationId xmlns:p14="http://schemas.microsoft.com/office/powerpoint/2010/main" val="40610949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E0D6AA-8583-E47A-9532-AA9E31B1D7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96DC6E-C0CD-B0E7-353E-4B4235FA7F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79A88F-559E-B40B-11D6-5BE139FFBEF3}"/>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 </a:t>
            </a:r>
            <a:r>
              <a:rPr lang="es-US" sz="1200" b="1" i="0" strike="noStrike" cap="none" spc="0" baseline="0">
                <a:solidFill>
                  <a:srgbClr val="000000"/>
                </a:solidFill>
                <a:effectLst/>
                <a:latin typeface="Cambria"/>
                <a:ea typeface="Cambria"/>
                <a:cs typeface="Cambria"/>
              </a:rPr>
              <a:t>= ______</a:t>
            </a:r>
            <a:r>
              <a:rPr lang="es-US" sz="1200" b="1" i="0" strike="noStrike" cap="none" spc="0" baseline="0">
                <a:solidFill>
                  <a:srgbClr val="000000"/>
                </a:solidFill>
                <a:effectLst/>
                <a:latin typeface="Libre Franklin"/>
                <a:ea typeface="Libre Franklin"/>
                <a:cs typeface="Libre Franklin"/>
              </a:rPr>
              <a:t>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la ecuación y complétenla. Cuando sea posible, expresen la diferencia como un número entero.</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respuesta].</a:t>
            </a:r>
          </a:p>
        </p:txBody>
      </p:sp>
      <p:sp>
        <p:nvSpPr>
          <p:cNvPr id="4" name="Slide Number Placeholder 3">
            <a:extLst>
              <a:ext uri="{FF2B5EF4-FFF2-40B4-BE49-F238E27FC236}">
                <a16:creationId xmlns:a16="http://schemas.microsoft.com/office/drawing/2014/main" id="{E6EDD88E-7F6D-1D86-A1FD-817CC7D21737}"/>
              </a:ext>
            </a:extLst>
          </p:cNvPr>
          <p:cNvSpPr>
            <a:spLocks noGrp="1"/>
          </p:cNvSpPr>
          <p:nvPr>
            <p:ph type="sldNum" sz="quarter" idx="5"/>
          </p:nvPr>
        </p:nvSpPr>
        <p:spPr/>
        <p:txBody>
          <a:bodyPr/>
          <a:lstStyle/>
          <a:p>
            <a:fld id="{0B0F539B-F1C1-4ADB-81D1-E7D98D4FA728}" type="slidenum">
              <a:rPr lang="en-IN" smtClean="0"/>
              <a:t>7</a:t>
            </a:fld>
            <a:endParaRPr lang="en-IN"/>
          </a:p>
        </p:txBody>
      </p:sp>
    </p:spTree>
    <p:extLst>
      <p:ext uri="{BB962C8B-B14F-4D97-AF65-F5344CB8AC3E}">
        <p14:creationId xmlns:p14="http://schemas.microsoft.com/office/powerpoint/2010/main" val="34553284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094D13-710B-1FCD-29B9-C41D84EE7E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0C60C5-048A-E806-BAED-B4E8B818B6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D0EEDD-6105-0BE8-29D9-69DD16F32181}"/>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 </a:t>
            </a:r>
            <a:r>
              <a:rPr lang="es-US" sz="1200" b="1" i="0" strike="noStrike" cap="none" spc="0" baseline="0">
                <a:solidFill>
                  <a:srgbClr val="000000"/>
                </a:solidFill>
                <a:effectLst/>
                <a:latin typeface="Cambria"/>
                <a:ea typeface="Cambria"/>
                <a:cs typeface="Cambria"/>
              </a:rPr>
              <a:t>= ______</a:t>
            </a:r>
            <a:r>
              <a:rPr lang="es-US" sz="1200" b="1" i="0" strike="noStrike" cap="none" spc="0" baseline="0">
                <a:solidFill>
                  <a:srgbClr val="000000"/>
                </a:solidFill>
                <a:effectLst/>
                <a:latin typeface="Libre Franklin"/>
                <a:ea typeface="Libre Franklin"/>
                <a:cs typeface="Libre Franklin"/>
              </a:rPr>
              <a:t>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la ecuación y complétenla. Cuando sea posible, expresen la diferencia como un número entero.</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respuesta].</a:t>
            </a:r>
          </a:p>
        </p:txBody>
      </p:sp>
      <p:sp>
        <p:nvSpPr>
          <p:cNvPr id="4" name="Slide Number Placeholder 3">
            <a:extLst>
              <a:ext uri="{FF2B5EF4-FFF2-40B4-BE49-F238E27FC236}">
                <a16:creationId xmlns:a16="http://schemas.microsoft.com/office/drawing/2014/main" id="{ECA876EA-2448-5105-74D6-AAD15627BB31}"/>
              </a:ext>
            </a:extLst>
          </p:cNvPr>
          <p:cNvSpPr>
            <a:spLocks noGrp="1"/>
          </p:cNvSpPr>
          <p:nvPr>
            <p:ph type="sldNum" sz="quarter" idx="5"/>
          </p:nvPr>
        </p:nvSpPr>
        <p:spPr/>
        <p:txBody>
          <a:bodyPr/>
          <a:lstStyle/>
          <a:p>
            <a:fld id="{0B0F539B-F1C1-4ADB-81D1-E7D98D4FA728}" type="slidenum">
              <a:rPr lang="en-IN" smtClean="0"/>
              <a:t>8</a:t>
            </a:fld>
            <a:endParaRPr lang="en-IN"/>
          </a:p>
        </p:txBody>
      </p:sp>
    </p:spTree>
    <p:extLst>
      <p:ext uri="{BB962C8B-B14F-4D97-AF65-F5344CB8AC3E}">
        <p14:creationId xmlns:p14="http://schemas.microsoft.com/office/powerpoint/2010/main" val="40421332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D1615-D7BA-2165-DFCE-827853C17F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7D077A-6282-FEE7-B2BA-22CB55FF56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429DE1-B418-72DD-C830-FA00E9E4D382}"/>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 </a:t>
            </a:r>
            <a:r>
              <a:rPr lang="es-US" sz="1200" b="1" i="0" strike="noStrike" cap="none" spc="0" baseline="0">
                <a:solidFill>
                  <a:srgbClr val="000000"/>
                </a:solidFill>
                <a:effectLst/>
                <a:latin typeface="Cambria"/>
                <a:ea typeface="Cambria"/>
                <a:cs typeface="Cambria"/>
              </a:rPr>
              <a:t>= ______</a:t>
            </a:r>
            <a:r>
              <a:rPr lang="es-US" sz="1200" b="1" i="0" strike="noStrike" cap="none" spc="0" baseline="0">
                <a:solidFill>
                  <a:srgbClr val="000000"/>
                </a:solidFill>
                <a:effectLst/>
                <a:latin typeface="Libre Franklin"/>
                <a:ea typeface="Libre Franklin"/>
                <a:cs typeface="Libre Franklin"/>
              </a:rPr>
              <a:t>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la ecuación y complétenla. Cuando sea posible, expresen la diferencia como un número entero.</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respuesta].</a:t>
            </a:r>
          </a:p>
        </p:txBody>
      </p:sp>
      <p:sp>
        <p:nvSpPr>
          <p:cNvPr id="4" name="Slide Number Placeholder 3">
            <a:extLst>
              <a:ext uri="{FF2B5EF4-FFF2-40B4-BE49-F238E27FC236}">
                <a16:creationId xmlns:a16="http://schemas.microsoft.com/office/drawing/2014/main" id="{FBBEA1C4-28DA-ABE6-CCAA-A74FEFD23711}"/>
              </a:ext>
            </a:extLst>
          </p:cNvPr>
          <p:cNvSpPr>
            <a:spLocks noGrp="1"/>
          </p:cNvSpPr>
          <p:nvPr>
            <p:ph type="sldNum" sz="quarter" idx="5"/>
          </p:nvPr>
        </p:nvSpPr>
        <p:spPr/>
        <p:txBody>
          <a:bodyPr/>
          <a:lstStyle/>
          <a:p>
            <a:fld id="{0B0F539B-F1C1-4ADB-81D1-E7D98D4FA728}" type="slidenum">
              <a:rPr lang="en-IN" smtClean="0"/>
              <a:t>9</a:t>
            </a:fld>
            <a:endParaRPr lang="en-IN"/>
          </a:p>
        </p:txBody>
      </p:sp>
    </p:spTree>
    <p:extLst>
      <p:ext uri="{BB962C8B-B14F-4D97-AF65-F5344CB8AC3E}">
        <p14:creationId xmlns:p14="http://schemas.microsoft.com/office/powerpoint/2010/main" val="16146406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E84BBD-935A-01D6-771B-F1C0852CCE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D9DBC7-E3B0-D656-2588-DCA462C396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9A9849-CA68-1696-6DE0-BCB478D9D73B}"/>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 </a:t>
            </a:r>
            <a:r>
              <a:rPr lang="es-US" sz="1200" b="1" i="0" strike="noStrike" cap="none" spc="0" baseline="0">
                <a:solidFill>
                  <a:srgbClr val="000000"/>
                </a:solidFill>
                <a:effectLst/>
                <a:latin typeface="Cambria"/>
                <a:ea typeface="Cambria"/>
                <a:cs typeface="Cambria"/>
              </a:rPr>
              <a:t>= ______</a:t>
            </a:r>
            <a:r>
              <a:rPr lang="es-US" sz="1200" b="1" i="0" strike="noStrike" cap="none" spc="0" baseline="0">
                <a:solidFill>
                  <a:srgbClr val="000000"/>
                </a:solidFill>
                <a:effectLst/>
                <a:latin typeface="Libre Franklin"/>
                <a:ea typeface="Libre Franklin"/>
                <a:cs typeface="Libre Franklin"/>
              </a:rPr>
              <a:t>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la ecuación y complétenla. Cuando sea posible, expresen la diferencia como un número entero.</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respuesta].</a:t>
            </a:r>
          </a:p>
        </p:txBody>
      </p:sp>
      <p:sp>
        <p:nvSpPr>
          <p:cNvPr id="4" name="Slide Number Placeholder 3">
            <a:extLst>
              <a:ext uri="{FF2B5EF4-FFF2-40B4-BE49-F238E27FC236}">
                <a16:creationId xmlns:a16="http://schemas.microsoft.com/office/drawing/2014/main" id="{5EEE1D56-D075-B951-63CA-DE7FDDBCC947}"/>
              </a:ext>
            </a:extLst>
          </p:cNvPr>
          <p:cNvSpPr>
            <a:spLocks noGrp="1"/>
          </p:cNvSpPr>
          <p:nvPr>
            <p:ph type="sldNum" sz="quarter" idx="5"/>
          </p:nvPr>
        </p:nvSpPr>
        <p:spPr/>
        <p:txBody>
          <a:bodyPr/>
          <a:lstStyle/>
          <a:p>
            <a:fld id="{0B0F539B-F1C1-4ADB-81D1-E7D98D4FA728}" type="slidenum">
              <a:rPr lang="en-IN" smtClean="0"/>
              <a:t>10</a:t>
            </a:fld>
            <a:endParaRPr lang="en-IN"/>
          </a:p>
        </p:txBody>
      </p:sp>
    </p:spTree>
    <p:extLst>
      <p:ext uri="{BB962C8B-B14F-4D97-AF65-F5344CB8AC3E}">
        <p14:creationId xmlns:p14="http://schemas.microsoft.com/office/powerpoint/2010/main" val="40095449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D31774-F206-BE7D-A983-0C2E1D7C6C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10E9A8-56C9-E62F-85F7-6DAC2C6B09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920149-6894-F22F-886E-F1EFF3052671}"/>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 </a:t>
            </a:r>
            <a:r>
              <a:rPr lang="es-US" sz="1200" b="1" i="0" strike="noStrike" cap="none" spc="0" baseline="0">
                <a:solidFill>
                  <a:srgbClr val="000000"/>
                </a:solidFill>
                <a:effectLst/>
                <a:latin typeface="Cambria"/>
                <a:ea typeface="Cambria"/>
                <a:cs typeface="Cambria"/>
              </a:rPr>
              <a:t>= ______</a:t>
            </a:r>
            <a:r>
              <a:rPr lang="es-US" sz="1200" b="1" i="0" strike="noStrike" cap="none" spc="0" baseline="0">
                <a:solidFill>
                  <a:srgbClr val="000000"/>
                </a:solidFill>
                <a:effectLst/>
                <a:latin typeface="Libre Franklin"/>
                <a:ea typeface="Libre Franklin"/>
                <a:cs typeface="Libre Franklin"/>
              </a:rPr>
              <a:t>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la ecuación y complétenla. Cuando sea posible, expresen la diferencia como un número entero.</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respuesta].</a:t>
            </a:r>
          </a:p>
        </p:txBody>
      </p:sp>
      <p:sp>
        <p:nvSpPr>
          <p:cNvPr id="4" name="Slide Number Placeholder 3">
            <a:extLst>
              <a:ext uri="{FF2B5EF4-FFF2-40B4-BE49-F238E27FC236}">
                <a16:creationId xmlns:a16="http://schemas.microsoft.com/office/drawing/2014/main" id="{038EDD88-462B-783D-D2A5-7D8C50E023F1}"/>
              </a:ext>
            </a:extLst>
          </p:cNvPr>
          <p:cNvSpPr>
            <a:spLocks noGrp="1"/>
          </p:cNvSpPr>
          <p:nvPr>
            <p:ph type="sldNum" sz="quarter" idx="5"/>
          </p:nvPr>
        </p:nvSpPr>
        <p:spPr/>
        <p:txBody>
          <a:bodyPr/>
          <a:lstStyle/>
          <a:p>
            <a:fld id="{0B0F539B-F1C1-4ADB-81D1-E7D98D4FA728}" type="slidenum">
              <a:rPr lang="en-IN" smtClean="0"/>
              <a:t>11</a:t>
            </a:fld>
            <a:endParaRPr lang="en-IN"/>
          </a:p>
        </p:txBody>
      </p:sp>
    </p:spTree>
    <p:extLst>
      <p:ext uri="{BB962C8B-B14F-4D97-AF65-F5344CB8AC3E}">
        <p14:creationId xmlns:p14="http://schemas.microsoft.com/office/powerpoint/2010/main" val="16440926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DEC5FC-E6A7-873E-4C97-21921196B6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971C2B-4FD4-C854-32BD-9F7A0F6595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10EB16-39E9-245A-6EF4-A8E6ED2E6D82}"/>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 </a:t>
            </a:r>
            <a:r>
              <a:rPr lang="es-US" sz="1200" b="1" i="0" strike="noStrike" cap="none" spc="0" baseline="0">
                <a:solidFill>
                  <a:srgbClr val="000000"/>
                </a:solidFill>
                <a:effectLst/>
                <a:latin typeface="Cambria"/>
                <a:ea typeface="Cambria"/>
                <a:cs typeface="Cambria"/>
              </a:rPr>
              <a:t>= ______</a:t>
            </a:r>
            <a:r>
              <a:rPr lang="es-US" sz="1200" b="1" i="0" strike="noStrike" cap="none" spc="0" baseline="0">
                <a:solidFill>
                  <a:srgbClr val="000000"/>
                </a:solidFill>
                <a:effectLst/>
                <a:latin typeface="Libre Franklin"/>
                <a:ea typeface="Libre Franklin"/>
                <a:cs typeface="Libre Franklin"/>
              </a:rPr>
              <a:t>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la ecuación y complétenla. Cuando sea posible, expresen la diferencia como un número entero.</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respuesta].</a:t>
            </a:r>
          </a:p>
        </p:txBody>
      </p:sp>
      <p:sp>
        <p:nvSpPr>
          <p:cNvPr id="4" name="Slide Number Placeholder 3">
            <a:extLst>
              <a:ext uri="{FF2B5EF4-FFF2-40B4-BE49-F238E27FC236}">
                <a16:creationId xmlns:a16="http://schemas.microsoft.com/office/drawing/2014/main" id="{8C129F8D-DAC3-01DC-F76B-FECE687BA54E}"/>
              </a:ext>
            </a:extLst>
          </p:cNvPr>
          <p:cNvSpPr>
            <a:spLocks noGrp="1"/>
          </p:cNvSpPr>
          <p:nvPr>
            <p:ph type="sldNum" sz="quarter" idx="5"/>
          </p:nvPr>
        </p:nvSpPr>
        <p:spPr/>
        <p:txBody>
          <a:bodyPr/>
          <a:lstStyle/>
          <a:p>
            <a:fld id="{0B0F539B-F1C1-4ADB-81D1-E7D98D4FA728}" type="slidenum">
              <a:rPr lang="en-IN" smtClean="0"/>
              <a:t>12</a:t>
            </a:fld>
            <a:endParaRPr lang="en-IN"/>
          </a:p>
        </p:txBody>
      </p:sp>
    </p:spTree>
    <p:extLst>
      <p:ext uri="{BB962C8B-B14F-4D97-AF65-F5344CB8AC3E}">
        <p14:creationId xmlns:p14="http://schemas.microsoft.com/office/powerpoint/2010/main" val="27558305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D9DB00-68EF-E0FE-24FF-B4D676C64F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6ABAE6-3CF2-DC1A-4DBA-0048129C30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D3DE80-A93B-AEEF-8968-47F180AAD328}"/>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 </a:t>
            </a:r>
            <a:r>
              <a:rPr lang="es-US" sz="1200" b="1" i="0" strike="noStrike" cap="none" spc="0" baseline="0">
                <a:solidFill>
                  <a:srgbClr val="000000"/>
                </a:solidFill>
                <a:effectLst/>
                <a:latin typeface="Cambria"/>
                <a:ea typeface="Cambria"/>
                <a:cs typeface="Cambria"/>
              </a:rPr>
              <a:t>= ______</a:t>
            </a:r>
            <a:r>
              <a:rPr lang="es-US" sz="1200" b="1" i="0" strike="noStrike" cap="none" spc="0" baseline="0">
                <a:solidFill>
                  <a:srgbClr val="000000"/>
                </a:solidFill>
                <a:effectLst/>
                <a:latin typeface="Libre Franklin"/>
                <a:ea typeface="Libre Franklin"/>
                <a:cs typeface="Libre Franklin"/>
              </a:rPr>
              <a:t>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la ecuación y complétenla. Cuando sea posible, expresen la diferencia como un número entero.</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respuesta].</a:t>
            </a:r>
          </a:p>
        </p:txBody>
      </p:sp>
      <p:sp>
        <p:nvSpPr>
          <p:cNvPr id="4" name="Slide Number Placeholder 3">
            <a:extLst>
              <a:ext uri="{FF2B5EF4-FFF2-40B4-BE49-F238E27FC236}">
                <a16:creationId xmlns:a16="http://schemas.microsoft.com/office/drawing/2014/main" id="{3CBA7066-6F9E-395D-B74F-7874E3125C40}"/>
              </a:ext>
            </a:extLst>
          </p:cNvPr>
          <p:cNvSpPr>
            <a:spLocks noGrp="1"/>
          </p:cNvSpPr>
          <p:nvPr>
            <p:ph type="sldNum" sz="quarter" idx="5"/>
          </p:nvPr>
        </p:nvSpPr>
        <p:spPr/>
        <p:txBody>
          <a:bodyPr/>
          <a:lstStyle/>
          <a:p>
            <a:fld id="{0B0F539B-F1C1-4ADB-81D1-E7D98D4FA728}" type="slidenum">
              <a:rPr lang="en-IN" smtClean="0"/>
              <a:t>13</a:t>
            </a:fld>
            <a:endParaRPr lang="en-IN"/>
          </a:p>
        </p:txBody>
      </p:sp>
    </p:spTree>
    <p:extLst>
      <p:ext uri="{BB962C8B-B14F-4D97-AF65-F5344CB8AC3E}">
        <p14:creationId xmlns:p14="http://schemas.microsoft.com/office/powerpoint/2010/main" val="40184048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el problema: </a:t>
            </a:r>
            <a:r>
              <a:rPr lang="es-US" sz="1200" b="1" i="0" strike="noStrike" cap="none" spc="0" baseline="0">
                <a:solidFill>
                  <a:srgbClr val="000000"/>
                </a:solidFill>
                <a:effectLst/>
                <a:latin typeface="Cambria"/>
                <a:ea typeface="Cambria"/>
                <a:cs typeface="Cambria"/>
              </a:rPr>
              <a:t>8</a:t>
            </a:r>
            <a:r>
              <a:rPr lang="es-US" sz="1200" b="1" i="0" strike="noStrike" cap="none" spc="0" baseline="0">
                <a:solidFill>
                  <a:srgbClr val="000000"/>
                </a:solidFill>
                <a:effectLst/>
                <a:latin typeface="Libre Franklin"/>
                <a:ea typeface="Libre Franklin"/>
                <a:cs typeface="Libre Franklin"/>
              </a:rPr>
              <a:t> golosinas se reparten, en partes iguales, entre </a:t>
            </a:r>
            <a:r>
              <a:rPr lang="es-US" sz="1200" b="1" i="0" strike="noStrike" cap="none" spc="0" baseline="0">
                <a:solidFill>
                  <a:srgbClr val="000000"/>
                </a:solidFill>
                <a:effectLst/>
                <a:latin typeface="Cambria"/>
                <a:ea typeface="Cambria"/>
                <a:cs typeface="Cambria"/>
              </a:rPr>
              <a:t>3</a:t>
            </a:r>
            <a:r>
              <a:rPr lang="es-US" sz="1200" b="1" i="0" strike="noStrike" cap="none" spc="0" baseline="0">
                <a:solidFill>
                  <a:srgbClr val="000000"/>
                </a:solidFill>
                <a:effectLst/>
                <a:latin typeface="Libre Franklin"/>
                <a:ea typeface="Libre Franklin"/>
                <a:cs typeface="Libre Franklin"/>
              </a:rPr>
              <a:t> perros. ¿Cuántas golosinas recibe cada perro?]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ejemplo de trabajo y, luego, invite a la clase a usar la rutina Pensar-Trabajar en parejas-Compartir para analizar lo que observan sobre el trabajo de Ryan y Kelly].</a:t>
            </a:r>
          </a:p>
          <a:p>
            <a:endParaRPr lang="en-US" b="1" i="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El método de Ryan muestra cómo usar un modelo para resolver el problema. El método de Kelly muestra cómo usar un modelo para comprender el problema.</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[Pida a la clase que use la rutina Pensar-Trabajar en parejas-Compartir para conversar sobre cuándo podría ser más útil usar cada método].</a:t>
            </a:r>
          </a:p>
          <a:p>
            <a:endParaRPr lang="en-US" b="1" i="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[Presente el trabajo que van a hacer en el siguiente segmento para establecer una transición].</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Hoy, usaremos diagramas de cinta para representar y resolver problemas verbales de división.</a:t>
            </a:r>
            <a:endParaRPr b="1" i="0">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r>
              <a:rPr lang="es-US" sz="400" b="1" i="0" strike="noStrike" cap="none" spc="0" baseline="0">
                <a:solidFill>
                  <a:srgbClr val="000000"/>
                </a:solidFill>
                <a:effectLst/>
                <a:latin typeface="Libre Franklin"/>
                <a:ea typeface="Libre Franklin"/>
                <a:cs typeface="Libre Franklin"/>
              </a:rPr>
              <a:t>[Pida a sus estudiantes que vayan al problema 1 en sus libros. Anime a sus estudiantes a registrar su razonamiento en forma vertical cuando hallan los cocientes].</a:t>
            </a:r>
          </a:p>
          <a:p>
            <a:endParaRPr lang="en-US" b="1" i="0">
              <a:latin typeface="Libre Franklin" pitchFamily="2" charset="0"/>
            </a:endParaRPr>
          </a:p>
          <a:p>
            <a:r>
              <a:rPr lang="es-US" sz="400" b="1" i="0" strike="noStrike" cap="none" spc="0" baseline="0">
                <a:solidFill>
                  <a:srgbClr val="000000"/>
                </a:solidFill>
                <a:effectLst/>
                <a:latin typeface="Libre Franklin"/>
                <a:ea typeface="Libre Franklin"/>
                <a:cs typeface="Libre Franklin"/>
              </a:rPr>
              <a:t>[Lea el problema a coro con la clase y anime a sus estudiantes a visualizar la situación mientras escuchan. Pida a sus estudiantes que lean el problema otra vez. Pídales que dejen de leer y dibujen cada vez que se proporciona nueva información. Mientras demuestra cómo dibujar y rotular, pida a sus estudiantes que hagan lo mismo].</a:t>
            </a:r>
          </a:p>
          <a:p>
            <a:endParaRPr lang="en-US" b="1">
              <a:latin typeface="Libre Franklin" pitchFamily="2" charset="0"/>
            </a:endParaRPr>
          </a:p>
          <a:p>
            <a:r>
              <a:rPr lang="es-US" sz="400" b="1" i="0" strike="noStrike" cap="none" spc="0" baseline="0">
                <a:solidFill>
                  <a:srgbClr val="000000"/>
                </a:solidFill>
                <a:effectLst/>
                <a:latin typeface="Libre Franklin"/>
                <a:ea typeface="Libre Franklin"/>
                <a:cs typeface="Libre Franklin"/>
              </a:rPr>
              <a:t>[Lea la primera parte del problema con la clase y deténgase en la palabra </a:t>
            </a:r>
            <a:r>
              <a:rPr lang="es-US" sz="400" b="1" i="1" strike="noStrike" cap="none" spc="0" baseline="0">
                <a:solidFill>
                  <a:srgbClr val="000000"/>
                </a:solidFill>
                <a:effectLst/>
                <a:latin typeface="Libre Franklin"/>
                <a:ea typeface="Libre Franklin"/>
                <a:cs typeface="Libre Franklin"/>
              </a:rPr>
              <a:t>agua</a:t>
            </a:r>
            <a:r>
              <a:rPr lang="es-US" sz="400" b="1" i="0" strike="noStrike" cap="none" spc="0" baseline="0">
                <a:solidFill>
                  <a:srgbClr val="000000"/>
                </a:solidFill>
                <a:effectLst/>
                <a:latin typeface="Libre Franklin"/>
                <a:ea typeface="Libre Franklin"/>
                <a:cs typeface="Libre Franklin"/>
              </a:rPr>
              <a:t>].</a:t>
            </a:r>
          </a:p>
          <a:p>
            <a:endParaRPr lang="en-US">
              <a:latin typeface="Libre Franklin" pitchFamily="2" charset="0"/>
            </a:endParaRPr>
          </a:p>
          <a:p>
            <a:r>
              <a:rPr lang="es-US" sz="400" b="0" i="0" strike="noStrike" cap="none" spc="0" baseline="0">
                <a:solidFill>
                  <a:srgbClr val="000000"/>
                </a:solidFill>
                <a:effectLst/>
                <a:latin typeface="Libre Franklin"/>
                <a:ea typeface="Libre Franklin"/>
                <a:cs typeface="Libre Franklin"/>
              </a:rPr>
              <a:t>¿Podemos dibujar algo? ¿Qué podemos trazar?</a:t>
            </a:r>
          </a:p>
          <a:p>
            <a:endParaRPr lang="en-US">
              <a:latin typeface="Libre Franklin" pitchFamily="2" charset="0"/>
            </a:endParaRPr>
          </a:p>
          <a:p>
            <a:r>
              <a:rPr lang="es-US" sz="400" b="1" i="0" strike="noStrike" cap="none" spc="0" baseline="0">
                <a:solidFill>
                  <a:srgbClr val="000000"/>
                </a:solidFill>
                <a:effectLst/>
                <a:latin typeface="Libre Franklin"/>
                <a:ea typeface="Libre Franklin"/>
                <a:cs typeface="Libre Franklin"/>
              </a:rPr>
              <a:t>[Invite a la clase a que se reúna y converse en parejas y, luego, invite a quienes se ofrezcan a compartir su razonamiento].</a:t>
            </a:r>
          </a:p>
          <a:p>
            <a:endParaRPr lang="en-US" b="1" i="0">
              <a:latin typeface="Libre Franklin" pitchFamily="2" charset="0"/>
            </a:endParaRPr>
          </a:p>
          <a:p>
            <a:r>
              <a:rPr lang="es-US" sz="400" b="1" i="0" strike="noStrike" cap="none" spc="0" baseline="0">
                <a:solidFill>
                  <a:srgbClr val="000000"/>
                </a:solidFill>
                <a:effectLst/>
                <a:latin typeface="Libre Franklin"/>
                <a:ea typeface="Libre Franklin"/>
                <a:cs typeface="Libre Franklin"/>
              </a:rPr>
              <a:t>[Habrá quienes sugieran representar con un dibujo </a:t>
            </a:r>
            <a:r>
              <a:rPr lang="es-US" sz="400" b="1" i="0" strike="noStrike" cap="none" spc="0" baseline="0">
                <a:solidFill>
                  <a:srgbClr val="000000"/>
                </a:solidFill>
                <a:effectLst/>
                <a:latin typeface="Cambria"/>
                <a:ea typeface="Cambria"/>
                <a:cs typeface="Cambria"/>
              </a:rPr>
              <a:t>5</a:t>
            </a:r>
            <a:r>
              <a:rPr lang="es-US" sz="400" b="1" i="0" strike="noStrike" cap="none" spc="0" baseline="0">
                <a:solidFill>
                  <a:srgbClr val="000000"/>
                </a:solidFill>
                <a:effectLst/>
                <a:latin typeface="Libre Franklin"/>
                <a:ea typeface="Libre Franklin"/>
                <a:cs typeface="Libre Franklin"/>
              </a:rPr>
              <a:t> objetos que representen </a:t>
            </a:r>
            <a:r>
              <a:rPr lang="es-US" sz="400" b="1" i="0" strike="noStrike" cap="none" spc="0" baseline="0">
                <a:solidFill>
                  <a:srgbClr val="000000"/>
                </a:solidFill>
                <a:effectLst/>
                <a:latin typeface="Cambria"/>
                <a:ea typeface="Cambria"/>
                <a:cs typeface="Cambria"/>
              </a:rPr>
              <a:t>5</a:t>
            </a:r>
            <a:r>
              <a:rPr lang="es-US" sz="400" b="1" i="0" strike="noStrike" cap="none" spc="0" baseline="0">
                <a:solidFill>
                  <a:srgbClr val="000000"/>
                </a:solidFill>
                <a:effectLst/>
                <a:latin typeface="Libre Franklin"/>
                <a:ea typeface="Libre Franklin"/>
                <a:cs typeface="Libre Franklin"/>
              </a:rPr>
              <a:t> litros y, luego, dividir cada objeto en </a:t>
            </a:r>
            <a:r>
              <a:rPr lang="es-US" sz="400" b="1" i="0" strike="noStrike" cap="none" spc="0" baseline="0">
                <a:solidFill>
                  <a:srgbClr val="000000"/>
                </a:solidFill>
                <a:effectLst/>
                <a:latin typeface="Cambria"/>
                <a:ea typeface="Cambria"/>
                <a:cs typeface="Cambria"/>
              </a:rPr>
              <a:t>4</a:t>
            </a:r>
            <a:r>
              <a:rPr lang="es-US" sz="400" b="1" i="0" strike="noStrike" cap="none" spc="0" baseline="0">
                <a:solidFill>
                  <a:srgbClr val="000000"/>
                </a:solidFill>
                <a:effectLst/>
                <a:latin typeface="Libre Franklin"/>
                <a:ea typeface="Libre Franklin"/>
                <a:cs typeface="Libre Franklin"/>
              </a:rPr>
              <a:t> partes iguales. Señale que pueden intentar el método de Kelly de la sección Presentar y dibujar un diagrama de cinta para comprender el problema. Luego, ayude a la clase a representar </a:t>
            </a:r>
            <a:r>
              <a:rPr lang="es-US" sz="400" b="1" i="0" strike="noStrike" cap="none" spc="0" baseline="0">
                <a:solidFill>
                  <a:srgbClr val="000000"/>
                </a:solidFill>
                <a:effectLst/>
                <a:latin typeface="Cambria"/>
                <a:ea typeface="Cambria"/>
                <a:cs typeface="Cambria"/>
              </a:rPr>
              <a:t>5</a:t>
            </a:r>
            <a:r>
              <a:rPr lang="es-US" sz="400" b="1" i="0" strike="noStrike" cap="none" spc="0" baseline="0">
                <a:solidFill>
                  <a:srgbClr val="000000"/>
                </a:solidFill>
                <a:effectLst/>
                <a:latin typeface="Libre Franklin"/>
                <a:ea typeface="Libre Franklin"/>
                <a:cs typeface="Libre Franklin"/>
              </a:rPr>
              <a:t> litros con un diagrama de cinta].</a:t>
            </a:r>
          </a:p>
          <a:p>
            <a:endParaRPr lang="en-US" b="1">
              <a:latin typeface="Libre Franklin" pitchFamily="2" charset="0"/>
            </a:endParaRPr>
          </a:p>
          <a:p>
            <a:r>
              <a:rPr lang="es-US" sz="400" b="0" i="0" strike="noStrike" cap="none" spc="0" baseline="0">
                <a:solidFill>
                  <a:srgbClr val="000000"/>
                </a:solidFill>
                <a:effectLst/>
                <a:latin typeface="Libre Franklin"/>
                <a:ea typeface="Libre Franklin"/>
                <a:cs typeface="Libre Franklin"/>
              </a:rPr>
              <a:t>¿Qué sabemos hasta ahora?</a:t>
            </a:r>
          </a:p>
          <a:p>
            <a:endParaRPr lang="en-US" b="1" i="0">
              <a:latin typeface="Libre Franklin" pitchFamily="2" charset="0"/>
            </a:endParaRPr>
          </a:p>
          <a:p>
            <a:r>
              <a:rPr lang="es-US" sz="400" b="0" i="0" strike="noStrike" cap="none" spc="0" baseline="0">
                <a:solidFill>
                  <a:srgbClr val="000000"/>
                </a:solidFill>
                <a:effectLst/>
                <a:latin typeface="Libre Franklin"/>
                <a:ea typeface="Libre Franklin"/>
                <a:cs typeface="Libre Franklin"/>
              </a:rPr>
              <a:t>Entonces, dibujaré y rotularé un diagrama de cinta para representar </a:t>
            </a:r>
            <a:r>
              <a:rPr lang="es-US" sz="400" b="0" i="0" strike="noStrike" cap="none" spc="0" baseline="0">
                <a:solidFill>
                  <a:srgbClr val="000000"/>
                </a:solidFill>
                <a:effectLst/>
                <a:latin typeface="Cambria"/>
                <a:ea typeface="Cambria"/>
                <a:cs typeface="Cambria"/>
              </a:rPr>
              <a:t>5</a:t>
            </a:r>
            <a:r>
              <a:rPr lang="es-US" sz="400" b="0" i="0" strike="noStrike" cap="none" spc="0" baseline="0">
                <a:solidFill>
                  <a:srgbClr val="000000"/>
                </a:solidFill>
                <a:effectLst/>
                <a:latin typeface="Libre Franklin"/>
                <a:ea typeface="Libre Franklin"/>
                <a:cs typeface="Libre Franklin"/>
              </a:rPr>
              <a:t> litros de agua.</a:t>
            </a:r>
          </a:p>
          <a:p>
            <a:endParaRPr lang="en-US">
              <a:latin typeface="Libre Franklin" pitchFamily="2" charset="0"/>
            </a:endParaRPr>
          </a:p>
          <a:p>
            <a:r>
              <a:rPr lang="es-US" sz="400" b="1" i="0" strike="noStrike" cap="none" spc="0" baseline="0">
                <a:solidFill>
                  <a:srgbClr val="000000"/>
                </a:solidFill>
                <a:effectLst/>
                <a:latin typeface="Libre Franklin"/>
                <a:ea typeface="Libre Franklin"/>
                <a:cs typeface="Libre Franklin"/>
              </a:rPr>
              <a:t>[Dibuje y rotule un diagrama de cinta. Continúe leyendo la primera oración del problema].</a:t>
            </a:r>
          </a:p>
          <a:p>
            <a:endParaRPr lang="en-US">
              <a:latin typeface="Libre Franklin" pitchFamily="2" charset="0"/>
            </a:endParaRPr>
          </a:p>
          <a:p>
            <a:r>
              <a:rPr lang="es-US" sz="400" b="0" i="0" strike="noStrike" cap="none" spc="0" baseline="0">
                <a:solidFill>
                  <a:srgbClr val="000000"/>
                </a:solidFill>
                <a:effectLst/>
                <a:latin typeface="Libre Franklin"/>
                <a:ea typeface="Libre Franklin"/>
                <a:cs typeface="Libre Franklin"/>
              </a:rPr>
              <a:t>Ahora tenemos más información. ¿Qué otra información conocemos?</a:t>
            </a:r>
          </a:p>
          <a:p>
            <a:endParaRPr lang="en-US" b="1" i="0">
              <a:latin typeface="Libre Franklin" pitchFamily="2" charset="0"/>
            </a:endParaRPr>
          </a:p>
          <a:p>
            <a:r>
              <a:rPr lang="es-US" sz="400" b="0" i="0" strike="noStrike" cap="none" spc="0" baseline="0">
                <a:solidFill>
                  <a:srgbClr val="000000"/>
                </a:solidFill>
                <a:effectLst/>
                <a:latin typeface="Libre Franklin"/>
                <a:ea typeface="Libre Franklin"/>
                <a:cs typeface="Libre Franklin"/>
              </a:rPr>
              <a:t>¿Podemos dibujar algo para representar la información adicional? ¿Qué podemos trazar?</a:t>
            </a:r>
            <a:endParaRPr lang="en-US" b="1" i="0">
              <a:latin typeface="Libre Franklin" pitchFamily="2" charset="0"/>
            </a:endParaRPr>
          </a:p>
          <a:p>
            <a:endParaRPr lang="en-US" b="1" i="0">
              <a:latin typeface="Libre Franklin" pitchFamily="2" charset="0"/>
            </a:endParaRPr>
          </a:p>
          <a:p>
            <a:r>
              <a:rPr lang="es-US" sz="400" b="1" i="0" strike="noStrike" cap="none" spc="0" baseline="0">
                <a:solidFill>
                  <a:srgbClr val="000000"/>
                </a:solidFill>
                <a:effectLst/>
                <a:latin typeface="Libre Franklin"/>
                <a:ea typeface="Libre Franklin"/>
                <a:cs typeface="Libre Franklin"/>
              </a:rPr>
              <a:t>[Divida el diagrama de cinta en </a:t>
            </a:r>
            <a:r>
              <a:rPr lang="es-US" sz="400" b="1" i="0" strike="noStrike" cap="none" spc="0" baseline="0">
                <a:solidFill>
                  <a:srgbClr val="000000"/>
                </a:solidFill>
                <a:effectLst/>
                <a:latin typeface="Cambria"/>
                <a:ea typeface="Cambria"/>
                <a:cs typeface="Cambria"/>
              </a:rPr>
              <a:t>4</a:t>
            </a:r>
            <a:r>
              <a:rPr lang="es-US" sz="400" b="1" i="0" strike="noStrike" cap="none" spc="0" baseline="0">
                <a:solidFill>
                  <a:srgbClr val="000000"/>
                </a:solidFill>
                <a:effectLst/>
                <a:latin typeface="Libre Franklin"/>
                <a:ea typeface="Libre Franklin"/>
                <a:cs typeface="Libre Franklin"/>
              </a:rPr>
              <a:t> partes iguales].</a:t>
            </a:r>
          </a:p>
          <a:p>
            <a:endParaRPr lang="en-US">
              <a:latin typeface="Libre Franklin" pitchFamily="2" charset="0"/>
            </a:endParaRPr>
          </a:p>
          <a:p>
            <a:r>
              <a:rPr lang="es-US" sz="400" b="0" i="0" strike="noStrike" cap="none" spc="0" baseline="0">
                <a:solidFill>
                  <a:srgbClr val="000000"/>
                </a:solidFill>
                <a:effectLst/>
                <a:latin typeface="Libre Franklin"/>
                <a:ea typeface="Libre Franklin"/>
                <a:cs typeface="Libre Franklin"/>
              </a:rPr>
              <a:t>Sabemos que estas </a:t>
            </a:r>
            <a:r>
              <a:rPr lang="es-US" sz="400" b="0" i="0" strike="noStrike" cap="none" spc="0" baseline="0">
                <a:solidFill>
                  <a:srgbClr val="000000"/>
                </a:solidFill>
                <a:effectLst/>
                <a:latin typeface="Cambria"/>
                <a:ea typeface="Cambria"/>
                <a:cs typeface="Cambria"/>
              </a:rPr>
              <a:t>4</a:t>
            </a:r>
            <a:r>
              <a:rPr lang="es-US" sz="400" b="0" i="0" strike="noStrike" cap="none" spc="0" baseline="0">
                <a:solidFill>
                  <a:srgbClr val="000000"/>
                </a:solidFill>
                <a:effectLst/>
                <a:latin typeface="Libre Franklin"/>
                <a:ea typeface="Libre Franklin"/>
                <a:cs typeface="Libre Franklin"/>
              </a:rPr>
              <a:t> partes son iguales a 5 litros. ¿Qué representa </a:t>
            </a:r>
            <a:r>
              <a:rPr lang="es-US" sz="400" b="0" i="0" strike="noStrike" cap="none" spc="0" baseline="0">
                <a:solidFill>
                  <a:srgbClr val="000000"/>
                </a:solidFill>
                <a:effectLst/>
                <a:latin typeface="Cambria"/>
                <a:ea typeface="Cambria"/>
                <a:cs typeface="Cambria"/>
              </a:rPr>
              <a:t>1</a:t>
            </a:r>
            <a:r>
              <a:rPr lang="es-US" sz="400" b="0" i="0" strike="noStrike" cap="none" spc="0" baseline="0">
                <a:solidFill>
                  <a:srgbClr val="000000"/>
                </a:solidFill>
                <a:effectLst/>
                <a:latin typeface="Libre Franklin"/>
                <a:ea typeface="Libre Franklin"/>
                <a:cs typeface="Libre Franklin"/>
              </a:rPr>
              <a:t> parte?</a:t>
            </a:r>
          </a:p>
          <a:p>
            <a:endParaRPr lang="en-US" b="1" i="0">
              <a:latin typeface="Libre Franklin" pitchFamily="2" charset="0"/>
            </a:endParaRPr>
          </a:p>
          <a:p>
            <a:r>
              <a:rPr lang="es-US" sz="400" b="1" i="0" strike="noStrike" cap="none" spc="0" baseline="0">
                <a:solidFill>
                  <a:srgbClr val="000000"/>
                </a:solidFill>
                <a:effectLst/>
                <a:latin typeface="Libre Franklin"/>
                <a:ea typeface="Libre Franklin"/>
                <a:cs typeface="Libre Franklin"/>
              </a:rPr>
              <a:t>[Lea el resto del problema en voz alta].</a:t>
            </a:r>
          </a:p>
          <a:p>
            <a:endParaRPr lang="en-US">
              <a:latin typeface="Libre Franklin" pitchFamily="2" charset="0"/>
            </a:endParaRPr>
          </a:p>
          <a:p>
            <a:r>
              <a:rPr lang="es-US" sz="400" b="0" i="0" strike="noStrike" cap="none" spc="0" baseline="0">
                <a:solidFill>
                  <a:srgbClr val="000000"/>
                </a:solidFill>
                <a:effectLst/>
                <a:latin typeface="Libre Franklin"/>
                <a:ea typeface="Libre Franklin"/>
                <a:cs typeface="Libre Franklin"/>
              </a:rPr>
              <a:t>¿Qué se pide en la pregunta?</a:t>
            </a:r>
          </a:p>
          <a:p>
            <a:endParaRPr lang="en-US" b="1" i="0">
              <a:latin typeface="Libre Franklin" pitchFamily="2" charset="0"/>
            </a:endParaRPr>
          </a:p>
          <a:p>
            <a:r>
              <a:rPr lang="es-US" sz="400" b="0" i="0" strike="noStrike" cap="none" spc="0" baseline="0">
                <a:solidFill>
                  <a:srgbClr val="000000"/>
                </a:solidFill>
                <a:effectLst/>
                <a:latin typeface="Libre Franklin"/>
                <a:ea typeface="Libre Franklin"/>
                <a:cs typeface="Libre Franklin"/>
              </a:rPr>
              <a:t>Cada parte del diagrama de cinta representa </a:t>
            </a:r>
            <a:r>
              <a:rPr lang="es-US" sz="400" b="0" i="0" strike="noStrike" cap="none" spc="0" baseline="0">
                <a:solidFill>
                  <a:srgbClr val="000000"/>
                </a:solidFill>
                <a:effectLst/>
                <a:latin typeface="Cambria"/>
                <a:ea typeface="Cambria"/>
                <a:cs typeface="Cambria"/>
              </a:rPr>
              <a:t>1</a:t>
            </a:r>
            <a:r>
              <a:rPr lang="es-US" sz="400" b="0" i="0" strike="noStrike" cap="none" spc="0" baseline="0">
                <a:solidFill>
                  <a:srgbClr val="000000"/>
                </a:solidFill>
                <a:effectLst/>
                <a:latin typeface="Libre Franklin"/>
                <a:ea typeface="Libre Franklin"/>
                <a:cs typeface="Libre Franklin"/>
              </a:rPr>
              <a:t> recipiente. Si hallamos el valor de </a:t>
            </a:r>
            <a:r>
              <a:rPr lang="es-US" sz="400" b="0" i="0" strike="noStrike" cap="none" spc="0" baseline="0">
                <a:solidFill>
                  <a:srgbClr val="000000"/>
                </a:solidFill>
                <a:effectLst/>
                <a:latin typeface="Cambria"/>
                <a:ea typeface="Cambria"/>
                <a:cs typeface="Cambria"/>
              </a:rPr>
              <a:t>1</a:t>
            </a:r>
            <a:r>
              <a:rPr lang="es-US" sz="400" b="0" i="0" strike="noStrike" cap="none" spc="0" baseline="0">
                <a:solidFill>
                  <a:srgbClr val="000000"/>
                </a:solidFill>
                <a:effectLst/>
                <a:latin typeface="Libre Franklin"/>
                <a:ea typeface="Libre Franklin"/>
                <a:cs typeface="Libre Franklin"/>
              </a:rPr>
              <a:t> parte, sabremos cuántos litros de agua hay en </a:t>
            </a:r>
            <a:r>
              <a:rPr lang="es-US" sz="400" b="0" i="0" strike="noStrike" cap="none" spc="0" baseline="0">
                <a:solidFill>
                  <a:srgbClr val="000000"/>
                </a:solidFill>
                <a:effectLst/>
                <a:latin typeface="Cambria"/>
                <a:ea typeface="Cambria"/>
                <a:cs typeface="Cambria"/>
              </a:rPr>
              <a:t>1</a:t>
            </a:r>
            <a:r>
              <a:rPr lang="es-US" sz="400" b="0" i="0" strike="noStrike" cap="none" spc="0" baseline="0">
                <a:solidFill>
                  <a:srgbClr val="000000"/>
                </a:solidFill>
                <a:effectLst/>
                <a:latin typeface="Libre Franklin"/>
                <a:ea typeface="Libre Franklin"/>
                <a:cs typeface="Libre Franklin"/>
              </a:rPr>
              <a:t> recipiente. Rotulemos </a:t>
            </a:r>
            <a:r>
              <a:rPr lang="es-US" sz="400" b="0" i="0" strike="noStrike" cap="none" spc="0" baseline="0">
                <a:solidFill>
                  <a:srgbClr val="000000"/>
                </a:solidFill>
                <a:effectLst/>
                <a:latin typeface="Cambria"/>
                <a:ea typeface="Cambria"/>
                <a:cs typeface="Cambria"/>
              </a:rPr>
              <a:t>1</a:t>
            </a:r>
            <a:r>
              <a:rPr lang="es-US" sz="400" b="0" i="0" strike="noStrike" cap="none" spc="0" baseline="0">
                <a:solidFill>
                  <a:srgbClr val="000000"/>
                </a:solidFill>
                <a:effectLst/>
                <a:latin typeface="Libre Franklin"/>
                <a:ea typeface="Libre Franklin"/>
                <a:cs typeface="Libre Franklin"/>
              </a:rPr>
              <a:t> parte con un signo de interrogación para representar la parte desconocida del problema.</a:t>
            </a:r>
          </a:p>
          <a:p>
            <a:endParaRPr lang="en-US">
              <a:latin typeface="Libre Franklin" pitchFamily="2" charset="0"/>
            </a:endParaRPr>
          </a:p>
          <a:p>
            <a:r>
              <a:rPr lang="es-US" sz="400" b="1" i="0" strike="noStrike" cap="none" spc="0" baseline="0">
                <a:solidFill>
                  <a:srgbClr val="000000"/>
                </a:solidFill>
                <a:effectLst/>
                <a:latin typeface="Libre Franklin"/>
                <a:ea typeface="Libre Franklin"/>
                <a:cs typeface="Libre Franklin"/>
              </a:rPr>
              <a:t>[Rotule la primera parte del diagrama de cinta con un signo de interrogación].</a:t>
            </a:r>
          </a:p>
          <a:p>
            <a:endParaRPr lang="en-US">
              <a:latin typeface="Libre Franklin" pitchFamily="2" charset="0"/>
            </a:endParaRPr>
          </a:p>
          <a:p>
            <a:r>
              <a:rPr lang="es-US" sz="400" b="0" i="0" strike="noStrike" cap="none" spc="0" baseline="0">
                <a:solidFill>
                  <a:srgbClr val="000000"/>
                </a:solidFill>
                <a:effectLst/>
                <a:latin typeface="Libre Franklin"/>
                <a:ea typeface="Libre Franklin"/>
                <a:cs typeface="Libre Franklin"/>
              </a:rPr>
              <a:t>El problema nos pide que hallemos cuántos litros de agua hay en </a:t>
            </a:r>
            <a:r>
              <a:rPr lang="es-US" sz="400" b="0" i="0" strike="noStrike" cap="none" spc="0" baseline="0">
                <a:solidFill>
                  <a:srgbClr val="000000"/>
                </a:solidFill>
                <a:effectLst/>
                <a:latin typeface="Cambria"/>
                <a:ea typeface="Cambria"/>
                <a:cs typeface="Cambria"/>
              </a:rPr>
              <a:t>1</a:t>
            </a:r>
            <a:r>
              <a:rPr lang="es-US" sz="400" b="0" i="0" strike="noStrike" cap="none" spc="0" baseline="0">
                <a:solidFill>
                  <a:srgbClr val="000000"/>
                </a:solidFill>
                <a:effectLst/>
                <a:latin typeface="Libre Franklin"/>
                <a:ea typeface="Libre Franklin"/>
                <a:cs typeface="Libre Franklin"/>
              </a:rPr>
              <a:t> recipiente. ¿Cómo podemos hallar esa cantidad?</a:t>
            </a:r>
          </a:p>
          <a:p>
            <a:endParaRPr lang="en-US" b="1" i="0">
              <a:latin typeface="Libre Franklin" pitchFamily="2" charset="0"/>
            </a:endParaRPr>
          </a:p>
          <a:p>
            <a:r>
              <a:rPr lang="es-US" sz="400" b="0" i="0" strike="noStrike" cap="none" spc="0" baseline="0">
                <a:solidFill>
                  <a:srgbClr val="000000"/>
                </a:solidFill>
                <a:effectLst/>
                <a:latin typeface="Libre Franklin"/>
                <a:ea typeface="Libre Franklin"/>
                <a:cs typeface="Libre Franklin"/>
              </a:rPr>
              <a:t>Ahora, escribamos una ecuación para representar lo que vemos en el diagrama de cinta</a:t>
            </a:r>
            <a:r>
              <a:rPr lang="es-US" sz="400" b="1" i="0" strike="noStrike" cap="none" spc="0" baseline="0">
                <a:solidFill>
                  <a:srgbClr val="000000"/>
                </a:solidFill>
                <a:effectLst/>
                <a:latin typeface="Libre Franklin"/>
                <a:ea typeface="Libre Franklin"/>
                <a:cs typeface="Libre Franklin"/>
              </a:rPr>
              <a:t>.</a:t>
            </a:r>
          </a:p>
          <a:p>
            <a:endParaRPr lang="en-US" b="1" i="0">
              <a:latin typeface="Libre Franklin" pitchFamily="2" charset="0"/>
            </a:endParaRPr>
          </a:p>
          <a:p>
            <a:r>
              <a:rPr lang="es-US" sz="400" b="1" i="0" strike="noStrike" cap="none" spc="0" baseline="0">
                <a:solidFill>
                  <a:srgbClr val="000000"/>
                </a:solidFill>
                <a:effectLst/>
                <a:latin typeface="Libre Franklin"/>
                <a:ea typeface="Libre Franklin"/>
                <a:cs typeface="Libre Franklin"/>
              </a:rPr>
              <a:t>[Escriba </a:t>
            </a:r>
            <a:r>
              <a:rPr lang="es-US" sz="400" b="1" i="0" strike="noStrike" cap="none" spc="0" baseline="0">
                <a:solidFill>
                  <a:srgbClr val="000000"/>
                </a:solidFill>
                <a:effectLst/>
                <a:latin typeface="Cambria"/>
                <a:ea typeface="Cambria"/>
                <a:cs typeface="Cambria"/>
              </a:rPr>
              <a:t>5 ÷ 4 = </a:t>
            </a:r>
            <a:r>
              <a:rPr lang="es-US" sz="400" b="1" i="0" strike="noStrike" cap="none" spc="0" baseline="0">
                <a:solidFill>
                  <a:srgbClr val="000000"/>
                </a:solidFill>
                <a:effectLst/>
                <a:latin typeface="Libre Franklin"/>
                <a:ea typeface="Libre Franklin"/>
                <a:cs typeface="Libre Franklin"/>
              </a:rPr>
              <a:t> debajo del diagrama de cinta].</a:t>
            </a:r>
          </a:p>
          <a:p>
            <a:endParaRPr lang="en-US" b="1" i="0">
              <a:latin typeface="Libre Franklin" pitchFamily="2" charset="0"/>
            </a:endParaRPr>
          </a:p>
          <a:p>
            <a:r>
              <a:rPr lang="es-US" sz="400" b="0" i="0" strike="noStrike" cap="none" spc="0" baseline="0">
                <a:solidFill>
                  <a:srgbClr val="000000"/>
                </a:solidFill>
                <a:effectLst/>
                <a:latin typeface="Libre Franklin"/>
                <a:ea typeface="Libre Franklin"/>
                <a:cs typeface="Libre Franklin"/>
              </a:rPr>
              <a:t>¿Cada recipiente tiene más de </a:t>
            </a:r>
            <a:r>
              <a:rPr lang="es-US" sz="400" b="0" i="0" strike="noStrike" cap="none" spc="0" baseline="0">
                <a:solidFill>
                  <a:srgbClr val="000000"/>
                </a:solidFill>
                <a:effectLst/>
                <a:latin typeface="Cambria"/>
                <a:ea typeface="Cambria"/>
                <a:cs typeface="Cambria"/>
              </a:rPr>
              <a:t>1</a:t>
            </a:r>
            <a:r>
              <a:rPr lang="es-US" sz="400" b="0" i="0" strike="noStrike" cap="none" spc="0" baseline="0">
                <a:solidFill>
                  <a:srgbClr val="000000"/>
                </a:solidFill>
                <a:effectLst/>
                <a:latin typeface="Libre Franklin"/>
                <a:ea typeface="Libre Franklin"/>
                <a:cs typeface="Libre Franklin"/>
              </a:rPr>
              <a:t> litro de agua o menos de </a:t>
            </a:r>
            <a:r>
              <a:rPr lang="es-US" sz="400" b="0" i="0" strike="noStrike" cap="none" spc="0" baseline="0">
                <a:solidFill>
                  <a:srgbClr val="000000"/>
                </a:solidFill>
                <a:effectLst/>
                <a:latin typeface="Cambria"/>
                <a:ea typeface="Cambria"/>
                <a:cs typeface="Cambria"/>
              </a:rPr>
              <a:t>1</a:t>
            </a:r>
            <a:r>
              <a:rPr lang="es-US" sz="400" b="0" i="0" strike="noStrike" cap="none" spc="0" baseline="0">
                <a:solidFill>
                  <a:srgbClr val="000000"/>
                </a:solidFill>
                <a:effectLst/>
                <a:latin typeface="Libre Franklin"/>
                <a:ea typeface="Libre Franklin"/>
                <a:cs typeface="Libre Franklin"/>
              </a:rPr>
              <a:t> litro de agua? ¿Cómo lo saben?</a:t>
            </a:r>
            <a:endParaRPr lang="en-US" b="1" i="0">
              <a:latin typeface="Libre Franklin" pitchFamily="2" charset="0"/>
            </a:endParaRPr>
          </a:p>
          <a:p>
            <a:endParaRPr lang="en-US" b="1" i="0">
              <a:latin typeface="Libre Franklin" pitchFamily="2" charset="0"/>
            </a:endParaRPr>
          </a:p>
          <a:p>
            <a:r>
              <a:rPr lang="es-US" sz="400" b="0" i="0" strike="noStrike" cap="none" spc="0" baseline="0">
                <a:solidFill>
                  <a:srgbClr val="000000"/>
                </a:solidFill>
                <a:effectLst/>
                <a:latin typeface="Libre Franklin"/>
                <a:ea typeface="Libre Franklin"/>
                <a:cs typeface="Libre Franklin"/>
              </a:rPr>
              <a:t>Estimemos entre qué dos números enteros está nuestro cociente.</a:t>
            </a:r>
            <a:endParaRPr lang="en-US" b="1" i="0">
              <a:latin typeface="Libre Franklin" pitchFamily="2" charset="0"/>
            </a:endParaRPr>
          </a:p>
          <a:p>
            <a:endParaRPr lang="en-US" b="1" i="0">
              <a:latin typeface="Libre Franklin" pitchFamily="2" charset="0"/>
            </a:endParaRPr>
          </a:p>
          <a:p>
            <a:r>
              <a:rPr lang="es-US" sz="400" b="0" i="0" strike="noStrike" cap="none" spc="0" baseline="0">
                <a:solidFill>
                  <a:srgbClr val="000000"/>
                </a:solidFill>
                <a:effectLst/>
                <a:latin typeface="Libre Franklin"/>
                <a:ea typeface="Libre Franklin"/>
                <a:cs typeface="Libre Franklin"/>
              </a:rPr>
              <a:t>¿Cómo sabemos que el cociente no es mayor que </a:t>
            </a:r>
            <a:r>
              <a:rPr lang="es-US" sz="400" b="0" i="0" strike="noStrike" cap="none" spc="0" baseline="0">
                <a:solidFill>
                  <a:srgbClr val="000000"/>
                </a:solidFill>
                <a:effectLst/>
                <a:latin typeface="Cambria"/>
                <a:ea typeface="Cambria"/>
                <a:cs typeface="Cambria"/>
              </a:rPr>
              <a:t>2</a:t>
            </a:r>
            <a:r>
              <a:rPr lang="es-US" sz="400" b="0" i="0" strike="noStrike" cap="none" spc="0" baseline="0">
                <a:solidFill>
                  <a:srgbClr val="000000"/>
                </a:solidFill>
                <a:effectLst/>
                <a:latin typeface="Libre Franklin"/>
                <a:ea typeface="Libre Franklin"/>
                <a:cs typeface="Libre Franklin"/>
              </a:rPr>
              <a:t>?</a:t>
            </a:r>
            <a:endParaRPr lang="en-US" b="1" i="0">
              <a:latin typeface="Libre Franklin" pitchFamily="2" charset="0"/>
            </a:endParaRPr>
          </a:p>
          <a:p>
            <a:endParaRPr lang="en-US" b="1" i="0">
              <a:latin typeface="Libre Franklin" pitchFamily="2" charset="0"/>
            </a:endParaRPr>
          </a:p>
          <a:p>
            <a:r>
              <a:rPr lang="es-US" sz="400" b="0" i="0" strike="noStrike" cap="none" spc="0" baseline="0">
                <a:solidFill>
                  <a:srgbClr val="000000"/>
                </a:solidFill>
                <a:effectLst/>
                <a:latin typeface="Libre Franklin"/>
                <a:ea typeface="Libre Franklin"/>
                <a:cs typeface="Libre Franklin"/>
              </a:rPr>
              <a:t>¿Qué número mixto es igual a ?</a:t>
            </a:r>
          </a:p>
          <a:p>
            <a:endParaRPr lang="en-US" b="1" i="0">
              <a:latin typeface="Libre Franklin" pitchFamily="2" charset="0"/>
            </a:endParaRPr>
          </a:p>
          <a:p>
            <a:r>
              <a:rPr lang="es-US" sz="400" b="0" i="0" strike="noStrike" cap="none" spc="0" baseline="0">
                <a:solidFill>
                  <a:srgbClr val="000000"/>
                </a:solidFill>
                <a:effectLst/>
                <a:latin typeface="Libre Franklin"/>
                <a:ea typeface="Libre Franklin"/>
                <a:cs typeface="Libre Franklin"/>
              </a:rPr>
              <a:t>¿Es razonable el cociente? ¿Cómo lo saben?</a:t>
            </a:r>
            <a:endParaRPr lang="en-US" b="1" i="0">
              <a:latin typeface="Libre Franklin" pitchFamily="2" charset="0"/>
            </a:endParaRPr>
          </a:p>
          <a:p>
            <a:endParaRPr lang="en-US" b="1" i="0">
              <a:latin typeface="Libre Franklin" pitchFamily="2" charset="0"/>
            </a:endParaRPr>
          </a:p>
          <a:p>
            <a:r>
              <a:rPr lang="es-US" sz="400" b="0" i="0" strike="noStrike" cap="none" spc="0" baseline="0">
                <a:solidFill>
                  <a:srgbClr val="000000"/>
                </a:solidFill>
                <a:effectLst/>
                <a:latin typeface="Libre Franklin"/>
                <a:ea typeface="Libre Franklin"/>
                <a:cs typeface="Libre Franklin"/>
              </a:rPr>
              <a:t>¿Tiene más sentido expresar nuestra respuesta como o como 1 ? ¿Por qué?</a:t>
            </a:r>
          </a:p>
          <a:p>
            <a:endParaRPr lang="en-US" b="1" i="0">
              <a:latin typeface="Libre Franklin" pitchFamily="2" charset="0"/>
            </a:endParaRPr>
          </a:p>
          <a:p>
            <a:r>
              <a:rPr lang="es-US" sz="400" b="1" i="0" strike="noStrike" cap="none" spc="0" baseline="0">
                <a:solidFill>
                  <a:srgbClr val="000000"/>
                </a:solidFill>
                <a:effectLst/>
                <a:latin typeface="Libre Franklin"/>
                <a:ea typeface="Libre Franklin"/>
                <a:cs typeface="Libre Franklin"/>
              </a:rPr>
              <a:t>[Pida a la clase que escriba una oración completa para responder la pregunta. Recuérdeles que deben incluir la unidad litros en el enunciado].</a:t>
            </a:r>
          </a:p>
          <a:p>
            <a:endParaRPr lang="en-US" b="1" i="0">
              <a:latin typeface="Libre Franklin" pitchFamily="2" charset="0"/>
            </a:endParaRPr>
          </a:p>
          <a:p>
            <a:r>
              <a:rPr lang="es-US" sz="400" b="1" i="0" strike="noStrike" cap="none" spc="0" baseline="0">
                <a:solidFill>
                  <a:srgbClr val="000000"/>
                </a:solidFill>
                <a:effectLst/>
                <a:latin typeface="Libre Franklin"/>
                <a:ea typeface="Libre Franklin"/>
                <a:cs typeface="Libre Franklin"/>
              </a:rPr>
              <a:t>[</a:t>
            </a:r>
            <a:r>
              <a:rPr lang="es-US" sz="600" b="1" i="0" strike="noStrike" cap="none" spc="0" baseline="0">
                <a:solidFill>
                  <a:srgbClr val="000000"/>
                </a:solidFill>
                <a:effectLst/>
                <a:latin typeface="Libre Franklin"/>
                <a:ea typeface="Libre Franklin"/>
                <a:cs typeface="Libre Franklin"/>
              </a:rPr>
              <a:t>Considere hacer las siguientes preguntas</a:t>
            </a:r>
            <a:r>
              <a:rPr lang="es-US" sz="400" b="1"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pPr marL="171450" indent="-171450">
              <a:buFont typeface="Arial" panose="020B0604020202020204" pitchFamily="34" charset="0"/>
              <a:buChar char="•"/>
            </a:pPr>
            <a:r>
              <a:rPr lang="es-US" sz="400" b="1" i="0" strike="noStrike" cap="none" spc="0" baseline="0">
                <a:solidFill>
                  <a:srgbClr val="000000"/>
                </a:solidFill>
                <a:effectLst/>
                <a:latin typeface="Libre Franklin"/>
                <a:ea typeface="Libre Franklin"/>
                <a:cs typeface="Libre Franklin"/>
              </a:rPr>
              <a:t>¿Qué les indica el diagrama de cinta acerca del contexto?</a:t>
            </a:r>
          </a:p>
          <a:p>
            <a:pPr marL="171450" indent="-171450">
              <a:buFont typeface="Arial" panose="020B0604020202020204" pitchFamily="34" charset="0"/>
              <a:buChar char="•"/>
            </a:pPr>
            <a:r>
              <a:rPr lang="es-US" sz="400" b="1" i="0" strike="noStrike" cap="none" spc="0" baseline="0">
                <a:solidFill>
                  <a:srgbClr val="000000"/>
                </a:solidFill>
                <a:effectLst/>
                <a:latin typeface="Libre Franklin"/>
                <a:ea typeface="Libre Franklin"/>
                <a:cs typeface="Libre Franklin"/>
              </a:rPr>
              <a:t>¿Qué situaciones del mundo real se pueden representar con un diagrama de cinta?</a:t>
            </a:r>
          </a:p>
          <a:p>
            <a:pPr marL="171450" indent="-171450">
              <a:buFont typeface="Arial" panose="020B0604020202020204" pitchFamily="34" charset="0"/>
              <a:buChar char="•"/>
            </a:pPr>
            <a:r>
              <a:rPr lang="es-US" sz="400" b="1" i="0" strike="noStrike" cap="none" spc="0" baseline="0">
                <a:solidFill>
                  <a:srgbClr val="000000"/>
                </a:solidFill>
                <a:effectLst/>
                <a:latin typeface="Libre Franklin"/>
                <a:ea typeface="Libre Franklin"/>
                <a:cs typeface="Libre Franklin"/>
              </a:rPr>
              <a:t>¿La solución que hallaron tiene sentido desde el punto de vista matemático?]</a:t>
            </a:r>
            <a:endParaRPr b="1" i="0">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s-US" sz="1100" b="1" i="0" strike="noStrike" cap="none" spc="0" baseline="0">
                <a:solidFill>
                  <a:srgbClr val="000000"/>
                </a:solidFill>
                <a:effectLst/>
                <a:latin typeface="Libre Franklin"/>
                <a:ea typeface="Libre Franklin"/>
                <a:cs typeface="Libre Franklin"/>
              </a:rPr>
              <a:t>[Pida a sus estudiantes que vayan al problema 2 y que lean el problema y trabajen en parejas para dibujar un diagrama de cinta que represente el problema].</a:t>
            </a:r>
          </a:p>
          <a:p>
            <a:endParaRPr lang="en-US" b="1">
              <a:latin typeface="Libre Franklin" pitchFamily="2" charset="0"/>
            </a:endParaRPr>
          </a:p>
          <a:p>
            <a:r>
              <a:rPr lang="es-US" sz="1100" b="1" i="0" strike="noStrike" cap="none" spc="0" baseline="0">
                <a:solidFill>
                  <a:srgbClr val="000000"/>
                </a:solidFill>
                <a:effectLst/>
                <a:latin typeface="Libre Franklin"/>
                <a:ea typeface="Libre Franklin"/>
                <a:cs typeface="Libre Franklin"/>
              </a:rPr>
              <a:t>[Mientras sus estudiantes dibujan, recorra el salón de clases y anímelos a pensar qué cantidad es el total y qué cantidad representa el número de grupos iguales].</a:t>
            </a:r>
          </a:p>
          <a:p>
            <a:endParaRPr lang="en-US" b="1">
              <a:latin typeface="Libre Franklin" pitchFamily="2" charset="0"/>
            </a:endParaRPr>
          </a:p>
          <a:p>
            <a:r>
              <a:rPr lang="es-US" sz="1100" b="1" i="0" strike="noStrike" cap="none" spc="0" baseline="0">
                <a:solidFill>
                  <a:srgbClr val="000000"/>
                </a:solidFill>
                <a:effectLst/>
                <a:latin typeface="Libre Franklin"/>
                <a:ea typeface="Libre Franklin"/>
                <a:cs typeface="Libre Franklin"/>
              </a:rPr>
              <a:t>[Cuando la mayor parte de la clase haya terminado, muestre el diagrama de cinta. Pida a sus estudiantes que usen la rutina Pensar-Trabajar en parejas-Compartir para analizar de qué manera las cantidades y la parte desconocida están representadas en el diagrama de cinta].</a:t>
            </a:r>
          </a:p>
          <a:p>
            <a:endParaRPr lang="en-US" b="1">
              <a:latin typeface="Libre Franklin" pitchFamily="2" charset="0"/>
            </a:endParaRPr>
          </a:p>
          <a:p>
            <a:r>
              <a:rPr lang="es-US" sz="1100" b="1" i="0" strike="noStrike" cap="none" spc="0" baseline="0">
                <a:solidFill>
                  <a:srgbClr val="000000"/>
                </a:solidFill>
                <a:effectLst/>
                <a:latin typeface="Libre Franklin"/>
                <a:ea typeface="Libre Franklin"/>
                <a:cs typeface="Libre Franklin"/>
              </a:rPr>
              <a:t>[Pida a sus estudiantes que corrijan sus modelos según sea necesario].</a:t>
            </a:r>
          </a:p>
          <a:p>
            <a:endParaRPr lang="en-US" b="1">
              <a:latin typeface="Libre Franklin" pitchFamily="2" charset="0"/>
            </a:endParaRPr>
          </a:p>
          <a:p>
            <a:r>
              <a:rPr lang="es-US" sz="1100" b="1" i="0" strike="noStrike" cap="none" spc="0" baseline="0">
                <a:solidFill>
                  <a:srgbClr val="000000"/>
                </a:solidFill>
                <a:effectLst/>
                <a:latin typeface="Libre Franklin"/>
                <a:ea typeface="Libre Franklin"/>
                <a:cs typeface="Libre Franklin"/>
              </a:rPr>
              <a:t>[Pida a la clase que use el diagrama de cinta para escribir y resolver una ecuación. Anime a sus estudiantes a estimar entre qué dos números enteros está el cociente. Mientras la clase termina, invite a sus estudiantes a conversar sobre el cociente].</a:t>
            </a:r>
          </a:p>
          <a:p>
            <a:endParaRPr lang="en-US">
              <a:latin typeface="Libre Franklin" pitchFamily="2" charset="0"/>
            </a:endParaRPr>
          </a:p>
          <a:p>
            <a:r>
              <a:rPr lang="es-US" sz="1100" b="0" i="0" strike="noStrike" cap="none" spc="0" baseline="0">
                <a:solidFill>
                  <a:srgbClr val="000000"/>
                </a:solidFill>
                <a:effectLst/>
                <a:latin typeface="Libre Franklin"/>
                <a:ea typeface="Libre Franklin"/>
                <a:cs typeface="Libre Franklin"/>
              </a:rPr>
              <a:t>¿Cuál es el cociente y qué representa en este problema?</a:t>
            </a:r>
          </a:p>
          <a:p>
            <a:endParaRPr lang="en-US">
              <a:latin typeface="Libre Franklin" pitchFamily="2" charset="0"/>
            </a:endParaRPr>
          </a:p>
          <a:p>
            <a:r>
              <a:rPr lang="es-US" sz="1100" b="0" i="0" strike="noStrike" cap="none" spc="0" baseline="0">
                <a:solidFill>
                  <a:srgbClr val="000000"/>
                </a:solidFill>
                <a:effectLst/>
                <a:latin typeface="Libre Franklin"/>
                <a:ea typeface="Libre Franklin"/>
                <a:cs typeface="Libre Franklin"/>
              </a:rPr>
              <a:t>¿Cómo saben que el cociente es razonable?</a:t>
            </a:r>
          </a:p>
          <a:p>
            <a:endParaRPr lang="en-US">
              <a:latin typeface="Libre Franklin" pitchFamily="2" charset="0"/>
            </a:endParaRPr>
          </a:p>
          <a:p>
            <a:r>
              <a:rPr lang="es-US" sz="1100" b="0" i="0" strike="noStrike" cap="none" spc="0" baseline="0">
                <a:solidFill>
                  <a:srgbClr val="000000"/>
                </a:solidFill>
                <a:effectLst/>
                <a:latin typeface="Libre Franklin"/>
                <a:ea typeface="Libre Franklin"/>
                <a:cs typeface="Libre Franklin"/>
              </a:rPr>
              <a:t>¿Tiene sentido que el cociente sea menor que </a:t>
            </a:r>
            <a:r>
              <a:rPr lang="es-US" sz="1100" b="0" i="0" strike="noStrike" cap="none" spc="0" baseline="0">
                <a:solidFill>
                  <a:srgbClr val="000000"/>
                </a:solidFill>
                <a:effectLst/>
                <a:latin typeface="Cambria"/>
                <a:ea typeface="Cambria"/>
                <a:cs typeface="Cambria"/>
              </a:rPr>
              <a:t>1</a:t>
            </a:r>
            <a:r>
              <a:rPr lang="es-US" sz="1100" b="0" i="0" strike="noStrike" cap="none" spc="0" baseline="0">
                <a:solidFill>
                  <a:srgbClr val="000000"/>
                </a:solidFill>
                <a:effectLst/>
                <a:latin typeface="Libre Franklin"/>
                <a:ea typeface="Libre Franklin"/>
                <a:cs typeface="Libre Franklin"/>
              </a:rPr>
              <a:t>? ¿Por qué?</a:t>
            </a:r>
            <a:endParaRPr>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[Pida a sus estudiantes que vayan al problema 3 y lo lean. Pídales que trabajen en parejas y resuelvan el problema usando el proceso Lee-Dibuja-Escribe].</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[Reúna a la clase y comente la solución].</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¿Cómo organizaron el diagrama de cinta?</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expresión de división pueden usar para resolver el problema?</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¿Dejaron el cociente como una fracción mayor que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o lo escribieron como un número mixto? ¿Por qué?</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¿Cuántos litros de agua hay en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recipiente?</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¿Cómo saben que el cociente es razonable?</a:t>
            </a:r>
            <a:endParaRPr>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E8BA28-6C1C-7A15-20D5-54DC36370E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15DA61-FFA9-8359-EEAE-28A565D2F4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9576FA-FBC0-D686-E214-C75CAFBFF119}"/>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las siguientes ecuaciones:</a:t>
            </a:r>
          </a:p>
          <a:p>
            <a:r>
              <a:rPr lang="es-US" sz="1200" b="1" i="0" strike="noStrike" cap="none" spc="0" baseline="0">
                <a:solidFill>
                  <a:srgbClr val="000000"/>
                </a:solidFill>
                <a:effectLst/>
                <a:latin typeface="Libre Franklin"/>
                <a:ea typeface="Libre Franklin"/>
                <a:cs typeface="Libre Franklin"/>
              </a:rPr>
              <a:t>5 ÷ 4 = 1</a:t>
            </a:r>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3 ÷ 4 = </a:t>
            </a:r>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11 ÷ 4 = 2 ]</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[Pida a la clase que use la rutina Pensar-Trabajar en parejas-Compartir para analizar las semejanzas y diferencias que observan en las ecuaciones].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[Guíe a sus estudiantes para que reconozcan cómo cambiar el total y mantener igual el número de partes cambia el cociente].</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[Pida a la clase a que se reúna y converse en parejas acerca de las preguntas y los planteamientos que siguen:</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Si el número de partes se mantiene igual, pero la cantidad de agua se duplica, ¿qué sucede con el cociente? </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Si el número de partes se mantiene igual, pero la cantidad de agua se divide por la mitad, ¿qué sucede con el cociente?]</a:t>
            </a:r>
          </a:p>
        </p:txBody>
      </p:sp>
      <p:sp>
        <p:nvSpPr>
          <p:cNvPr id="4" name="Slide Number Placeholder 3">
            <a:extLst>
              <a:ext uri="{FF2B5EF4-FFF2-40B4-BE49-F238E27FC236}">
                <a16:creationId xmlns:a16="http://schemas.microsoft.com/office/drawing/2014/main" id="{D4C77059-2558-0687-92E2-4434CFFD63D4}"/>
              </a:ext>
            </a:extLst>
          </p:cNvPr>
          <p:cNvSpPr>
            <a:spLocks noGrp="1"/>
          </p:cNvSpPr>
          <p:nvPr>
            <p:ph type="sldNum" sz="quarter" idx="10"/>
          </p:nvPr>
        </p:nvSpPr>
        <p:spPr/>
        <p:txBody>
          <a:bodyPr/>
          <a:lstStyle/>
          <a:p>
            <a:fld id="{6101C5E1-D8E9-464D-A93E-CE21651935A7}" type="slidenum">
              <a:rPr lang="en-US" smtClean="0"/>
              <a:t>18</a:t>
            </a:fld>
            <a:endParaRPr lang="en-US"/>
          </a:p>
        </p:txBody>
      </p:sp>
    </p:spTree>
    <p:extLst>
      <p:ext uri="{BB962C8B-B14F-4D97-AF65-F5344CB8AC3E}">
        <p14:creationId xmlns:p14="http://schemas.microsoft.com/office/powerpoint/2010/main" val="18814918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endParaRPr lang="en-US" b="1">
              <a:latin typeface="Libre Franklin" pitchFamily="2" charset="0"/>
            </a:endParaRP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endParaRPr b="1">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endParaRPr lang="en-US" b="1">
              <a:latin typeface="Libre Franklin" pitchFamily="2" charset="0"/>
            </a:endParaRP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p:cNvSpPr>
            <a:spLocks noGrp="1"/>
          </p:cNvSpPr>
          <p:nvPr>
            <p:ph type="sldNum" sz="quarter" idx="10"/>
          </p:nvPr>
        </p:nvSpPr>
        <p:spPr/>
        <p:txBody>
          <a:bodyPr/>
          <a:lstStyle/>
          <a:p>
            <a:fld id="{6101C5E1-D8E9-464D-A93E-CE21651935A7}" type="slidenum">
              <a:rPr lang="en-US" smtClean="0"/>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endParaRPr lang="en-US" b="1">
              <a:latin typeface="Libre Franklin" pitchFamily="2" charset="0"/>
            </a:endParaRP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p:cNvSpPr>
            <a:spLocks noGrp="1"/>
          </p:cNvSpPr>
          <p:nvPr>
            <p:ph type="sldNum" sz="quarter" idx="10"/>
          </p:nvPr>
        </p:nvSpPr>
        <p:spPr/>
        <p:txBody>
          <a:bodyPr/>
          <a:lstStyle/>
          <a:p>
            <a:fld id="{6101C5E1-D8E9-464D-A93E-CE21651935A7}" type="slidenum">
              <a:rPr lang="en-US" smtClean="0"/>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endParaRPr lang="en-US" b="1">
              <a:latin typeface="Libre Franklin" pitchFamily="2" charset="0"/>
            </a:endParaRP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p:cNvSpPr>
            <a:spLocks noGrp="1"/>
          </p:cNvSpPr>
          <p:nvPr>
            <p:ph type="sldNum" sz="quarter" idx="10"/>
          </p:nvPr>
        </p:nvSpPr>
        <p:spPr/>
        <p:txBody>
          <a:bodyPr/>
          <a:lstStyle/>
          <a:p>
            <a:fld id="{6101C5E1-D8E9-464D-A93E-CE21651935A7}" type="slidenum">
              <a:rPr lang="en-US" smtClean="0"/>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[Reúna a la clase y pídales que tengan a mano su Grupo de problemas. Guíe una conversación de toda la clase sobre cómo los diagramas de cinta pueden ser útiles para resolver problemas verbales de división usando los siguientes planteamientos. Anime a sus estudiantes a reformular o complementar las respuestas de sus pares].</a:t>
            </a:r>
          </a:p>
        </p:txBody>
      </p:sp>
      <p:sp>
        <p:nvSpPr>
          <p:cNvPr id="4" name="Slide Number Placeholder 3"/>
          <p:cNvSpPr>
            <a:spLocks noGrp="1"/>
          </p:cNvSpPr>
          <p:nvPr>
            <p:ph type="sldNum" sz="quarter" idx="5"/>
          </p:nvPr>
        </p:nvSpPr>
        <p:spPr/>
        <p:txBody>
          <a:bodyPr/>
          <a:lstStyle/>
          <a:p>
            <a:fld id="{0B0F539B-F1C1-4ADB-81D1-E7D98D4FA728}" type="slidenum">
              <a:rPr lang="en-IN" smtClean="0"/>
              <a:t>23</a:t>
            </a:fld>
            <a:endParaRPr lang="en-IN"/>
          </a:p>
        </p:txBody>
      </p:sp>
    </p:spTree>
    <p:extLst>
      <p:ext uri="{BB962C8B-B14F-4D97-AF65-F5344CB8AC3E}">
        <p14:creationId xmlns:p14="http://schemas.microsoft.com/office/powerpoint/2010/main" val="29886014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6F6C5-DEF6-C92A-73D8-B06A0883B2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F84081-B4B2-FF01-7DBF-F39FA7B1E2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E6756A-8D51-09DC-5AB0-62AD2494B1CC}"/>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[Pida a sus estudiantes que vayan al problema 8 del Grupo de problemas. Pida a la clase a que se reúna y converse en parejas acerca de la diferencia entre las preguntas que se hicieron en la parte (a) y en la parte (b)].</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[Reúna a la clase y muestre el diagrama de cinta para </a:t>
            </a:r>
            <a:r>
              <a:rPr lang="es-US" sz="1200" b="1" i="0" strike="noStrike" cap="none" spc="0" baseline="0">
                <a:solidFill>
                  <a:srgbClr val="000000"/>
                </a:solidFill>
                <a:effectLst/>
                <a:latin typeface="Cambria"/>
                <a:ea typeface="Cambria"/>
                <a:cs typeface="Cambria"/>
              </a:rPr>
              <a:t>1 ÷ 4</a:t>
            </a:r>
            <a:r>
              <a:rPr lang="es-US" sz="1200" b="1" i="0" strike="noStrike" cap="none" spc="0" baseline="0">
                <a:solidFill>
                  <a:srgbClr val="000000"/>
                </a:solidFill>
                <a:effectLst/>
                <a:latin typeface="Libre Franklin"/>
                <a:ea typeface="Libre Franklin"/>
                <a:cs typeface="Libre Franklin"/>
              </a:rPr>
              <a:t>].</a:t>
            </a:r>
          </a:p>
        </p:txBody>
      </p:sp>
      <p:sp>
        <p:nvSpPr>
          <p:cNvPr id="4" name="Slide Number Placeholder 3">
            <a:extLst>
              <a:ext uri="{FF2B5EF4-FFF2-40B4-BE49-F238E27FC236}">
                <a16:creationId xmlns:a16="http://schemas.microsoft.com/office/drawing/2014/main" id="{3CFAA049-C681-1047-2628-7AF6F5958381}"/>
              </a:ext>
            </a:extLst>
          </p:cNvPr>
          <p:cNvSpPr>
            <a:spLocks noGrp="1"/>
          </p:cNvSpPr>
          <p:nvPr>
            <p:ph type="sldNum" sz="quarter" idx="5"/>
          </p:nvPr>
        </p:nvSpPr>
        <p:spPr/>
        <p:txBody>
          <a:bodyPr/>
          <a:lstStyle/>
          <a:p>
            <a:fld id="{0B0F539B-F1C1-4ADB-81D1-E7D98D4FA728}" type="slidenum">
              <a:rPr lang="en-IN" smtClean="0"/>
              <a:t>24</a:t>
            </a:fld>
            <a:endParaRPr lang="en-IN"/>
          </a:p>
        </p:txBody>
      </p:sp>
    </p:spTree>
    <p:extLst>
      <p:ext uri="{BB962C8B-B14F-4D97-AF65-F5344CB8AC3E}">
        <p14:creationId xmlns:p14="http://schemas.microsoft.com/office/powerpoint/2010/main" val="32236627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endParaRPr lang="en-US" b="1">
              <a:latin typeface="Libre Franklin" pitchFamily="2" charset="0"/>
            </a:endParaRP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[Proporcione hasta 5 minutos para que cada estudiante complete el Boleto de salida. Es posible recopilar datos formativos incluso si hay estudiantes que no completan todos los problemas].</a:t>
            </a:r>
          </a:p>
        </p:txBody>
      </p:sp>
      <p:sp>
        <p:nvSpPr>
          <p:cNvPr id="4" name="Slide Number Placeholder 3"/>
          <p:cNvSpPr>
            <a:spLocks noGrp="1"/>
          </p:cNvSpPr>
          <p:nvPr>
            <p:ph type="sldNum" sz="quarter" idx="5"/>
          </p:nvPr>
        </p:nvSpPr>
        <p:spPr/>
        <p:txBody>
          <a:bodyPr/>
          <a:lstStyle/>
          <a:p>
            <a:fld id="{0B0F539B-F1C1-4ADB-81D1-E7D98D4FA728}" type="slidenum">
              <a:rPr lang="en-IN" smtClean="0"/>
              <a:t>25</a:t>
            </a:fld>
            <a:endParaRPr lang="en-IN"/>
          </a:p>
        </p:txBody>
      </p:sp>
    </p:spTree>
    <p:extLst>
      <p:ext uri="{BB962C8B-B14F-4D97-AF65-F5344CB8AC3E}">
        <p14:creationId xmlns:p14="http://schemas.microsoft.com/office/powerpoint/2010/main" val="8802973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Home">
    <p:spTree>
      <p:nvGrpSpPr>
        <p:cNvPr id="1" name=""/>
        <p:cNvGrpSpPr/>
        <p:nvPr/>
      </p:nvGrpSpPr>
      <p:grpSpPr>
        <a:xfrm>
          <a:off x="0" y="0"/>
          <a:ext cx="0" cy="0"/>
          <a:chOff x="0" y="0"/>
          <a:chExt cx="0" cy="0"/>
        </a:xfrm>
      </p:grpSpPr>
      <p:sp>
        <p:nvSpPr>
          <p:cNvPr id="3" name="Rectangle 2"/>
          <p:cNvSpPr/>
          <p:nvPr userDrawn="1"/>
        </p:nvSpPr>
        <p:spPr>
          <a:xfrm>
            <a:off x="194400" y="194400"/>
            <a:ext cx="1587600" cy="1530300"/>
          </a:xfrm>
          <a:prstGeom prst="rect">
            <a:avLst/>
          </a:prstGeom>
          <a:solidFill>
            <a:srgbClr val="D62714"/>
          </a:solidFill>
          <a:ln>
            <a:noFill/>
          </a:ln>
        </p:spPr>
        <p:txBody>
          <a:bodyPr spcFirstLastPara="1" wrap="square" lIns="91425" tIns="91425" rIns="91425" bIns="91425" anchor="ctr" anchorCtr="0">
            <a:noAutofit/>
          </a:bodyPr>
          <a:lstStyle/>
          <a:p>
            <a:pPr algn="ctr"/>
            <a:endParaRPr lang="en-IN">
              <a:solidFill>
                <a:schemeClr val="tx1"/>
              </a:solidFill>
              <a:latin typeface="Libre Franklin" pitchFamily="2" charset="0"/>
              <a:ea typeface="Calibri" panose="020F0502020204030204"/>
              <a:cs typeface="Calibri" panose="020F0502020204030204"/>
            </a:endParaRPr>
          </a:p>
        </p:txBody>
      </p:sp>
      <p:sp>
        <p:nvSpPr>
          <p:cNvPr id="17" name="Title 16"/>
          <p:cNvSpPr>
            <a:spLocks noGrp="1"/>
          </p:cNvSpPr>
          <p:nvPr>
            <p:ph type="title"/>
          </p:nvPr>
        </p:nvSpPr>
        <p:spPr>
          <a:xfrm>
            <a:off x="2110534" y="852157"/>
            <a:ext cx="9887065" cy="1325563"/>
          </a:xfrm>
        </p:spPr>
        <p:txBody>
          <a:bodyPr anchor="t">
            <a:normAutofit/>
          </a:bodyPr>
          <a:lstStyle>
            <a:lvl1pPr>
              <a:defRPr sz="3000" b="1">
                <a:latin typeface="Libre Franklin" pitchFamily="2" charset="0"/>
              </a:defRPr>
            </a:lvl1pPr>
          </a:lstStyle>
          <a:p>
            <a:r>
              <a:rPr lang="en-US"/>
              <a:t>Click to edit Master title style</a:t>
            </a:r>
            <a:endParaRPr lang="en-IN"/>
          </a:p>
        </p:txBody>
      </p:sp>
      <p:sp>
        <p:nvSpPr>
          <p:cNvPr id="19" name="Content Placeholder 18"/>
          <p:cNvSpPr>
            <a:spLocks noGrp="1"/>
          </p:cNvSpPr>
          <p:nvPr>
            <p:ph sz="quarter" idx="21"/>
          </p:nvPr>
        </p:nvSpPr>
        <p:spPr>
          <a:xfrm>
            <a:off x="194400" y="193843"/>
            <a:ext cx="1587600" cy="1530300"/>
          </a:xfrm>
        </p:spPr>
        <p:txBody>
          <a:bodyPr anchor="ctr">
            <a:noAutofit/>
          </a:bodyPr>
          <a:lstStyle>
            <a:lvl1pPr marL="0" indent="0" algn="ctr">
              <a:buNone/>
              <a:defRPr sz="7200" b="1">
                <a:solidFill>
                  <a:schemeClr val="bg1"/>
                </a:solidFill>
                <a:latin typeface="Libre Franklin" pitchFamily="2" charset="0"/>
              </a:defRPr>
            </a:lvl1pPr>
          </a:lstStyle>
          <a:p>
            <a:pPr lvl="0"/>
            <a:endParaRPr lang="en-US" noProof="0"/>
          </a:p>
        </p:txBody>
      </p:sp>
      <p:sp>
        <p:nvSpPr>
          <p:cNvPr id="23" name="Content Placeholder 22"/>
          <p:cNvSpPr>
            <a:spLocks noGrp="1"/>
          </p:cNvSpPr>
          <p:nvPr>
            <p:ph sz="quarter" idx="22"/>
          </p:nvPr>
        </p:nvSpPr>
        <p:spPr>
          <a:xfrm>
            <a:off x="2109788" y="452503"/>
            <a:ext cx="4832350" cy="557213"/>
          </a:xfrm>
        </p:spPr>
        <p:txBody>
          <a:bodyPr>
            <a:normAutofit/>
          </a:bodyPr>
          <a:lstStyle>
            <a:lvl1pPr marL="0" indent="0">
              <a:buNone/>
              <a:defRPr sz="1400" b="1">
                <a:solidFill>
                  <a:srgbClr val="D62714"/>
                </a:solidFill>
                <a:latin typeface="Libre Franklin" pitchFamily="2" charset="0"/>
              </a:defRPr>
            </a:lvl1pPr>
          </a:lstStyle>
          <a:p>
            <a:pPr lvl="0"/>
            <a:endParaRPr lang="en-IN"/>
          </a:p>
        </p:txBody>
      </p:sp>
      <p:sp>
        <p:nvSpPr>
          <p:cNvPr id="25" name="Content Placeholder 24"/>
          <p:cNvSpPr>
            <a:spLocks noGrp="1"/>
          </p:cNvSpPr>
          <p:nvPr>
            <p:ph sz="quarter" idx="23" hasCustomPrompt="1"/>
          </p:nvPr>
        </p:nvSpPr>
        <p:spPr>
          <a:xfrm>
            <a:off x="194400" y="2870086"/>
            <a:ext cx="11803200" cy="423863"/>
          </a:xfrm>
        </p:spPr>
        <p:txBody>
          <a:bodyPr>
            <a:normAutofit/>
          </a:bodyPr>
          <a:lstStyle>
            <a:lvl1pPr marL="0" indent="0">
              <a:buNone/>
              <a:defRPr sz="1800" b="1">
                <a:latin typeface="Libre Franklin" pitchFamily="2" charset="0"/>
              </a:defRPr>
            </a:lvl1pPr>
          </a:lstStyle>
          <a:p>
            <a:pPr marL="0" marR="0" lvl="0" indent="0" algn="l" defTabSz="914400" rtl="0" eaLnBrk="1" fontAlgn="auto" latinLnBrk="0" hangingPunct="1">
              <a:lnSpc>
                <a:spcPct val="90000"/>
              </a:lnSpc>
              <a:spcBef>
                <a:spcPts val="1000"/>
              </a:spcBef>
              <a:spcAft>
                <a:spcPct val="0"/>
              </a:spcAft>
              <a:buClrTx/>
              <a:buSzTx/>
              <a:buFont typeface="Arial" panose="020B0604020202020204" pitchFamily="34" charset="0"/>
              <a:buNone/>
              <a:defRPr/>
            </a:pPr>
            <a:r>
              <a:rPr lang="en-IN" sz="1800" b="1">
                <a:latin typeface="Libre Franklin" pitchFamily="2" charset="0"/>
              </a:rPr>
              <a:t>Key Question</a:t>
            </a:r>
            <a:endParaRPr lang="en-IN" sz="1800"/>
          </a:p>
        </p:txBody>
      </p:sp>
      <p:sp>
        <p:nvSpPr>
          <p:cNvPr id="27" name="Content Placeholder 26"/>
          <p:cNvSpPr>
            <a:spLocks noGrp="1"/>
          </p:cNvSpPr>
          <p:nvPr>
            <p:ph sz="quarter" idx="24"/>
          </p:nvPr>
        </p:nvSpPr>
        <p:spPr>
          <a:xfrm>
            <a:off x="168275" y="3206750"/>
            <a:ext cx="11829325" cy="1544081"/>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9" name="Content Placeholder 28"/>
          <p:cNvSpPr>
            <a:spLocks noGrp="1"/>
          </p:cNvSpPr>
          <p:nvPr>
            <p:ph sz="quarter" idx="25"/>
          </p:nvPr>
        </p:nvSpPr>
        <p:spPr>
          <a:xfrm>
            <a:off x="319088" y="4751388"/>
            <a:ext cx="11678512" cy="1152525"/>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Tree>
    <p:extLst>
      <p:ext uri="{BB962C8B-B14F-4D97-AF65-F5344CB8AC3E}">
        <p14:creationId xmlns:p14="http://schemas.microsoft.com/office/powerpoint/2010/main" val="3386583474"/>
      </p:ext>
    </p:extLst>
  </p:cSld>
  <p:clrMapOvr>
    <a:masterClrMapping/>
  </p:clrMapOvr>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luency">
    <p:spTree>
      <p:nvGrpSpPr>
        <p:cNvPr id="1" name=""/>
        <p:cNvGrpSpPr/>
        <p:nvPr/>
      </p:nvGrpSpPr>
      <p:grpSpPr>
        <a:xfrm>
          <a:off x="0" y="0"/>
          <a:ext cx="0" cy="0"/>
          <a:chOff x="0" y="0"/>
          <a:chExt cx="0" cy="0"/>
        </a:xfrm>
      </p:grpSpPr>
      <p:sp>
        <p:nvSpPr>
          <p:cNvPr id="7" name="Rectangle 6"/>
          <p:cNvSpPr/>
          <p:nvPr userDrawn="1"/>
        </p:nvSpPr>
        <p:spPr>
          <a:xfrm>
            <a:off x="272407" y="206830"/>
            <a:ext cx="2080267"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3" name="Straight Connector 2">
            <a:extLst>
              <a:ext uri="{FF2B5EF4-FFF2-40B4-BE49-F238E27FC236}">
                <a16:creationId xmlns:a16="http://schemas.microsoft.com/office/drawing/2014/main" id="{661D6046-A34A-7F77-2A1D-9BB0CAFAA5E3}"/>
              </a:ext>
            </a:extLst>
          </p:cNvPr>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5FC1F743-6CCF-5F0E-2D1D-F438B11783BD}"/>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99511"/>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995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95157"/>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95157"/>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99511"/>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95157"/>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4"/>
            <a:ext cx="5454650" cy="39515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1712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16545"/>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572462677"/>
      </p:ext>
    </p:extLst>
  </p:cSld>
  <p:clrMapOvr>
    <a:masterClrMapping/>
  </p:clrMapOvr>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unch">
    <p:spTree>
      <p:nvGrpSpPr>
        <p:cNvPr id="1" name=""/>
        <p:cNvGrpSpPr/>
        <p:nvPr/>
      </p:nvGrpSpPr>
      <p:grpSpPr>
        <a:xfrm>
          <a:off x="0" y="0"/>
          <a:ext cx="0" cy="0"/>
          <a:chOff x="0" y="0"/>
          <a:chExt cx="0" cy="0"/>
        </a:xfrm>
      </p:grpSpPr>
      <p:sp>
        <p:nvSpPr>
          <p:cNvPr id="7" name="Rectangle 6"/>
          <p:cNvSpPr/>
          <p:nvPr userDrawn="1"/>
        </p:nvSpPr>
        <p:spPr>
          <a:xfrm>
            <a:off x="272408" y="206830"/>
            <a:ext cx="2070741"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Launch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56379"/>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56379"/>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5638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56379"/>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454650" cy="356379"/>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5703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56379"/>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2249718701"/>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earn">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15925CF-E930-B7C8-E2D7-90CD242B3AE0}"/>
              </a:ext>
            </a:extLst>
          </p:cNvPr>
          <p:cNvSpPr/>
          <p:nvPr userDrawn="1"/>
        </p:nvSpPr>
        <p:spPr>
          <a:xfrm>
            <a:off x="272407" y="206830"/>
            <a:ext cx="2061217"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7164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2" y="1501775"/>
            <a:ext cx="11648383" cy="348217"/>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49" y="2257425"/>
            <a:ext cx="5239229" cy="3541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5239229" cy="350821"/>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1" y="3828258"/>
            <a:ext cx="5239229" cy="348218"/>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89" y="4626770"/>
            <a:ext cx="5214957" cy="35082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6"/>
            <a:ext cx="5399775" cy="348218"/>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6"/>
            <a:ext cx="5450642" cy="348217"/>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450642" cy="348961"/>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2" y="3827464"/>
            <a:ext cx="5461769" cy="348217"/>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4885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48217"/>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927567218"/>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nimation/Video">
    <p:spTree>
      <p:nvGrpSpPr>
        <p:cNvPr id="1" name=""/>
        <p:cNvGrpSpPr/>
        <p:nvPr/>
      </p:nvGrpSpPr>
      <p:grpSpPr>
        <a:xfrm>
          <a:off x="0" y="0"/>
          <a:ext cx="0" cy="0"/>
          <a:chOff x="0" y="0"/>
          <a:chExt cx="0" cy="0"/>
        </a:xfrm>
      </p:grpSpPr>
      <p:sp>
        <p:nvSpPr>
          <p:cNvPr id="7" name="Rectangle 6"/>
          <p:cNvSpPr/>
          <p:nvPr userDrawn="1"/>
        </p:nvSpPr>
        <p:spPr>
          <a:xfrm>
            <a:off x="272408" y="206830"/>
            <a:ext cx="1386000" cy="553968"/>
          </a:xfrm>
          <a:prstGeom prst="rect">
            <a:avLst/>
          </a:prstGeom>
          <a:solidFill>
            <a:srgbClr val="D62714"/>
          </a:solidFill>
          <a:ln>
            <a:noFill/>
          </a:ln>
        </p:spPr>
        <p:txBody>
          <a:bodyPr spcFirstLastPara="1" wrap="square" lIns="90000"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5" name="Title 1">
            <a:extLst>
              <a:ext uri="{FF2B5EF4-FFF2-40B4-BE49-F238E27FC236}">
                <a16:creationId xmlns:a16="http://schemas.microsoft.com/office/drawing/2014/main" id="{9A3FDE7F-6A45-586F-026D-516117D307B9}"/>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184719" y="3770583"/>
            <a:ext cx="11633200" cy="361527"/>
          </a:xfrm>
        </p:spPr>
        <p:txBody>
          <a:bodyPr>
            <a:noAutofit/>
          </a:bodyPr>
          <a:lstStyle>
            <a:lvl1pPr marL="0" indent="0" algn="ctr">
              <a:buNone/>
              <a:defRPr sz="2000">
                <a:latin typeface="Libre Franklin" pitchFamily="2" charset="0"/>
              </a:defRPr>
            </a:lvl1pPr>
          </a:lstStyle>
          <a:p>
            <a:pPr lvl="0"/>
            <a:endParaRPr lang="en-US" noProof="0"/>
          </a:p>
        </p:txBody>
      </p:sp>
    </p:spTree>
    <p:extLst>
      <p:ext uri="{BB962C8B-B14F-4D97-AF65-F5344CB8AC3E}">
        <p14:creationId xmlns:p14="http://schemas.microsoft.com/office/powerpoint/2010/main" val="3892587552"/>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Animation/Video_Fluency">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F24CB0C-D010-453A-22A5-8E4144E1EA68}"/>
              </a:ext>
            </a:extLst>
          </p:cNvPr>
          <p:cNvSpPr/>
          <p:nvPr userDrawn="1"/>
        </p:nvSpPr>
        <p:spPr>
          <a:xfrm>
            <a:off x="272407" y="206830"/>
            <a:ext cx="2080267"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5" name="Title 1">
            <a:extLst>
              <a:ext uri="{FF2B5EF4-FFF2-40B4-BE49-F238E27FC236}">
                <a16:creationId xmlns:a16="http://schemas.microsoft.com/office/drawing/2014/main" id="{9A3FDE7F-6A45-586F-026D-516117D307B9}"/>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184719" y="3770583"/>
            <a:ext cx="11633200" cy="361527"/>
          </a:xfrm>
        </p:spPr>
        <p:txBody>
          <a:bodyPr>
            <a:noAutofit/>
          </a:bodyPr>
          <a:lstStyle>
            <a:lvl1pPr marL="0" indent="0" algn="ctr">
              <a:buNone/>
              <a:defRPr sz="2000">
                <a:latin typeface="Libre Franklin" pitchFamily="2" charset="0"/>
              </a:defRPr>
            </a:lvl1pPr>
          </a:lstStyle>
          <a:p>
            <a:pPr lvl="0"/>
            <a:endParaRPr lang="en-US" noProof="0"/>
          </a:p>
        </p:txBody>
      </p:sp>
    </p:spTree>
    <p:extLst>
      <p:ext uri="{BB962C8B-B14F-4D97-AF65-F5344CB8AC3E}">
        <p14:creationId xmlns:p14="http://schemas.microsoft.com/office/powerpoint/2010/main" val="641452933"/>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nd">
    <p:spTree>
      <p:nvGrpSpPr>
        <p:cNvPr id="1" name=""/>
        <p:cNvGrpSpPr/>
        <p:nvPr/>
      </p:nvGrpSpPr>
      <p:grpSpPr>
        <a:xfrm>
          <a:off x="0" y="0"/>
          <a:ext cx="0" cy="0"/>
          <a:chOff x="0" y="0"/>
          <a:chExt cx="0" cy="0"/>
        </a:xfrm>
      </p:grpSpPr>
      <p:sp>
        <p:nvSpPr>
          <p:cNvPr id="7" name="Rectangle 6"/>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3495FEA-053D-2F21-69FA-20A785827310}"/>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232979" cy="361286"/>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052388" cy="367180"/>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052388" cy="363988"/>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052388" cy="36717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70"/>
            <a:ext cx="5028982" cy="363988"/>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207209" cy="361286"/>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256261" cy="361283"/>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256261" cy="362058"/>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266992" cy="361282"/>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6194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61280"/>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832129017"/>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nd Debreif">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BC0E6E0-8105-ED9A-B402-0EED98FA8C5D}"/>
              </a:ext>
            </a:extLst>
          </p:cNvPr>
          <p:cNvSpPr/>
          <p:nvPr userDrawn="1"/>
        </p:nvSpPr>
        <p:spPr>
          <a:xfrm>
            <a:off x="272409" y="206830"/>
            <a:ext cx="2061216"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9"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4"/>
            <a:ext cx="11633200" cy="352915"/>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11633200" cy="352915"/>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11633199" cy="35291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296863" y="4765675"/>
            <a:ext cx="11644312" cy="45561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296863" y="5537500"/>
            <a:ext cx="11622086" cy="454782"/>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89373721"/>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xit Ticke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B2BD0E2-459B-EEE1-6BA9-512B105972B3}"/>
              </a:ext>
            </a:extLst>
          </p:cNvPr>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268024287"/>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earn_Problem_Se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85C9046-CA66-7D12-F0C2-D3DAB151216F}"/>
              </a:ext>
            </a:extLst>
          </p:cNvPr>
          <p:cNvSpPr/>
          <p:nvPr userDrawn="1"/>
        </p:nvSpPr>
        <p:spPr>
          <a:xfrm>
            <a:off x="272408" y="206830"/>
            <a:ext cx="2070742"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4200490539"/>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luency_PDF_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81B49BF-A8EF-E3C8-E3DA-2A681ED0602F}"/>
              </a:ext>
            </a:extLst>
          </p:cNvPr>
          <p:cNvSpPr/>
          <p:nvPr userDrawn="1"/>
        </p:nvSpPr>
        <p:spPr>
          <a:xfrm>
            <a:off x="272408" y="206830"/>
            <a:ext cx="176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4019660751"/>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xit Ticket Last Slide">
    <p:spTree>
      <p:nvGrpSpPr>
        <p:cNvPr id="1" name=""/>
        <p:cNvGrpSpPr/>
        <p:nvPr/>
      </p:nvGrpSpPr>
      <p:grpSpPr>
        <a:xfrm>
          <a:off x="0" y="0"/>
          <a:ext cx="0" cy="0"/>
          <a:chOff x="0" y="0"/>
          <a:chExt cx="0" cy="0"/>
        </a:xfrm>
      </p:grpSpPr>
      <p:sp>
        <p:nvSpPr>
          <p:cNvPr id="7" name="Rectangle 6"/>
          <p:cNvSpPr/>
          <p:nvPr userDrawn="1"/>
        </p:nvSpPr>
        <p:spPr>
          <a:xfrm>
            <a:off x="272408" y="206830"/>
            <a:ext cx="2070742"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
        <p:nvSpPr>
          <p:cNvPr id="4" name="Content Placeholder 7">
            <a:extLst>
              <a:ext uri="{FF2B5EF4-FFF2-40B4-BE49-F238E27FC236}">
                <a16:creationId xmlns:a16="http://schemas.microsoft.com/office/drawing/2014/main" id="{E210E38A-D3A1-980F-D222-7682E88AE6C0}"/>
              </a:ext>
            </a:extLst>
          </p:cNvPr>
          <p:cNvSpPr>
            <a:spLocks noGrp="1"/>
          </p:cNvSpPr>
          <p:nvPr>
            <p:ph sz="quarter" idx="27"/>
          </p:nvPr>
        </p:nvSpPr>
        <p:spPr>
          <a:xfrm>
            <a:off x="280800" y="6368400"/>
            <a:ext cx="3708000" cy="338400"/>
          </a:xfrm>
        </p:spPr>
        <p:txBody>
          <a:bodyPr anchor="ctr">
            <a:normAutofit/>
          </a:bodyPr>
          <a:lstStyle>
            <a:lvl1pPr marL="0" indent="0" algn="ctr">
              <a:buNone/>
              <a:defRPr sz="800">
                <a:latin typeface="Libre Franklin" pitchFamily="2" charset="0"/>
              </a:defRPr>
            </a:lvl1pPr>
          </a:lstStyle>
          <a:p>
            <a:pPr lvl="0"/>
            <a:endParaRPr lang="en-US" noProof="0"/>
          </a:p>
        </p:txBody>
      </p:sp>
      <p:sp>
        <p:nvSpPr>
          <p:cNvPr id="3" name="TextBox 2">
            <a:extLst>
              <a:ext uri="{FF2B5EF4-FFF2-40B4-BE49-F238E27FC236}">
                <a16:creationId xmlns:a16="http://schemas.microsoft.com/office/drawing/2014/main" id="{0BFB2524-55FF-EB42-8AD1-6B3265DFDEBE}"/>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Tree>
    <p:extLst>
      <p:ext uri="{BB962C8B-B14F-4D97-AF65-F5344CB8AC3E}">
        <p14:creationId xmlns:p14="http://schemas.microsoft.com/office/powerpoint/2010/main" val="1215899940"/>
      </p:ext>
    </p:extLst>
  </p:cSld>
  <p:clrMapOvr>
    <a:masterClrMapping/>
  </p:clrMapOvr>
  <p:transition/>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9.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1.xml"/><Relationship Id="rId1" Type="http://schemas.openxmlformats.org/officeDocument/2006/relationships/slideLayout" Target="../slideLayouts/slideLayout10.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B9FC0E3-3310-554F-039C-FC747C8125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BAE461FB-B422-F982-6CE3-C836B615D2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TextBox 5">
            <a:extLst>
              <a:ext uri="{FF2B5EF4-FFF2-40B4-BE49-F238E27FC236}">
                <a16:creationId xmlns:a16="http://schemas.microsoft.com/office/drawing/2014/main" id="{D390FFF4-8D87-2E69-F908-D129960F86E1}"/>
              </a:ext>
              <a:ext uri="{C183D7F6-B498-43B3-948B-1728B52AA6E4}">
                <adec:decorative xmlns:adec="http://schemas.microsoft.com/office/drawing/2017/decorative" val="1"/>
              </a:ext>
            </a:extLst>
          </p:cNvPr>
          <p:cNvSpPr txBox="1"/>
          <p:nvPr userDrawn="1"/>
        </p:nvSpPr>
        <p:spPr>
          <a:xfrm>
            <a:off x="2764800" y="6458400"/>
            <a:ext cx="6649200" cy="215444"/>
          </a:xfrm>
          <a:prstGeom prst="rect">
            <a:avLst/>
          </a:prstGeom>
          <a:noFill/>
        </p:spPr>
        <p:txBody>
          <a:bodyPr wrap="square">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4" name="Slide Number Placeholder 5">
            <a:extLst>
              <a:ext uri="{FF2B5EF4-FFF2-40B4-BE49-F238E27FC236}">
                <a16:creationId xmlns:a16="http://schemas.microsoft.com/office/drawing/2014/main" id="{0026876D-B74E-EA12-5385-48FA808B0B5B}"/>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27059699"/>
      </p:ext>
    </p:extLst>
  </p:cSld>
  <p:clrMap bg1="lt1" tx1="dk1" bg2="lt2" tx2="dk2" accent1="accent1" accent2="accent2" accent3="accent3" accent4="accent4" accent5="accent5" accent6="accent6" hlink="hlink" folHlink="folHlink"/>
  <p:sldLayoutIdLst>
    <p:sldLayoutId id="2147483722"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928302EA-C29F-6CA4-7E55-0B3A7C4579C0}"/>
              </a:ext>
              <a:ext uri="{C183D7F6-B498-43B3-948B-1728B52AA6E4}">
                <adec:decorative xmlns:adec="http://schemas.microsoft.com/office/drawing/2017/decorative" val="1"/>
              </a:ext>
            </a:extLst>
          </p:cNvPr>
          <p:cNvSpPr txBox="1"/>
          <p:nvPr userDrawn="1"/>
        </p:nvSpPr>
        <p:spPr>
          <a:xfrm>
            <a:off x="2765126" y="6459766"/>
            <a:ext cx="6648450" cy="21544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5" name="Slide Number Placeholder 5">
            <a:extLst>
              <a:ext uri="{FF2B5EF4-FFF2-40B4-BE49-F238E27FC236}">
                <a16:creationId xmlns:a16="http://schemas.microsoft.com/office/drawing/2014/main" id="{39E3A0C2-25F9-D687-66CA-4315A848A768}"/>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2616977071"/>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37" r:id="rId5"/>
    <p:sldLayoutId id="2147483728" r:id="rId6"/>
    <p:sldLayoutId id="2147483729" r:id="rId7"/>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1795843111"/>
      </p:ext>
    </p:extLst>
  </p:cSld>
  <p:clrMap bg1="lt1" tx1="dk1" bg2="lt2" tx2="dk2" accent1="accent1" accent2="accent2" accent3="accent3" accent4="accent4" accent5="accent5" accent6="accent6" hlink="hlink" folHlink="folHlink"/>
  <p:sldLayoutIdLst>
    <p:sldLayoutId id="2147483731"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338266818"/>
      </p:ext>
    </p:extLst>
  </p:cSld>
  <p:clrMap bg1="lt1" tx1="dk1" bg2="lt2" tx2="dk2" accent1="accent1" accent2="accent2" accent3="accent3" accent4="accent4" accent5="accent5" accent6="accent6" hlink="hlink" folHlink="folHlink"/>
  <p:sldLayoutIdLst>
    <p:sldLayoutId id="2147483733" r:id="rId1"/>
    <p:sldLayoutId id="2147483734" r:id="rId2"/>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Slide Number Placeholder 5">
            <a:extLst>
              <a:ext uri="{FF2B5EF4-FFF2-40B4-BE49-F238E27FC236}">
                <a16:creationId xmlns:a16="http://schemas.microsoft.com/office/drawing/2014/main" id="{9FB8CECC-1647-743F-E3E0-81839C05CD3F}"/>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2584817246"/>
      </p:ext>
    </p:extLst>
  </p:cSld>
  <p:clrMap bg1="lt1" tx1="dk1" bg2="lt2" tx2="dk2" accent1="accent1" accent2="accent2" accent3="accent3" accent4="accent4" accent5="accent5" accent6="accent6" hlink="hlink" folHlink="folHlink"/>
  <p:sldLayoutIdLst>
    <p:sldLayoutId id="2147483736"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hyperlink" Target="https://gmpbc.link/em2-nl-counting-on-the-number-line-by-fourths-0-to-3-video?utm_source=te&amp;utm_medium=slides" TargetMode="External"/><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1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36.sv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8.xml"/><Relationship Id="rId1" Type="http://schemas.openxmlformats.org/officeDocument/2006/relationships/slideLayout" Target="../slideLayouts/slideLayout4.xml"/><Relationship Id="rId5" Type="http://schemas.openxmlformats.org/officeDocument/2006/relationships/image" Target="../media/image40.png"/><Relationship Id="rId4" Type="http://schemas.openxmlformats.org/officeDocument/2006/relationships/image" Target="../media/image39.png"/></Relationships>
</file>

<file path=ppt/slides/_rels/slide1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6"/>
          <p:cNvSpPr txBox="1">
            <a:spLocks noGrp="1"/>
          </p:cNvSpPr>
          <p:nvPr>
            <p:ph type="title"/>
          </p:nvPr>
        </p:nvSpPr>
        <p:spPr>
          <a:xfrm>
            <a:off x="2110534" y="729497"/>
            <a:ext cx="8984929" cy="985162"/>
          </a:xfrm>
        </p:spPr>
        <p:txBody>
          <a:bodyPr>
            <a:normAutofit/>
          </a:bodyPr>
          <a:lstStyle/>
          <a:p>
            <a:r>
              <a:rPr lang="es-US" sz="3000" b="1" i="0" strike="noStrike" cap="none" spc="0" baseline="0" dirty="0">
                <a:solidFill>
                  <a:srgbClr val="000000"/>
                </a:solidFill>
                <a:effectLst/>
                <a:latin typeface="Libre Franklin"/>
                <a:ea typeface="Libre Franklin"/>
                <a:cs typeface="Libre Franklin"/>
              </a:rPr>
              <a:t>Representar fracciones como división usando modelos</a:t>
            </a:r>
          </a:p>
        </p:txBody>
      </p:sp>
      <p:sp>
        <p:nvSpPr>
          <p:cNvPr id="3" name="Content Placeholder 18"/>
          <p:cNvSpPr txBox="1">
            <a:spLocks noGrp="1"/>
          </p:cNvSpPr>
          <p:nvPr>
            <p:ph sz="quarter" idx="21"/>
          </p:nvPr>
        </p:nvSpPr>
        <p:spPr/>
        <p:txBody>
          <a:bodyPr/>
          <a:lstStyle/>
          <a:p>
            <a:r>
              <a:t>3</a:t>
            </a:r>
          </a:p>
        </p:txBody>
      </p:sp>
      <p:sp>
        <p:nvSpPr>
          <p:cNvPr id="4" name="Content Placeholder 22"/>
          <p:cNvSpPr txBox="1">
            <a:spLocks noGrp="1"/>
          </p:cNvSpPr>
          <p:nvPr>
            <p:ph sz="quarter" idx="22"/>
          </p:nvPr>
        </p:nvSpPr>
        <p:spPr>
          <a:xfrm>
            <a:off x="2109788" y="285238"/>
            <a:ext cx="1224427" cy="283477"/>
          </a:xfrm>
        </p:spPr>
        <p:txBody>
          <a:bodyPr>
            <a:normAutofit/>
          </a:bodyPr>
          <a:lstStyle/>
          <a:p>
            <a:r>
              <a:rPr lang="es-US" sz="1400" b="1" i="0" strike="noStrike" cap="none" spc="0" baseline="0" dirty="0">
                <a:solidFill>
                  <a:srgbClr val="D62714"/>
                </a:solidFill>
                <a:effectLst/>
                <a:latin typeface="Libre Franklin"/>
                <a:ea typeface="Libre Franklin"/>
                <a:cs typeface="Libre Franklin"/>
              </a:rPr>
              <a:t>Lección 3</a:t>
            </a:r>
          </a:p>
        </p:txBody>
      </p:sp>
      <p:sp>
        <p:nvSpPr>
          <p:cNvPr id="5" name="Content Placeholder 24"/>
          <p:cNvSpPr txBox="1">
            <a:spLocks noGrp="1"/>
          </p:cNvSpPr>
          <p:nvPr>
            <p:ph sz="quarter" idx="23" hasCustomPrompt="1"/>
          </p:nvPr>
        </p:nvSpPr>
        <p:spPr>
          <a:xfrm>
            <a:off x="194400" y="2870087"/>
            <a:ext cx="2370380" cy="346148"/>
          </a:xfrm>
        </p:spPr>
        <p:txBody>
          <a:bodyPr>
            <a:normAutofit/>
          </a:bodyPr>
          <a:lstStyle/>
          <a:p>
            <a:r>
              <a:rPr lang="es-US" sz="1800" b="1" i="0" strike="noStrike" cap="none" spc="0" baseline="0" dirty="0">
                <a:solidFill>
                  <a:srgbClr val="000000"/>
                </a:solidFill>
                <a:effectLst/>
                <a:latin typeface="Libre Franklin"/>
                <a:ea typeface="Libre Franklin"/>
                <a:cs typeface="Libre Franklin"/>
              </a:rPr>
              <a:t>Pregunta clave</a:t>
            </a:r>
          </a:p>
        </p:txBody>
      </p:sp>
      <p:sp>
        <p:nvSpPr>
          <p:cNvPr id="6" name="Content Placeholder 26"/>
          <p:cNvSpPr txBox="1">
            <a:spLocks noGrp="1"/>
          </p:cNvSpPr>
          <p:nvPr>
            <p:ph sz="quarter" idx="24"/>
          </p:nvPr>
        </p:nvSpPr>
        <p:spPr>
          <a:xfrm>
            <a:off x="302088" y="3329411"/>
            <a:ext cx="7671032" cy="517757"/>
          </a:xfrm>
        </p:spPr>
        <p:txBody>
          <a:bodyPr/>
          <a:lstStyle/>
          <a:p>
            <a:r>
              <a:rPr lang="es-US" sz="1600" b="0" i="0" strike="noStrike" cap="none" spc="0" baseline="0" dirty="0">
                <a:solidFill>
                  <a:srgbClr val="000000"/>
                </a:solidFill>
                <a:effectLst/>
                <a:latin typeface="Libre Franklin"/>
                <a:ea typeface="Libre Franklin"/>
                <a:cs typeface="Libre Franklin"/>
              </a:rPr>
              <a:t>¿Son útiles los diagramas de cinta para representar la división? ¿Cómo?</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61910"/>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Convertir unidades métricas (1 de 3)</a:t>
            </a:r>
            <a:endParaRPr sz="2400" b="1" i="0">
              <a:solidFill>
                <a:srgbClr val="D62714"/>
              </a:solidFill>
              <a:latin typeface="Libre Franklin"/>
            </a:endParaRPr>
          </a:p>
        </p:txBody>
      </p:sp>
      <p:pic>
        <p:nvPicPr>
          <p:cNvPr id="20" name="Picture 19" descr="1 litro = mililitros">
            <a:extLst>
              <a:ext uri="{FF2B5EF4-FFF2-40B4-BE49-F238E27FC236}">
                <a16:creationId xmlns:a16="http://schemas.microsoft.com/office/drawing/2014/main" id="{4D973950-9541-B0B3-B21D-56700E8C6C4A}"/>
              </a:ext>
            </a:extLst>
          </p:cNvPr>
          <p:cNvPicPr>
            <a:picLocks/>
          </p:cNvPicPr>
          <p:nvPr/>
        </p:nvPicPr>
        <p:blipFill>
          <a:blip r:embed="rId3"/>
          <a:stretch>
            <a:fillRect/>
          </a:stretch>
        </p:blipFill>
        <p:spPr>
          <a:xfrm>
            <a:off x="2324100" y="1870075"/>
            <a:ext cx="4673600" cy="673100"/>
          </a:xfrm>
          <a:prstGeom prst="rect">
            <a:avLst/>
          </a:prstGeom>
        </p:spPr>
      </p:pic>
      <p:sp>
        <p:nvSpPr>
          <p:cNvPr id="14" name="Content Placeholder 1"/>
          <p:cNvSpPr>
            <a:spLocks noGrp="1"/>
          </p:cNvSpPr>
          <p:nvPr>
            <p:ph sz="quarter" idx="26"/>
          </p:nvPr>
        </p:nvSpPr>
        <p:spPr>
          <a:xfrm>
            <a:off x="659413" y="5819480"/>
            <a:ext cx="2257136" cy="330200"/>
          </a:xfrm>
        </p:spPr>
        <p:txBody>
          <a:bodyPr>
            <a:normAutofit/>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7" name="Picture 16" descr="1 litro = mililitros">
            <a:extLst>
              <a:ext uri="{FF2B5EF4-FFF2-40B4-BE49-F238E27FC236}">
                <a16:creationId xmlns:a16="http://schemas.microsoft.com/office/drawing/2014/main" id="{063B6F77-6DBD-F322-D1F2-B0C9DF2A2F37}"/>
              </a:ext>
            </a:extLst>
          </p:cNvPr>
          <p:cNvPicPr>
            <a:picLocks/>
          </p:cNvPicPr>
          <p:nvPr/>
        </p:nvPicPr>
        <p:blipFill>
          <a:blip r:embed="rId4"/>
          <a:stretch>
            <a:fillRect/>
          </a:stretch>
        </p:blipFill>
        <p:spPr>
          <a:xfrm>
            <a:off x="2324100" y="1870075"/>
            <a:ext cx="4724400" cy="787400"/>
          </a:xfrm>
          <a:prstGeom prst="rect">
            <a:avLst/>
          </a:prstGeom>
        </p:spPr>
      </p:pic>
      <p:pic>
        <p:nvPicPr>
          <p:cNvPr id="13" name="Picture 12" descr="2 litros = espacio mililitros">
            <a:extLst>
              <a:ext uri="{FF2B5EF4-FFF2-40B4-BE49-F238E27FC236}">
                <a16:creationId xmlns:a16="http://schemas.microsoft.com/office/drawing/2014/main" id="{6FDEA171-DF94-6B67-96F9-AED01D0823A6}"/>
              </a:ext>
            </a:extLst>
          </p:cNvPr>
          <p:cNvPicPr>
            <a:picLocks/>
          </p:cNvPicPr>
          <p:nvPr/>
        </p:nvPicPr>
        <p:blipFill>
          <a:blip r:embed="rId5"/>
          <a:stretch>
            <a:fillRect/>
          </a:stretch>
        </p:blipFill>
        <p:spPr>
          <a:xfrm>
            <a:off x="2324100" y="3322638"/>
            <a:ext cx="4673600" cy="673100"/>
          </a:xfrm>
          <a:prstGeom prst="rect">
            <a:avLst/>
          </a:prstGeom>
        </p:spPr>
      </p:pic>
      <p:pic>
        <p:nvPicPr>
          <p:cNvPr id="10" name="Picture 9" descr="2 litros = 2,000 mililitros">
            <a:extLst>
              <a:ext uri="{FF2B5EF4-FFF2-40B4-BE49-F238E27FC236}">
                <a16:creationId xmlns:a16="http://schemas.microsoft.com/office/drawing/2014/main" id="{D89A435A-FD81-5E50-0763-49EB5A004160}"/>
              </a:ext>
            </a:extLst>
          </p:cNvPr>
          <p:cNvPicPr>
            <a:picLocks/>
          </p:cNvPicPr>
          <p:nvPr/>
        </p:nvPicPr>
        <p:blipFill>
          <a:blip r:embed="rId6"/>
          <a:stretch>
            <a:fillRect/>
          </a:stretch>
        </p:blipFill>
        <p:spPr>
          <a:xfrm>
            <a:off x="2324100" y="3322638"/>
            <a:ext cx="4711700" cy="787400"/>
          </a:xfrm>
          <a:prstGeom prst="rect">
            <a:avLst/>
          </a:prstGeom>
        </p:spPr>
      </p:pic>
      <p:pic>
        <p:nvPicPr>
          <p:cNvPr id="7" name="Picture 6" descr="2 litros y 649 mililitros = espacio mililitros">
            <a:extLst>
              <a:ext uri="{FF2B5EF4-FFF2-40B4-BE49-F238E27FC236}">
                <a16:creationId xmlns:a16="http://schemas.microsoft.com/office/drawing/2014/main" id="{0BF4CC6F-0B38-4DA2-2CC8-CC9BC29168AE}"/>
              </a:ext>
            </a:extLst>
          </p:cNvPr>
          <p:cNvPicPr>
            <a:picLocks/>
          </p:cNvPicPr>
          <p:nvPr/>
        </p:nvPicPr>
        <p:blipFill>
          <a:blip r:embed="rId7"/>
          <a:stretch>
            <a:fillRect/>
          </a:stretch>
        </p:blipFill>
        <p:spPr>
          <a:xfrm>
            <a:off x="1152525" y="4743450"/>
            <a:ext cx="7175500" cy="673100"/>
          </a:xfrm>
          <a:prstGeom prst="rect">
            <a:avLst/>
          </a:prstGeom>
        </p:spPr>
      </p:pic>
      <p:pic>
        <p:nvPicPr>
          <p:cNvPr id="4" name="Picture 3" descr="2 litros y 649 mililitros = 2,649 mililitros">
            <a:extLst>
              <a:ext uri="{FF2B5EF4-FFF2-40B4-BE49-F238E27FC236}">
                <a16:creationId xmlns:a16="http://schemas.microsoft.com/office/drawing/2014/main" id="{8C0C9347-FD88-161F-093B-ECD560F24201}"/>
              </a:ext>
            </a:extLst>
          </p:cNvPr>
          <p:cNvPicPr>
            <a:picLocks/>
          </p:cNvPicPr>
          <p:nvPr/>
        </p:nvPicPr>
        <p:blipFill>
          <a:blip r:embed="rId8"/>
          <a:stretch>
            <a:fillRect/>
          </a:stretch>
        </p:blipFill>
        <p:spPr>
          <a:xfrm>
            <a:off x="1152525" y="4743450"/>
            <a:ext cx="7175500" cy="787400"/>
          </a:xfrm>
          <a:prstGeom prst="rect">
            <a:avLst/>
          </a:prstGeom>
        </p:spPr>
      </p:pic>
      <p:sp>
        <p:nvSpPr>
          <p:cNvPr id="21" name="Content Placeholder 8"/>
          <p:cNvSpPr>
            <a:spLocks noGrp="1"/>
          </p:cNvSpPr>
          <p:nvPr>
            <p:ph sz="quarter" idx="26"/>
          </p:nvPr>
        </p:nvSpPr>
        <p:spPr>
          <a:xfrm>
            <a:off x="9900396" y="5780226"/>
            <a:ext cx="1245755" cy="357909"/>
          </a:xfrm>
        </p:spPr>
        <p:txBody>
          <a:bodyPr>
            <a:normAutofit/>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20"/>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xit" presetSubtype="0" fill="hold" nodeType="withEffect">
                                  <p:stCondLst>
                                    <p:cond delay="0"/>
                                  </p:stCondLst>
                                  <p:childTnLst>
                                    <p:set>
                                      <p:cBhvr>
                                        <p:cTn id="18" dur="1" fill="hold">
                                          <p:stCondLst>
                                            <p:cond delay="0"/>
                                          </p:stCondLst>
                                        </p:cTn>
                                        <p:tgtEl>
                                          <p:spTgt spid="13"/>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par>
                                <p:cTn id="27" presetID="1" presetClass="exit" presetSubtype="0" fill="hold" nodeType="withEffect">
                                  <p:stCondLst>
                                    <p:cond delay="0"/>
                                  </p:stCondLst>
                                  <p:childTnLst>
                                    <p:set>
                                      <p:cBhvr>
                                        <p:cTn id="28"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65266F-4CD6-A947-D8E0-60DA031C6E2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CB6C44-36B9-14D1-E559-8597EC2596AA}"/>
              </a:ext>
            </a:extLst>
          </p:cNvPr>
          <p:cNvSpPr>
            <a:spLocks noGrp="1"/>
          </p:cNvSpPr>
          <p:nvPr>
            <p:ph type="title" hasCustomPrompt="1"/>
          </p:nvPr>
        </p:nvSpPr>
        <p:spPr>
          <a:xfrm>
            <a:off x="273600" y="161910"/>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Convertir unidades métricas (2 de 3)</a:t>
            </a:r>
            <a:endParaRPr sz="2400" b="1" i="0">
              <a:solidFill>
                <a:srgbClr val="D62714"/>
              </a:solidFill>
              <a:latin typeface="Libre Franklin"/>
            </a:endParaRPr>
          </a:p>
        </p:txBody>
      </p:sp>
      <p:pic>
        <p:nvPicPr>
          <p:cNvPr id="20" name="Picture 19" descr="1 metro = espacio milímetros">
            <a:extLst>
              <a:ext uri="{FF2B5EF4-FFF2-40B4-BE49-F238E27FC236}">
                <a16:creationId xmlns:a16="http://schemas.microsoft.com/office/drawing/2014/main" id="{18A71073-27A5-F662-39CA-A8FCF1A75035}"/>
              </a:ext>
            </a:extLst>
          </p:cNvPr>
          <p:cNvPicPr>
            <a:picLocks/>
          </p:cNvPicPr>
          <p:nvPr/>
        </p:nvPicPr>
        <p:blipFill>
          <a:blip r:embed="rId3"/>
          <a:stretch>
            <a:fillRect/>
          </a:stretch>
        </p:blipFill>
        <p:spPr>
          <a:xfrm>
            <a:off x="2133600" y="1870075"/>
            <a:ext cx="5054600" cy="673100"/>
          </a:xfrm>
          <a:prstGeom prst="rect">
            <a:avLst/>
          </a:prstGeom>
        </p:spPr>
      </p:pic>
      <p:sp>
        <p:nvSpPr>
          <p:cNvPr id="14" name="Content Placeholder 1">
            <a:extLst>
              <a:ext uri="{FF2B5EF4-FFF2-40B4-BE49-F238E27FC236}">
                <a16:creationId xmlns:a16="http://schemas.microsoft.com/office/drawing/2014/main" id="{7836E6E7-56BB-7FAF-9455-3854FBD2EB86}"/>
              </a:ext>
            </a:extLst>
          </p:cNvPr>
          <p:cNvSpPr>
            <a:spLocks noGrp="1"/>
          </p:cNvSpPr>
          <p:nvPr>
            <p:ph sz="quarter" idx="26"/>
          </p:nvPr>
        </p:nvSpPr>
        <p:spPr>
          <a:xfrm>
            <a:off x="659413" y="5841782"/>
            <a:ext cx="2257136" cy="330200"/>
          </a:xfrm>
        </p:spPr>
        <p:txBody>
          <a:bodyPr>
            <a:normAutofit/>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7" name="Picture 16" descr="1 metro = 1,000 milímetros">
            <a:extLst>
              <a:ext uri="{FF2B5EF4-FFF2-40B4-BE49-F238E27FC236}">
                <a16:creationId xmlns:a16="http://schemas.microsoft.com/office/drawing/2014/main" id="{E498D8ED-C5F1-DF18-3A37-AFB4BCC60F12}"/>
              </a:ext>
            </a:extLst>
          </p:cNvPr>
          <p:cNvPicPr>
            <a:picLocks/>
          </p:cNvPicPr>
          <p:nvPr/>
        </p:nvPicPr>
        <p:blipFill>
          <a:blip r:embed="rId4"/>
          <a:stretch>
            <a:fillRect/>
          </a:stretch>
        </p:blipFill>
        <p:spPr>
          <a:xfrm>
            <a:off x="2133600" y="1870075"/>
            <a:ext cx="5080000" cy="787400"/>
          </a:xfrm>
          <a:prstGeom prst="rect">
            <a:avLst/>
          </a:prstGeom>
        </p:spPr>
      </p:pic>
      <p:pic>
        <p:nvPicPr>
          <p:cNvPr id="13" name="Picture 12" descr="3 metros = espacio milímetros">
            <a:extLst>
              <a:ext uri="{FF2B5EF4-FFF2-40B4-BE49-F238E27FC236}">
                <a16:creationId xmlns:a16="http://schemas.microsoft.com/office/drawing/2014/main" id="{02F4C221-3791-8B31-EE23-854A25DE0D44}"/>
              </a:ext>
            </a:extLst>
          </p:cNvPr>
          <p:cNvPicPr>
            <a:picLocks/>
          </p:cNvPicPr>
          <p:nvPr/>
        </p:nvPicPr>
        <p:blipFill>
          <a:blip r:embed="rId5"/>
          <a:stretch>
            <a:fillRect/>
          </a:stretch>
        </p:blipFill>
        <p:spPr>
          <a:xfrm>
            <a:off x="2139950" y="3322638"/>
            <a:ext cx="5041900" cy="673100"/>
          </a:xfrm>
          <a:prstGeom prst="rect">
            <a:avLst/>
          </a:prstGeom>
        </p:spPr>
      </p:pic>
      <p:pic>
        <p:nvPicPr>
          <p:cNvPr id="10" name="Picture 9" descr="3 metros = 3,000 milímetros">
            <a:extLst>
              <a:ext uri="{FF2B5EF4-FFF2-40B4-BE49-F238E27FC236}">
                <a16:creationId xmlns:a16="http://schemas.microsoft.com/office/drawing/2014/main" id="{78E3424C-A585-8B72-87AE-D336A2E45B6A}"/>
              </a:ext>
            </a:extLst>
          </p:cNvPr>
          <p:cNvPicPr>
            <a:picLocks/>
          </p:cNvPicPr>
          <p:nvPr/>
        </p:nvPicPr>
        <p:blipFill>
          <a:blip r:embed="rId6"/>
          <a:stretch>
            <a:fillRect/>
          </a:stretch>
        </p:blipFill>
        <p:spPr>
          <a:xfrm>
            <a:off x="2139950" y="3322638"/>
            <a:ext cx="5067300" cy="787400"/>
          </a:xfrm>
          <a:prstGeom prst="rect">
            <a:avLst/>
          </a:prstGeom>
        </p:spPr>
      </p:pic>
      <p:pic>
        <p:nvPicPr>
          <p:cNvPr id="7" name="Picture 6" descr="3 metros y 580 milímetros = espacio milímetros">
            <a:extLst>
              <a:ext uri="{FF2B5EF4-FFF2-40B4-BE49-F238E27FC236}">
                <a16:creationId xmlns:a16="http://schemas.microsoft.com/office/drawing/2014/main" id="{5E3E268A-8A7C-F54F-0DF7-7674184F175B}"/>
              </a:ext>
            </a:extLst>
          </p:cNvPr>
          <p:cNvPicPr>
            <a:picLocks/>
          </p:cNvPicPr>
          <p:nvPr/>
        </p:nvPicPr>
        <p:blipFill>
          <a:blip r:embed="rId7"/>
          <a:stretch>
            <a:fillRect/>
          </a:stretch>
        </p:blipFill>
        <p:spPr>
          <a:xfrm>
            <a:off x="936625" y="4743450"/>
            <a:ext cx="7594600" cy="673100"/>
          </a:xfrm>
          <a:prstGeom prst="rect">
            <a:avLst/>
          </a:prstGeom>
        </p:spPr>
      </p:pic>
      <p:pic>
        <p:nvPicPr>
          <p:cNvPr id="4" name="Picture 3" descr="3 metros y 580 milímetros = 3,580 milímetros">
            <a:extLst>
              <a:ext uri="{FF2B5EF4-FFF2-40B4-BE49-F238E27FC236}">
                <a16:creationId xmlns:a16="http://schemas.microsoft.com/office/drawing/2014/main" id="{025B0984-C986-E069-DF79-A1AF540EE4A8}"/>
              </a:ext>
            </a:extLst>
          </p:cNvPr>
          <p:cNvPicPr>
            <a:picLocks/>
          </p:cNvPicPr>
          <p:nvPr/>
        </p:nvPicPr>
        <p:blipFill>
          <a:blip r:embed="rId8"/>
          <a:stretch>
            <a:fillRect/>
          </a:stretch>
        </p:blipFill>
        <p:spPr>
          <a:xfrm>
            <a:off x="936625" y="4743450"/>
            <a:ext cx="7581900" cy="787400"/>
          </a:xfrm>
          <a:prstGeom prst="rect">
            <a:avLst/>
          </a:prstGeom>
        </p:spPr>
      </p:pic>
      <p:sp>
        <p:nvSpPr>
          <p:cNvPr id="21" name="Content Placeholder 8">
            <a:extLst>
              <a:ext uri="{FF2B5EF4-FFF2-40B4-BE49-F238E27FC236}">
                <a16:creationId xmlns:a16="http://schemas.microsoft.com/office/drawing/2014/main" id="{20A45E78-F7AD-1B28-1CC9-911FD4CB3945}"/>
              </a:ext>
            </a:extLst>
          </p:cNvPr>
          <p:cNvSpPr>
            <a:spLocks noGrp="1"/>
          </p:cNvSpPr>
          <p:nvPr>
            <p:ph sz="quarter" idx="26"/>
          </p:nvPr>
        </p:nvSpPr>
        <p:spPr>
          <a:xfrm>
            <a:off x="9900396" y="5802528"/>
            <a:ext cx="1245755" cy="357909"/>
          </a:xfrm>
        </p:spPr>
        <p:txBody>
          <a:bodyPr>
            <a:normAutofit/>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94038391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20"/>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xit" presetSubtype="0" fill="hold" nodeType="withEffect">
                                  <p:stCondLst>
                                    <p:cond delay="0"/>
                                  </p:stCondLst>
                                  <p:childTnLst>
                                    <p:set>
                                      <p:cBhvr>
                                        <p:cTn id="18" dur="1" fill="hold">
                                          <p:stCondLst>
                                            <p:cond delay="0"/>
                                          </p:stCondLst>
                                        </p:cTn>
                                        <p:tgtEl>
                                          <p:spTgt spid="13"/>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par>
                                <p:cTn id="27" presetID="1" presetClass="exit" presetSubtype="0" fill="hold" nodeType="withEffect">
                                  <p:stCondLst>
                                    <p:cond delay="0"/>
                                  </p:stCondLst>
                                  <p:childTnLst>
                                    <p:set>
                                      <p:cBhvr>
                                        <p:cTn id="28"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2B2296-2E51-1905-A1E6-A4EEABBADC8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17BFD6-2676-A38B-EE99-BEFBD758FBA7}"/>
              </a:ext>
            </a:extLst>
          </p:cNvPr>
          <p:cNvSpPr>
            <a:spLocks noGrp="1"/>
          </p:cNvSpPr>
          <p:nvPr>
            <p:ph type="title" hasCustomPrompt="1"/>
          </p:nvPr>
        </p:nvSpPr>
        <p:spPr>
          <a:xfrm>
            <a:off x="273600" y="161910"/>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Convertir unidades métricas (3 de 3)</a:t>
            </a:r>
            <a:endParaRPr sz="2400" b="1" i="0">
              <a:solidFill>
                <a:srgbClr val="D62714"/>
              </a:solidFill>
              <a:latin typeface="Libre Franklin"/>
            </a:endParaRPr>
          </a:p>
        </p:txBody>
      </p:sp>
      <p:pic>
        <p:nvPicPr>
          <p:cNvPr id="20" name="Picture 19" descr="1 gramo = espacio miligramos">
            <a:extLst>
              <a:ext uri="{FF2B5EF4-FFF2-40B4-BE49-F238E27FC236}">
                <a16:creationId xmlns:a16="http://schemas.microsoft.com/office/drawing/2014/main" id="{B8717792-6B3F-5B8F-AA75-E1FF670FFF7C}"/>
              </a:ext>
            </a:extLst>
          </p:cNvPr>
          <p:cNvPicPr>
            <a:picLocks/>
          </p:cNvPicPr>
          <p:nvPr/>
        </p:nvPicPr>
        <p:blipFill>
          <a:blip r:embed="rId3"/>
          <a:stretch>
            <a:fillRect/>
          </a:stretch>
        </p:blipFill>
        <p:spPr>
          <a:xfrm>
            <a:off x="2330450" y="1857375"/>
            <a:ext cx="4660900" cy="698500"/>
          </a:xfrm>
          <a:prstGeom prst="rect">
            <a:avLst/>
          </a:prstGeom>
        </p:spPr>
      </p:pic>
      <p:sp>
        <p:nvSpPr>
          <p:cNvPr id="14" name="Content Placeholder 1">
            <a:extLst>
              <a:ext uri="{FF2B5EF4-FFF2-40B4-BE49-F238E27FC236}">
                <a16:creationId xmlns:a16="http://schemas.microsoft.com/office/drawing/2014/main" id="{D77BAB95-A52E-8004-B9CE-5EE137CACF7D}"/>
              </a:ext>
            </a:extLst>
          </p:cNvPr>
          <p:cNvSpPr>
            <a:spLocks noGrp="1"/>
          </p:cNvSpPr>
          <p:nvPr>
            <p:ph sz="quarter" idx="26"/>
          </p:nvPr>
        </p:nvSpPr>
        <p:spPr>
          <a:xfrm>
            <a:off x="804379" y="5808329"/>
            <a:ext cx="2257136" cy="330200"/>
          </a:xfrm>
        </p:spPr>
        <p:txBody>
          <a:bodyPr>
            <a:normAutofit/>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7" name="Picture 16" descr="1 gramo = 1,000 miligramos">
            <a:extLst>
              <a:ext uri="{FF2B5EF4-FFF2-40B4-BE49-F238E27FC236}">
                <a16:creationId xmlns:a16="http://schemas.microsoft.com/office/drawing/2014/main" id="{21F0FD9D-4FB6-DEB4-A31A-41725C59B621}"/>
              </a:ext>
            </a:extLst>
          </p:cNvPr>
          <p:cNvPicPr>
            <a:picLocks/>
          </p:cNvPicPr>
          <p:nvPr/>
        </p:nvPicPr>
        <p:blipFill>
          <a:blip r:embed="rId4"/>
          <a:stretch>
            <a:fillRect/>
          </a:stretch>
        </p:blipFill>
        <p:spPr>
          <a:xfrm>
            <a:off x="2330450" y="1870075"/>
            <a:ext cx="4648200" cy="787400"/>
          </a:xfrm>
          <a:prstGeom prst="rect">
            <a:avLst/>
          </a:prstGeom>
        </p:spPr>
      </p:pic>
      <p:pic>
        <p:nvPicPr>
          <p:cNvPr id="13" name="Picture 12" descr="4 gramos = espacio miligramos">
            <a:extLst>
              <a:ext uri="{FF2B5EF4-FFF2-40B4-BE49-F238E27FC236}">
                <a16:creationId xmlns:a16="http://schemas.microsoft.com/office/drawing/2014/main" id="{7E5F1BF6-04C3-B51E-48F2-9DB4F0A87242}"/>
              </a:ext>
            </a:extLst>
          </p:cNvPr>
          <p:cNvPicPr>
            <a:picLocks/>
          </p:cNvPicPr>
          <p:nvPr/>
        </p:nvPicPr>
        <p:blipFill>
          <a:blip r:embed="rId5"/>
          <a:stretch>
            <a:fillRect/>
          </a:stretch>
        </p:blipFill>
        <p:spPr>
          <a:xfrm>
            <a:off x="2305050" y="3309938"/>
            <a:ext cx="4699000" cy="698500"/>
          </a:xfrm>
          <a:prstGeom prst="rect">
            <a:avLst/>
          </a:prstGeom>
        </p:spPr>
      </p:pic>
      <p:pic>
        <p:nvPicPr>
          <p:cNvPr id="10" name="Picture 9" descr="4 gramos = 4,000 miligramos">
            <a:extLst>
              <a:ext uri="{FF2B5EF4-FFF2-40B4-BE49-F238E27FC236}">
                <a16:creationId xmlns:a16="http://schemas.microsoft.com/office/drawing/2014/main" id="{C2995242-39C6-FA79-713A-B77086DD9D67}"/>
              </a:ext>
            </a:extLst>
          </p:cNvPr>
          <p:cNvPicPr>
            <a:picLocks/>
          </p:cNvPicPr>
          <p:nvPr/>
        </p:nvPicPr>
        <p:blipFill>
          <a:blip r:embed="rId6"/>
          <a:stretch>
            <a:fillRect/>
          </a:stretch>
        </p:blipFill>
        <p:spPr>
          <a:xfrm>
            <a:off x="2305050" y="3322638"/>
            <a:ext cx="4711700" cy="787400"/>
          </a:xfrm>
          <a:prstGeom prst="rect">
            <a:avLst/>
          </a:prstGeom>
        </p:spPr>
      </p:pic>
      <p:pic>
        <p:nvPicPr>
          <p:cNvPr id="7" name="Picture 6" descr="4 gramos y 72 miligramos = espacio miligramos">
            <a:extLst>
              <a:ext uri="{FF2B5EF4-FFF2-40B4-BE49-F238E27FC236}">
                <a16:creationId xmlns:a16="http://schemas.microsoft.com/office/drawing/2014/main" id="{6D83A422-1E2F-ED51-24FE-0749E5992358}"/>
              </a:ext>
            </a:extLst>
          </p:cNvPr>
          <p:cNvPicPr>
            <a:picLocks/>
          </p:cNvPicPr>
          <p:nvPr/>
        </p:nvPicPr>
        <p:blipFill>
          <a:blip r:embed="rId7"/>
          <a:stretch>
            <a:fillRect/>
          </a:stretch>
        </p:blipFill>
        <p:spPr>
          <a:xfrm>
            <a:off x="1374775" y="4730750"/>
            <a:ext cx="6680200" cy="698500"/>
          </a:xfrm>
          <a:prstGeom prst="rect">
            <a:avLst/>
          </a:prstGeom>
        </p:spPr>
      </p:pic>
      <p:pic>
        <p:nvPicPr>
          <p:cNvPr id="4" name="Picture 3" descr="4 gramos y 72 miligramos = 4,072 miligramos">
            <a:extLst>
              <a:ext uri="{FF2B5EF4-FFF2-40B4-BE49-F238E27FC236}">
                <a16:creationId xmlns:a16="http://schemas.microsoft.com/office/drawing/2014/main" id="{EE2AB05D-E314-7232-5C84-9321683BEB42}"/>
              </a:ext>
            </a:extLst>
          </p:cNvPr>
          <p:cNvPicPr>
            <a:picLocks/>
          </p:cNvPicPr>
          <p:nvPr/>
        </p:nvPicPr>
        <p:blipFill>
          <a:blip r:embed="rId8"/>
          <a:stretch>
            <a:fillRect/>
          </a:stretch>
        </p:blipFill>
        <p:spPr>
          <a:xfrm>
            <a:off x="1374775" y="4743450"/>
            <a:ext cx="6705600" cy="787400"/>
          </a:xfrm>
          <a:prstGeom prst="rect">
            <a:avLst/>
          </a:prstGeom>
        </p:spPr>
      </p:pic>
      <p:sp>
        <p:nvSpPr>
          <p:cNvPr id="21" name="Content Placeholder 8">
            <a:extLst>
              <a:ext uri="{FF2B5EF4-FFF2-40B4-BE49-F238E27FC236}">
                <a16:creationId xmlns:a16="http://schemas.microsoft.com/office/drawing/2014/main" id="{95F1F71B-3CB6-B917-BF93-B564EBD66324}"/>
              </a:ext>
            </a:extLst>
          </p:cNvPr>
          <p:cNvSpPr>
            <a:spLocks noGrp="1"/>
          </p:cNvSpPr>
          <p:nvPr>
            <p:ph sz="quarter" idx="26"/>
          </p:nvPr>
        </p:nvSpPr>
        <p:spPr>
          <a:xfrm>
            <a:off x="10045362" y="5769075"/>
            <a:ext cx="1245755" cy="357909"/>
          </a:xfrm>
        </p:spPr>
        <p:txBody>
          <a:bodyPr>
            <a:normAutofit/>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49467556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20"/>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xit" presetSubtype="0" fill="hold" nodeType="withEffect">
                                  <p:stCondLst>
                                    <p:cond delay="0"/>
                                  </p:stCondLst>
                                  <p:childTnLst>
                                    <p:set>
                                      <p:cBhvr>
                                        <p:cTn id="18" dur="1" fill="hold">
                                          <p:stCondLst>
                                            <p:cond delay="0"/>
                                          </p:stCondLst>
                                        </p:cTn>
                                        <p:tgtEl>
                                          <p:spTgt spid="13"/>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par>
                                <p:cTn id="27" presetID="1" presetClass="exit" presetSubtype="0" fill="hold" nodeType="withEffect">
                                  <p:stCondLst>
                                    <p:cond delay="0"/>
                                  </p:stCondLst>
                                  <p:childTnLst>
                                    <p:set>
                                      <p:cBhvr>
                                        <p:cTn id="28"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61910"/>
            <a:ext cx="11667600"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Contar de un cuarto en un cuarto en la recta numérica</a:t>
            </a:r>
            <a:endParaRPr lang="en-US" sz="2400" noProof="0">
              <a:solidFill>
                <a:srgbClr val="D62714"/>
              </a:solidFill>
            </a:endParaRPr>
          </a:p>
        </p:txBody>
      </p:sp>
      <p:sp>
        <p:nvSpPr>
          <p:cNvPr id="14" name="Content Placeholder 13">
            <a:extLst>
              <a:ext uri="{FF2B5EF4-FFF2-40B4-BE49-F238E27FC236}">
                <a16:creationId xmlns:a16="http://schemas.microsoft.com/office/drawing/2014/main" id="{598DA4BE-4892-7E0D-7D9F-8CBCCBBAB8A0}"/>
              </a:ext>
            </a:extLst>
          </p:cNvPr>
          <p:cNvSpPr>
            <a:spLocks noGrp="1"/>
          </p:cNvSpPr>
          <p:nvPr>
            <p:ph sz="quarter" idx="26"/>
          </p:nvPr>
        </p:nvSpPr>
        <p:spPr>
          <a:xfrm>
            <a:off x="1728441" y="3429000"/>
            <a:ext cx="8762156" cy="361527"/>
          </a:xfrm>
        </p:spPr>
        <p:txBody>
          <a:bodyPr/>
          <a:lstStyle/>
          <a:p>
            <a:r>
              <a:rPr lang="es-US" sz="2000" b="0" i="0" strike="noStrike" cap="none" spc="0" baseline="0" dirty="0">
                <a:solidFill>
                  <a:srgbClr val="000000"/>
                </a:solidFill>
                <a:effectLst/>
                <a:latin typeface="Libre Franklin"/>
                <a:ea typeface="Libre Franklin"/>
                <a:cs typeface="Libre Franklin"/>
                <a:hlinkClick r:id="rId3" history="0"/>
              </a:rPr>
              <a:t>Video Contar de un cuarto en un cuarto en la recta numérica: del </a:t>
            </a:r>
            <a:r>
              <a:rPr lang="es-US" sz="2200" b="0" i="0" strike="noStrike" cap="none" spc="0" baseline="0" dirty="0">
                <a:solidFill>
                  <a:srgbClr val="000000"/>
                </a:solidFill>
                <a:effectLst/>
                <a:latin typeface="Cambria"/>
                <a:ea typeface="Cambria"/>
                <a:cs typeface="Cambria"/>
                <a:hlinkClick r:id="rId3" history="0"/>
              </a:rPr>
              <a:t>0</a:t>
            </a:r>
            <a:r>
              <a:rPr lang="es-US" sz="2000" b="0" i="0" strike="noStrike" cap="none" spc="0" baseline="0" dirty="0">
                <a:solidFill>
                  <a:srgbClr val="000000"/>
                </a:solidFill>
                <a:effectLst/>
                <a:latin typeface="Libre Franklin"/>
                <a:ea typeface="Libre Franklin"/>
                <a:cs typeface="Libre Franklin"/>
                <a:hlinkClick r:id="rId3" history="0"/>
              </a:rPr>
              <a:t> al </a:t>
            </a:r>
            <a:r>
              <a:rPr lang="es-US" sz="2200" b="0" i="0" strike="noStrike" cap="none" spc="0" baseline="0" dirty="0">
                <a:solidFill>
                  <a:srgbClr val="000000"/>
                </a:solidFill>
                <a:effectLst/>
                <a:latin typeface="Cambria"/>
                <a:ea typeface="Cambria"/>
                <a:cs typeface="Cambria"/>
                <a:hlinkClick r:id="rId3" history="0"/>
              </a:rPr>
              <a:t>3</a:t>
            </a:r>
            <a:endParaRPr lang="en-US" dirty="0">
              <a:hlinkClick r:id="rId3"/>
            </a:endParaRP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7D0D0-6662-3DF9-7AEE-CD6B623FE5B0}"/>
              </a:ext>
            </a:extLst>
          </p:cNvPr>
          <p:cNvSpPr>
            <a:spLocks noGrp="1"/>
          </p:cNvSpPr>
          <p:nvPr>
            <p:ph type="title"/>
          </p:nvPr>
        </p:nvSpPr>
        <p:spPr>
          <a:xfrm>
            <a:off x="273600" y="161910"/>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Intercambio con la pizarra blanca: Restar fracciones (1 de 8)</a:t>
            </a:r>
          </a:p>
        </p:txBody>
      </p:sp>
      <p:pic>
        <p:nvPicPr>
          <p:cNvPr id="9" name="Picture 8" descr="Dos tercios menos un tercio es igual a espacio.">
            <a:extLst>
              <a:ext uri="{FF2B5EF4-FFF2-40B4-BE49-F238E27FC236}">
                <a16:creationId xmlns:a16="http://schemas.microsoft.com/office/drawing/2014/main" id="{0B88CCE6-9174-F8E3-9877-F4918265D281}"/>
              </a:ext>
            </a:extLst>
          </p:cNvPr>
          <p:cNvPicPr>
            <a:picLocks/>
          </p:cNvPicPr>
          <p:nvPr/>
        </p:nvPicPr>
        <p:blipFill>
          <a:blip r:embed="rId3"/>
          <a:stretch>
            <a:fillRect/>
          </a:stretch>
        </p:blipFill>
        <p:spPr>
          <a:xfrm>
            <a:off x="4177442" y="2341261"/>
            <a:ext cx="3136900" cy="1752600"/>
          </a:xfrm>
          <a:prstGeom prst="rect">
            <a:avLst/>
          </a:prstGeom>
        </p:spPr>
      </p:pic>
      <p:sp>
        <p:nvSpPr>
          <p:cNvPr id="4" name="Content Placeholder 3">
            <a:extLst>
              <a:ext uri="{FF2B5EF4-FFF2-40B4-BE49-F238E27FC236}">
                <a16:creationId xmlns:a16="http://schemas.microsoft.com/office/drawing/2014/main" id="{F5C75686-4256-37D4-9C0A-71BA7E3DAA55}"/>
              </a:ext>
            </a:extLst>
          </p:cNvPr>
          <p:cNvSpPr>
            <a:spLocks noGrp="1"/>
          </p:cNvSpPr>
          <p:nvPr>
            <p:ph sz="quarter" idx="16"/>
          </p:nvPr>
        </p:nvSpPr>
        <p:spPr>
          <a:xfrm>
            <a:off x="435408" y="5579208"/>
            <a:ext cx="2280083" cy="305666"/>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6" name="Picture 5" descr="Dos tercios menos un tercio es igual a un tercio.">
            <a:extLst>
              <a:ext uri="{FF2B5EF4-FFF2-40B4-BE49-F238E27FC236}">
                <a16:creationId xmlns:a16="http://schemas.microsoft.com/office/drawing/2014/main" id="{11DBCA52-2E57-71F9-0893-A8EE54A920D1}"/>
              </a:ext>
            </a:extLst>
          </p:cNvPr>
          <p:cNvPicPr>
            <a:picLocks/>
          </p:cNvPicPr>
          <p:nvPr/>
        </p:nvPicPr>
        <p:blipFill>
          <a:blip r:embed="rId4"/>
          <a:stretch>
            <a:fillRect/>
          </a:stretch>
        </p:blipFill>
        <p:spPr>
          <a:xfrm>
            <a:off x="4176000" y="2390689"/>
            <a:ext cx="2870200" cy="1574800"/>
          </a:xfrm>
          <a:prstGeom prst="rect">
            <a:avLst/>
          </a:prstGeom>
        </p:spPr>
      </p:pic>
      <p:sp>
        <p:nvSpPr>
          <p:cNvPr id="3" name="Content Placeholder 2">
            <a:extLst>
              <a:ext uri="{FF2B5EF4-FFF2-40B4-BE49-F238E27FC236}">
                <a16:creationId xmlns:a16="http://schemas.microsoft.com/office/drawing/2014/main" id="{ABF1E079-EB01-AEE8-97D0-7AAA8566EF99}"/>
              </a:ext>
            </a:extLst>
          </p:cNvPr>
          <p:cNvSpPr>
            <a:spLocks noGrp="1"/>
          </p:cNvSpPr>
          <p:nvPr>
            <p:ph sz="quarter" idx="26"/>
          </p:nvPr>
        </p:nvSpPr>
        <p:spPr>
          <a:xfrm>
            <a:off x="9482427" y="5557849"/>
            <a:ext cx="1545792" cy="327025"/>
          </a:xfrm>
        </p:spPr>
        <p:txBody>
          <a:bodyPr>
            <a:normAutofit/>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6896775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FF884F-EE1B-AB94-30B8-835AAA9C1FB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E2BE2E3-877B-0C98-99FA-60D078465EEE}"/>
              </a:ext>
            </a:extLst>
          </p:cNvPr>
          <p:cNvSpPr>
            <a:spLocks noGrp="1"/>
          </p:cNvSpPr>
          <p:nvPr>
            <p:ph type="title"/>
          </p:nvPr>
        </p:nvSpPr>
        <p:spPr>
          <a:xfrm>
            <a:off x="273600" y="161910"/>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Intercambio con la pizarra blanca: Restar fracciones (2 de 8)</a:t>
            </a:r>
          </a:p>
        </p:txBody>
      </p:sp>
      <p:pic>
        <p:nvPicPr>
          <p:cNvPr id="9" name="Picture 8" descr="Tres cuartos menos dos cuartos es igual a espacio.">
            <a:extLst>
              <a:ext uri="{FF2B5EF4-FFF2-40B4-BE49-F238E27FC236}">
                <a16:creationId xmlns:a16="http://schemas.microsoft.com/office/drawing/2014/main" id="{FCA98054-118E-DF54-27F7-C7BEEB3A2A24}"/>
              </a:ext>
            </a:extLst>
          </p:cNvPr>
          <p:cNvPicPr>
            <a:picLocks/>
          </p:cNvPicPr>
          <p:nvPr/>
        </p:nvPicPr>
        <p:blipFill>
          <a:blip r:embed="rId3"/>
          <a:stretch>
            <a:fillRect/>
          </a:stretch>
        </p:blipFill>
        <p:spPr>
          <a:xfrm>
            <a:off x="4132263" y="2341563"/>
            <a:ext cx="3225800" cy="1752600"/>
          </a:xfrm>
          <a:prstGeom prst="rect">
            <a:avLst/>
          </a:prstGeom>
        </p:spPr>
      </p:pic>
      <p:sp>
        <p:nvSpPr>
          <p:cNvPr id="4" name="Content Placeholder 3">
            <a:extLst>
              <a:ext uri="{FF2B5EF4-FFF2-40B4-BE49-F238E27FC236}">
                <a16:creationId xmlns:a16="http://schemas.microsoft.com/office/drawing/2014/main" id="{8A9EDD1E-C441-8F28-B946-FCFAE313B25A}"/>
              </a:ext>
            </a:extLst>
          </p:cNvPr>
          <p:cNvSpPr>
            <a:spLocks noGrp="1"/>
          </p:cNvSpPr>
          <p:nvPr>
            <p:ph sz="quarter" idx="16"/>
          </p:nvPr>
        </p:nvSpPr>
        <p:spPr>
          <a:xfrm>
            <a:off x="435408" y="5802233"/>
            <a:ext cx="2280083" cy="305666"/>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6" name="Picture 5" descr="Tres cuartos menos dos cuartos es igual a un cuarto.">
            <a:extLst>
              <a:ext uri="{FF2B5EF4-FFF2-40B4-BE49-F238E27FC236}">
                <a16:creationId xmlns:a16="http://schemas.microsoft.com/office/drawing/2014/main" id="{F3B17686-ED91-E2D7-E6E5-BAF7FF6D8921}"/>
              </a:ext>
            </a:extLst>
          </p:cNvPr>
          <p:cNvPicPr>
            <a:picLocks/>
          </p:cNvPicPr>
          <p:nvPr/>
        </p:nvPicPr>
        <p:blipFill>
          <a:blip r:embed="rId4"/>
          <a:stretch>
            <a:fillRect/>
          </a:stretch>
        </p:blipFill>
        <p:spPr>
          <a:xfrm>
            <a:off x="4119563" y="2397125"/>
            <a:ext cx="2984500" cy="1562100"/>
          </a:xfrm>
          <a:prstGeom prst="rect">
            <a:avLst/>
          </a:prstGeom>
        </p:spPr>
      </p:pic>
      <p:sp>
        <p:nvSpPr>
          <p:cNvPr id="3" name="Content Placeholder 2">
            <a:extLst>
              <a:ext uri="{FF2B5EF4-FFF2-40B4-BE49-F238E27FC236}">
                <a16:creationId xmlns:a16="http://schemas.microsoft.com/office/drawing/2014/main" id="{2539CC8E-5E7B-EF1A-9284-529C0FF37066}"/>
              </a:ext>
            </a:extLst>
          </p:cNvPr>
          <p:cNvSpPr>
            <a:spLocks noGrp="1"/>
          </p:cNvSpPr>
          <p:nvPr>
            <p:ph sz="quarter" idx="26"/>
          </p:nvPr>
        </p:nvSpPr>
        <p:spPr>
          <a:xfrm>
            <a:off x="9482427" y="5780874"/>
            <a:ext cx="1545792" cy="327025"/>
          </a:xfrm>
        </p:spPr>
        <p:txBody>
          <a:bodyPr>
            <a:normAutofit/>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418858086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D23850-35C6-6FD6-4B59-1610D83E610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489C01-23B1-E860-9578-5713C1425A74}"/>
              </a:ext>
            </a:extLst>
          </p:cNvPr>
          <p:cNvSpPr>
            <a:spLocks noGrp="1"/>
          </p:cNvSpPr>
          <p:nvPr>
            <p:ph type="title"/>
          </p:nvPr>
        </p:nvSpPr>
        <p:spPr>
          <a:xfrm>
            <a:off x="273600" y="161912"/>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Intercambio con la pizarra blanca: Restar fracciones (3 de 8)</a:t>
            </a:r>
          </a:p>
        </p:txBody>
      </p:sp>
      <p:pic>
        <p:nvPicPr>
          <p:cNvPr id="9" name="Picture 8" descr="Cinco quintos menos tres quintos es igual a espacio.">
            <a:extLst>
              <a:ext uri="{FF2B5EF4-FFF2-40B4-BE49-F238E27FC236}">
                <a16:creationId xmlns:a16="http://schemas.microsoft.com/office/drawing/2014/main" id="{92910B78-11FA-A563-BC24-D45AFD0FF256}"/>
              </a:ext>
            </a:extLst>
          </p:cNvPr>
          <p:cNvPicPr>
            <a:picLocks/>
          </p:cNvPicPr>
          <p:nvPr/>
        </p:nvPicPr>
        <p:blipFill>
          <a:blip r:embed="rId3"/>
          <a:stretch>
            <a:fillRect/>
          </a:stretch>
        </p:blipFill>
        <p:spPr>
          <a:xfrm>
            <a:off x="4183063" y="2341563"/>
            <a:ext cx="3124200" cy="1752600"/>
          </a:xfrm>
          <a:prstGeom prst="rect">
            <a:avLst/>
          </a:prstGeom>
        </p:spPr>
      </p:pic>
      <p:sp>
        <p:nvSpPr>
          <p:cNvPr id="4" name="Content Placeholder 3">
            <a:extLst>
              <a:ext uri="{FF2B5EF4-FFF2-40B4-BE49-F238E27FC236}">
                <a16:creationId xmlns:a16="http://schemas.microsoft.com/office/drawing/2014/main" id="{328B42EE-4826-46A3-26CB-66E29B441E85}"/>
              </a:ext>
            </a:extLst>
          </p:cNvPr>
          <p:cNvSpPr>
            <a:spLocks noGrp="1"/>
          </p:cNvSpPr>
          <p:nvPr>
            <p:ph sz="quarter" idx="16"/>
          </p:nvPr>
        </p:nvSpPr>
        <p:spPr>
          <a:xfrm>
            <a:off x="580372" y="5579208"/>
            <a:ext cx="2280083" cy="305666"/>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6" name="Picture 5" descr="Cinco quintos menos tres quintos es igual a dos quintos.">
            <a:extLst>
              <a:ext uri="{FF2B5EF4-FFF2-40B4-BE49-F238E27FC236}">
                <a16:creationId xmlns:a16="http://schemas.microsoft.com/office/drawing/2014/main" id="{25EFA9EF-C0CB-F333-5A42-E5E556B85931}"/>
              </a:ext>
            </a:extLst>
          </p:cNvPr>
          <p:cNvPicPr>
            <a:picLocks/>
          </p:cNvPicPr>
          <p:nvPr/>
        </p:nvPicPr>
        <p:blipFill>
          <a:blip r:embed="rId4"/>
          <a:stretch>
            <a:fillRect/>
          </a:stretch>
        </p:blipFill>
        <p:spPr>
          <a:xfrm>
            <a:off x="4189413" y="2390775"/>
            <a:ext cx="2844800" cy="1574800"/>
          </a:xfrm>
          <a:prstGeom prst="rect">
            <a:avLst/>
          </a:prstGeom>
        </p:spPr>
      </p:pic>
      <p:sp>
        <p:nvSpPr>
          <p:cNvPr id="3" name="Content Placeholder 2">
            <a:extLst>
              <a:ext uri="{FF2B5EF4-FFF2-40B4-BE49-F238E27FC236}">
                <a16:creationId xmlns:a16="http://schemas.microsoft.com/office/drawing/2014/main" id="{49AF675A-5ECC-5160-30BD-5B05F5244743}"/>
              </a:ext>
            </a:extLst>
          </p:cNvPr>
          <p:cNvSpPr>
            <a:spLocks noGrp="1"/>
          </p:cNvSpPr>
          <p:nvPr>
            <p:ph sz="quarter" idx="26"/>
          </p:nvPr>
        </p:nvSpPr>
        <p:spPr>
          <a:xfrm>
            <a:off x="9627391" y="5557849"/>
            <a:ext cx="1545792" cy="327025"/>
          </a:xfrm>
        </p:spPr>
        <p:txBody>
          <a:bodyPr>
            <a:normAutofit/>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13691507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0753B3-16B8-7F90-2F5F-E5DDADC6D8B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1E1EE43-CC2E-8FBC-B973-02D5CD5C32C1}"/>
              </a:ext>
            </a:extLst>
          </p:cNvPr>
          <p:cNvSpPr>
            <a:spLocks noGrp="1"/>
          </p:cNvSpPr>
          <p:nvPr>
            <p:ph type="title"/>
          </p:nvPr>
        </p:nvSpPr>
        <p:spPr>
          <a:xfrm>
            <a:off x="273600" y="161910"/>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Intercambio con la pizarra blanca: Restar fracciones (4 de 8)</a:t>
            </a:r>
          </a:p>
        </p:txBody>
      </p:sp>
      <p:pic>
        <p:nvPicPr>
          <p:cNvPr id="9" name="Picture 8" descr="Siete sextos menos dos sextos es igual a espacio.">
            <a:extLst>
              <a:ext uri="{FF2B5EF4-FFF2-40B4-BE49-F238E27FC236}">
                <a16:creationId xmlns:a16="http://schemas.microsoft.com/office/drawing/2014/main" id="{F1B331F7-2F8D-9D4E-7235-A9F2EF113A62}"/>
              </a:ext>
            </a:extLst>
          </p:cNvPr>
          <p:cNvPicPr>
            <a:picLocks/>
          </p:cNvPicPr>
          <p:nvPr/>
        </p:nvPicPr>
        <p:blipFill>
          <a:blip r:embed="rId3"/>
          <a:stretch>
            <a:fillRect/>
          </a:stretch>
        </p:blipFill>
        <p:spPr>
          <a:xfrm>
            <a:off x="4157663" y="2341563"/>
            <a:ext cx="3175000" cy="1752600"/>
          </a:xfrm>
          <a:prstGeom prst="rect">
            <a:avLst/>
          </a:prstGeom>
        </p:spPr>
      </p:pic>
      <p:sp>
        <p:nvSpPr>
          <p:cNvPr id="4" name="Content Placeholder 3">
            <a:extLst>
              <a:ext uri="{FF2B5EF4-FFF2-40B4-BE49-F238E27FC236}">
                <a16:creationId xmlns:a16="http://schemas.microsoft.com/office/drawing/2014/main" id="{A632C18C-3E5C-C729-D0E5-9C8DCC70D16E}"/>
              </a:ext>
            </a:extLst>
          </p:cNvPr>
          <p:cNvSpPr>
            <a:spLocks noGrp="1"/>
          </p:cNvSpPr>
          <p:nvPr>
            <p:ph sz="quarter" idx="16"/>
          </p:nvPr>
        </p:nvSpPr>
        <p:spPr>
          <a:xfrm>
            <a:off x="613826" y="5857989"/>
            <a:ext cx="2280083" cy="305666"/>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6" name="Picture 5" descr="Siete sextos menos dos sextos es igual a cinco sextos.">
            <a:extLst>
              <a:ext uri="{FF2B5EF4-FFF2-40B4-BE49-F238E27FC236}">
                <a16:creationId xmlns:a16="http://schemas.microsoft.com/office/drawing/2014/main" id="{46986BC4-D0A6-4723-F463-E51293261DB5}"/>
              </a:ext>
            </a:extLst>
          </p:cNvPr>
          <p:cNvPicPr>
            <a:picLocks/>
          </p:cNvPicPr>
          <p:nvPr/>
        </p:nvPicPr>
        <p:blipFill>
          <a:blip r:embed="rId4"/>
          <a:stretch>
            <a:fillRect/>
          </a:stretch>
        </p:blipFill>
        <p:spPr>
          <a:xfrm>
            <a:off x="4151313" y="2390775"/>
            <a:ext cx="2921000" cy="1574800"/>
          </a:xfrm>
          <a:prstGeom prst="rect">
            <a:avLst/>
          </a:prstGeom>
        </p:spPr>
      </p:pic>
      <p:sp>
        <p:nvSpPr>
          <p:cNvPr id="3" name="Content Placeholder 2">
            <a:extLst>
              <a:ext uri="{FF2B5EF4-FFF2-40B4-BE49-F238E27FC236}">
                <a16:creationId xmlns:a16="http://schemas.microsoft.com/office/drawing/2014/main" id="{DA598304-CBBF-CC9F-EF25-C3977444B879}"/>
              </a:ext>
            </a:extLst>
          </p:cNvPr>
          <p:cNvSpPr>
            <a:spLocks noGrp="1"/>
          </p:cNvSpPr>
          <p:nvPr>
            <p:ph sz="quarter" idx="26"/>
          </p:nvPr>
        </p:nvSpPr>
        <p:spPr>
          <a:xfrm>
            <a:off x="9660845" y="5836630"/>
            <a:ext cx="1545792" cy="327025"/>
          </a:xfrm>
        </p:spPr>
        <p:txBody>
          <a:bodyPr>
            <a:normAutofit/>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5770179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FE3C66-43DD-E217-78B8-C3EB8D02A34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38C6B21-CC05-8B74-502C-BDDBC4822D8B}"/>
              </a:ext>
            </a:extLst>
          </p:cNvPr>
          <p:cNvSpPr>
            <a:spLocks noGrp="1"/>
          </p:cNvSpPr>
          <p:nvPr>
            <p:ph type="title"/>
          </p:nvPr>
        </p:nvSpPr>
        <p:spPr>
          <a:xfrm>
            <a:off x="273600" y="161910"/>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Intercambio con la pizarra blanca: Restar fracciones (5 de 8)</a:t>
            </a:r>
          </a:p>
        </p:txBody>
      </p:sp>
      <p:pic>
        <p:nvPicPr>
          <p:cNvPr id="9" name="Picture 8" descr="Diez octavos menos cuatro octavos es igual a espacio.">
            <a:extLst>
              <a:ext uri="{FF2B5EF4-FFF2-40B4-BE49-F238E27FC236}">
                <a16:creationId xmlns:a16="http://schemas.microsoft.com/office/drawing/2014/main" id="{CF1942BD-5B55-6F14-DBC7-1CC781753885}"/>
              </a:ext>
            </a:extLst>
          </p:cNvPr>
          <p:cNvPicPr>
            <a:picLocks/>
          </p:cNvPicPr>
          <p:nvPr/>
        </p:nvPicPr>
        <p:blipFill>
          <a:blip r:embed="rId3"/>
          <a:stretch>
            <a:fillRect/>
          </a:stretch>
        </p:blipFill>
        <p:spPr>
          <a:xfrm>
            <a:off x="3979863" y="2341563"/>
            <a:ext cx="3530600" cy="1752600"/>
          </a:xfrm>
          <a:prstGeom prst="rect">
            <a:avLst/>
          </a:prstGeom>
        </p:spPr>
      </p:pic>
      <p:sp>
        <p:nvSpPr>
          <p:cNvPr id="4" name="Content Placeholder 3">
            <a:extLst>
              <a:ext uri="{FF2B5EF4-FFF2-40B4-BE49-F238E27FC236}">
                <a16:creationId xmlns:a16="http://schemas.microsoft.com/office/drawing/2014/main" id="{49F2CF83-E2AC-0509-543D-9552FE45A07C}"/>
              </a:ext>
            </a:extLst>
          </p:cNvPr>
          <p:cNvSpPr>
            <a:spLocks noGrp="1"/>
          </p:cNvSpPr>
          <p:nvPr>
            <p:ph sz="quarter" idx="16"/>
          </p:nvPr>
        </p:nvSpPr>
        <p:spPr>
          <a:xfrm>
            <a:off x="736490" y="5802233"/>
            <a:ext cx="2280083" cy="305666"/>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6" name="Picture 5" descr="Diez octavos menos cuatro octavos es igual a seis octavos.">
            <a:extLst>
              <a:ext uri="{FF2B5EF4-FFF2-40B4-BE49-F238E27FC236}">
                <a16:creationId xmlns:a16="http://schemas.microsoft.com/office/drawing/2014/main" id="{C20247A3-D57B-94E7-180B-F8F4EC9961F6}"/>
              </a:ext>
            </a:extLst>
          </p:cNvPr>
          <p:cNvPicPr>
            <a:picLocks/>
          </p:cNvPicPr>
          <p:nvPr/>
        </p:nvPicPr>
        <p:blipFill>
          <a:blip r:embed="rId4"/>
          <a:stretch>
            <a:fillRect/>
          </a:stretch>
        </p:blipFill>
        <p:spPr>
          <a:xfrm>
            <a:off x="3973513" y="2390775"/>
            <a:ext cx="3276600" cy="1574800"/>
          </a:xfrm>
          <a:prstGeom prst="rect">
            <a:avLst/>
          </a:prstGeom>
        </p:spPr>
      </p:pic>
      <p:sp>
        <p:nvSpPr>
          <p:cNvPr id="3" name="Content Placeholder 2">
            <a:extLst>
              <a:ext uri="{FF2B5EF4-FFF2-40B4-BE49-F238E27FC236}">
                <a16:creationId xmlns:a16="http://schemas.microsoft.com/office/drawing/2014/main" id="{245458C9-2C1B-DCB5-394F-EC9002BE6265}"/>
              </a:ext>
            </a:extLst>
          </p:cNvPr>
          <p:cNvSpPr>
            <a:spLocks noGrp="1"/>
          </p:cNvSpPr>
          <p:nvPr>
            <p:ph sz="quarter" idx="26"/>
          </p:nvPr>
        </p:nvSpPr>
        <p:spPr>
          <a:xfrm>
            <a:off x="9783509" y="5780874"/>
            <a:ext cx="1545792" cy="327025"/>
          </a:xfrm>
        </p:spPr>
        <p:txBody>
          <a:bodyPr>
            <a:normAutofit/>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81299011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C5B60A-4501-892C-7450-1C78C64F29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A1804CD-07A5-8860-8E2A-C349FE118B82}"/>
              </a:ext>
            </a:extLst>
          </p:cNvPr>
          <p:cNvSpPr>
            <a:spLocks noGrp="1"/>
          </p:cNvSpPr>
          <p:nvPr>
            <p:ph type="title"/>
          </p:nvPr>
        </p:nvSpPr>
        <p:spPr>
          <a:xfrm>
            <a:off x="273600" y="161910"/>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Intercambio con la pizarra blanca: Restar fracciones (6 de 8)</a:t>
            </a:r>
          </a:p>
        </p:txBody>
      </p:sp>
      <p:pic>
        <p:nvPicPr>
          <p:cNvPr id="9" name="Picture 8" descr="12 décimos menos 2 décimos = espacio">
            <a:extLst>
              <a:ext uri="{FF2B5EF4-FFF2-40B4-BE49-F238E27FC236}">
                <a16:creationId xmlns:a16="http://schemas.microsoft.com/office/drawing/2014/main" id="{BCC43F9E-0220-D26F-3500-4BAB0AB4ADE5}"/>
              </a:ext>
            </a:extLst>
          </p:cNvPr>
          <p:cNvPicPr>
            <a:picLocks/>
          </p:cNvPicPr>
          <p:nvPr/>
        </p:nvPicPr>
        <p:blipFill>
          <a:blip r:embed="rId3"/>
          <a:stretch>
            <a:fillRect/>
          </a:stretch>
        </p:blipFill>
        <p:spPr>
          <a:xfrm>
            <a:off x="3862512" y="2341563"/>
            <a:ext cx="5740400" cy="1752600"/>
          </a:xfrm>
          <a:prstGeom prst="rect">
            <a:avLst/>
          </a:prstGeom>
        </p:spPr>
      </p:pic>
      <p:sp>
        <p:nvSpPr>
          <p:cNvPr id="4" name="Content Placeholder 3">
            <a:extLst>
              <a:ext uri="{FF2B5EF4-FFF2-40B4-BE49-F238E27FC236}">
                <a16:creationId xmlns:a16="http://schemas.microsoft.com/office/drawing/2014/main" id="{FF110F57-C082-372F-E486-0870BDD9D861}"/>
              </a:ext>
            </a:extLst>
          </p:cNvPr>
          <p:cNvSpPr>
            <a:spLocks noGrp="1"/>
          </p:cNvSpPr>
          <p:nvPr>
            <p:ph sz="quarter" idx="16"/>
          </p:nvPr>
        </p:nvSpPr>
        <p:spPr>
          <a:xfrm>
            <a:off x="435408" y="5757629"/>
            <a:ext cx="2280083" cy="305666"/>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6" name="Picture 5" descr="Doce décimos menos dos décimos es igual a diez décimos, que es igual a uno.">
            <a:extLst>
              <a:ext uri="{FF2B5EF4-FFF2-40B4-BE49-F238E27FC236}">
                <a16:creationId xmlns:a16="http://schemas.microsoft.com/office/drawing/2014/main" id="{2D602B7D-0ACE-E698-F09F-A7F4ABA8CBD3}"/>
              </a:ext>
            </a:extLst>
          </p:cNvPr>
          <p:cNvPicPr>
            <a:picLocks/>
          </p:cNvPicPr>
          <p:nvPr/>
        </p:nvPicPr>
        <p:blipFill>
          <a:blip r:embed="rId4"/>
          <a:stretch>
            <a:fillRect/>
          </a:stretch>
        </p:blipFill>
        <p:spPr>
          <a:xfrm>
            <a:off x="3862512" y="2389428"/>
            <a:ext cx="5829300" cy="1574800"/>
          </a:xfrm>
          <a:prstGeom prst="rect">
            <a:avLst/>
          </a:prstGeom>
        </p:spPr>
      </p:pic>
      <p:sp>
        <p:nvSpPr>
          <p:cNvPr id="3" name="Content Placeholder 2">
            <a:extLst>
              <a:ext uri="{FF2B5EF4-FFF2-40B4-BE49-F238E27FC236}">
                <a16:creationId xmlns:a16="http://schemas.microsoft.com/office/drawing/2014/main" id="{CFD85CBB-C6E6-8FA7-8E80-FD1EC046B37A}"/>
              </a:ext>
            </a:extLst>
          </p:cNvPr>
          <p:cNvSpPr>
            <a:spLocks noGrp="1"/>
          </p:cNvSpPr>
          <p:nvPr>
            <p:ph sz="quarter" idx="26"/>
          </p:nvPr>
        </p:nvSpPr>
        <p:spPr>
          <a:xfrm>
            <a:off x="9482427" y="5736270"/>
            <a:ext cx="1545792" cy="327025"/>
          </a:xfrm>
        </p:spPr>
        <p:txBody>
          <a:bodyPr>
            <a:normAutofit/>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80125200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5C8444-DB51-6193-A605-B2BF8D526C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B464AF-09DF-63B9-76DA-D8860DF6CC48}"/>
              </a:ext>
            </a:extLst>
          </p:cNvPr>
          <p:cNvSpPr>
            <a:spLocks noGrp="1"/>
          </p:cNvSpPr>
          <p:nvPr>
            <p:ph type="title"/>
          </p:nvPr>
        </p:nvSpPr>
        <p:spPr>
          <a:xfrm>
            <a:off x="273600" y="161910"/>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Intercambio con la pizarra blanca: Restar fracciones (7 de 8)</a:t>
            </a:r>
          </a:p>
        </p:txBody>
      </p:sp>
      <p:pic>
        <p:nvPicPr>
          <p:cNvPr id="9" name="Picture 8" descr="Quince doceavos menos siete doceavos es igual a espacio.">
            <a:extLst>
              <a:ext uri="{FF2B5EF4-FFF2-40B4-BE49-F238E27FC236}">
                <a16:creationId xmlns:a16="http://schemas.microsoft.com/office/drawing/2014/main" id="{F58B8C4E-F097-7C6B-24A3-A0C4CB957CD2}"/>
              </a:ext>
            </a:extLst>
          </p:cNvPr>
          <p:cNvPicPr>
            <a:picLocks/>
          </p:cNvPicPr>
          <p:nvPr/>
        </p:nvPicPr>
        <p:blipFill>
          <a:blip r:embed="rId3"/>
          <a:stretch>
            <a:fillRect/>
          </a:stretch>
        </p:blipFill>
        <p:spPr>
          <a:xfrm>
            <a:off x="3836126" y="2340000"/>
            <a:ext cx="3810000" cy="1752600"/>
          </a:xfrm>
          <a:prstGeom prst="rect">
            <a:avLst/>
          </a:prstGeom>
        </p:spPr>
      </p:pic>
      <p:sp>
        <p:nvSpPr>
          <p:cNvPr id="4" name="Content Placeholder 3">
            <a:extLst>
              <a:ext uri="{FF2B5EF4-FFF2-40B4-BE49-F238E27FC236}">
                <a16:creationId xmlns:a16="http://schemas.microsoft.com/office/drawing/2014/main" id="{0FA42E0C-D43D-0B75-8EE3-4ACE6D7E2CB9}"/>
              </a:ext>
            </a:extLst>
          </p:cNvPr>
          <p:cNvSpPr>
            <a:spLocks noGrp="1"/>
          </p:cNvSpPr>
          <p:nvPr>
            <p:ph sz="quarter" idx="16"/>
          </p:nvPr>
        </p:nvSpPr>
        <p:spPr>
          <a:xfrm>
            <a:off x="691885" y="5735326"/>
            <a:ext cx="2280083" cy="305666"/>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6" name="Picture 5" descr="Quince doceavos menos siete doceavos es igual a ocho doceavos.">
            <a:extLst>
              <a:ext uri="{FF2B5EF4-FFF2-40B4-BE49-F238E27FC236}">
                <a16:creationId xmlns:a16="http://schemas.microsoft.com/office/drawing/2014/main" id="{F59DB821-A87F-00FF-219F-DB5EFCE8D939}"/>
              </a:ext>
            </a:extLst>
          </p:cNvPr>
          <p:cNvPicPr>
            <a:picLocks/>
          </p:cNvPicPr>
          <p:nvPr/>
        </p:nvPicPr>
        <p:blipFill>
          <a:blip r:embed="rId4"/>
          <a:stretch>
            <a:fillRect/>
          </a:stretch>
        </p:blipFill>
        <p:spPr>
          <a:xfrm>
            <a:off x="3836126" y="2381564"/>
            <a:ext cx="3873500" cy="1562100"/>
          </a:xfrm>
          <a:prstGeom prst="rect">
            <a:avLst/>
          </a:prstGeom>
        </p:spPr>
      </p:pic>
      <p:sp>
        <p:nvSpPr>
          <p:cNvPr id="3" name="Content Placeholder 2">
            <a:extLst>
              <a:ext uri="{FF2B5EF4-FFF2-40B4-BE49-F238E27FC236}">
                <a16:creationId xmlns:a16="http://schemas.microsoft.com/office/drawing/2014/main" id="{263DC8FB-F07C-CDA1-595F-EC78057105A0}"/>
              </a:ext>
            </a:extLst>
          </p:cNvPr>
          <p:cNvSpPr>
            <a:spLocks noGrp="1"/>
          </p:cNvSpPr>
          <p:nvPr>
            <p:ph sz="quarter" idx="26"/>
          </p:nvPr>
        </p:nvSpPr>
        <p:spPr>
          <a:xfrm>
            <a:off x="9738904" y="5713967"/>
            <a:ext cx="1545792" cy="327025"/>
          </a:xfrm>
        </p:spPr>
        <p:txBody>
          <a:bodyPr>
            <a:normAutofit/>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58628732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2C0317-3A3B-740B-FBAE-89EBD862C4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6745173-46C1-3006-0D88-B29373367BDE}"/>
              </a:ext>
            </a:extLst>
          </p:cNvPr>
          <p:cNvSpPr>
            <a:spLocks noGrp="1"/>
          </p:cNvSpPr>
          <p:nvPr>
            <p:ph type="title"/>
          </p:nvPr>
        </p:nvSpPr>
        <p:spPr>
          <a:xfrm>
            <a:off x="273600" y="161910"/>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Intercambio con la pizarra blanca: Restar fracciones (8 de 8)</a:t>
            </a:r>
          </a:p>
        </p:txBody>
      </p:sp>
      <p:pic>
        <p:nvPicPr>
          <p:cNvPr id="9" name="Picture 8" descr="Cien treinta centésimos menos treinta centésimos es igual a espacio.">
            <a:extLst>
              <a:ext uri="{FF2B5EF4-FFF2-40B4-BE49-F238E27FC236}">
                <a16:creationId xmlns:a16="http://schemas.microsoft.com/office/drawing/2014/main" id="{84B795A0-C56C-CA59-9E62-8C481AEDC429}"/>
              </a:ext>
            </a:extLst>
          </p:cNvPr>
          <p:cNvPicPr>
            <a:picLocks/>
          </p:cNvPicPr>
          <p:nvPr/>
        </p:nvPicPr>
        <p:blipFill>
          <a:blip r:embed="rId3"/>
          <a:stretch>
            <a:fillRect/>
          </a:stretch>
        </p:blipFill>
        <p:spPr>
          <a:xfrm>
            <a:off x="3588327" y="2355701"/>
            <a:ext cx="6438900" cy="1752600"/>
          </a:xfrm>
          <a:prstGeom prst="rect">
            <a:avLst/>
          </a:prstGeom>
        </p:spPr>
      </p:pic>
      <p:sp>
        <p:nvSpPr>
          <p:cNvPr id="4" name="Content Placeholder 3">
            <a:extLst>
              <a:ext uri="{FF2B5EF4-FFF2-40B4-BE49-F238E27FC236}">
                <a16:creationId xmlns:a16="http://schemas.microsoft.com/office/drawing/2014/main" id="{19C33681-10CC-FD84-1F89-8219BD792E4D}"/>
              </a:ext>
            </a:extLst>
          </p:cNvPr>
          <p:cNvSpPr>
            <a:spLocks noGrp="1"/>
          </p:cNvSpPr>
          <p:nvPr>
            <p:ph sz="quarter" idx="16"/>
          </p:nvPr>
        </p:nvSpPr>
        <p:spPr>
          <a:xfrm>
            <a:off x="613826" y="5802233"/>
            <a:ext cx="2280083" cy="305666"/>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6" name="Picture 5" descr="Cien treinta centésimos menos treinta centésimos es igual a cien centésimos, que es igual a uno.">
            <a:extLst>
              <a:ext uri="{FF2B5EF4-FFF2-40B4-BE49-F238E27FC236}">
                <a16:creationId xmlns:a16="http://schemas.microsoft.com/office/drawing/2014/main" id="{A87706AB-5449-8AFC-F0F0-0139E3DD7181}"/>
              </a:ext>
            </a:extLst>
          </p:cNvPr>
          <p:cNvPicPr>
            <a:picLocks/>
          </p:cNvPicPr>
          <p:nvPr/>
        </p:nvPicPr>
        <p:blipFill>
          <a:blip r:embed="rId4"/>
          <a:stretch>
            <a:fillRect/>
          </a:stretch>
        </p:blipFill>
        <p:spPr>
          <a:xfrm>
            <a:off x="3588327" y="2418047"/>
            <a:ext cx="6591300" cy="1574800"/>
          </a:xfrm>
          <a:prstGeom prst="rect">
            <a:avLst/>
          </a:prstGeom>
        </p:spPr>
      </p:pic>
      <p:sp>
        <p:nvSpPr>
          <p:cNvPr id="3" name="Content Placeholder 2">
            <a:extLst>
              <a:ext uri="{FF2B5EF4-FFF2-40B4-BE49-F238E27FC236}">
                <a16:creationId xmlns:a16="http://schemas.microsoft.com/office/drawing/2014/main" id="{953F2C0C-87A4-37B1-4B6E-B701C140DD23}"/>
              </a:ext>
            </a:extLst>
          </p:cNvPr>
          <p:cNvSpPr>
            <a:spLocks noGrp="1"/>
          </p:cNvSpPr>
          <p:nvPr>
            <p:ph sz="quarter" idx="26"/>
          </p:nvPr>
        </p:nvSpPr>
        <p:spPr>
          <a:xfrm>
            <a:off x="9660845" y="5780874"/>
            <a:ext cx="1545792" cy="327025"/>
          </a:xfrm>
        </p:spPr>
        <p:txBody>
          <a:bodyPr>
            <a:normAutofit/>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44184814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61910"/>
            <a:ext cx="11667575" cy="930907"/>
          </a:xfrm>
        </p:spPr>
        <p:txBody>
          <a:bodyPr/>
          <a:lstStyle/>
          <a:p>
            <a:r>
              <a:rPr lang="es-US" sz="3000" b="1" i="0" strike="noStrike" cap="none" spc="0" baseline="0" dirty="0">
                <a:solidFill>
                  <a:srgbClr val="FFFFFF"/>
                </a:solidFill>
                <a:effectLst/>
                <a:latin typeface="Libre Franklin"/>
                <a:ea typeface="Libre Franklin"/>
                <a:cs typeface="Libre Franklin"/>
              </a:rPr>
              <a:t> Presentar </a:t>
            </a:r>
            <a:br>
              <a:rPr sz="3000" dirty="0"/>
            </a:br>
            <a:endParaRPr lang="en-US" noProof="0" dirty="0"/>
          </a:p>
        </p:txBody>
      </p:sp>
      <p:sp>
        <p:nvSpPr>
          <p:cNvPr id="14" name="Content Placeholder 1"/>
          <p:cNvSpPr>
            <a:spLocks noGrp="1"/>
          </p:cNvSpPr>
          <p:nvPr>
            <p:ph sz="quarter" idx="26"/>
          </p:nvPr>
        </p:nvSpPr>
        <p:spPr>
          <a:xfrm>
            <a:off x="3155795" y="1407744"/>
            <a:ext cx="6304251" cy="349250"/>
          </a:xfrm>
        </p:spPr>
        <p:txBody>
          <a:bodyPr>
            <a:noAutofit/>
          </a:bodyPr>
          <a:lstStyle/>
          <a:p>
            <a:r>
              <a:rPr lang="es-US" b="0" i="0" strike="noStrike" cap="none" spc="0" baseline="0" dirty="0">
                <a:solidFill>
                  <a:srgbClr val="000000"/>
                </a:solidFill>
                <a:effectLst/>
                <a:latin typeface="Cambria"/>
                <a:ea typeface="Cambria"/>
                <a:cs typeface="Cambria"/>
              </a:rPr>
              <a:t>8</a:t>
            </a:r>
            <a:r>
              <a:rPr lang="es-US" b="0" i="0" strike="noStrike" cap="none" spc="0" baseline="0" dirty="0">
                <a:solidFill>
                  <a:srgbClr val="000000"/>
                </a:solidFill>
                <a:effectLst/>
                <a:latin typeface="Libre Franklin"/>
                <a:ea typeface="Libre Franklin"/>
                <a:cs typeface="Libre Franklin"/>
              </a:rPr>
              <a:t> golosinas se reparten, en partes iguales, entre </a:t>
            </a:r>
            <a:r>
              <a:rPr lang="es-US" b="0" i="0" strike="noStrike" cap="none" spc="0" baseline="0" dirty="0">
                <a:solidFill>
                  <a:srgbClr val="000000"/>
                </a:solidFill>
                <a:effectLst/>
                <a:latin typeface="Cambria"/>
                <a:ea typeface="Cambria"/>
                <a:cs typeface="Cambria"/>
              </a:rPr>
              <a:t>3</a:t>
            </a:r>
            <a:r>
              <a:rPr lang="es-US" b="0" i="0" strike="noStrike" cap="none" spc="0" baseline="0" dirty="0">
                <a:solidFill>
                  <a:srgbClr val="000000"/>
                </a:solidFill>
                <a:effectLst/>
                <a:latin typeface="Libre Franklin"/>
                <a:ea typeface="Libre Franklin"/>
                <a:cs typeface="Libre Franklin"/>
              </a:rPr>
              <a:t> perros.</a:t>
            </a:r>
            <a:endParaRPr b="0" i="0" dirty="0">
              <a:solidFill>
                <a:srgbClr val="FFFFFF"/>
              </a:solidFill>
              <a:latin typeface="Libre Franklin"/>
            </a:endParaRPr>
          </a:p>
        </p:txBody>
      </p:sp>
      <p:sp>
        <p:nvSpPr>
          <p:cNvPr id="16" name="Content Placeholder 3"/>
          <p:cNvSpPr>
            <a:spLocks noGrp="1"/>
          </p:cNvSpPr>
          <p:nvPr>
            <p:ph sz="quarter" idx="26"/>
          </p:nvPr>
        </p:nvSpPr>
        <p:spPr>
          <a:xfrm>
            <a:off x="3911514" y="1869054"/>
            <a:ext cx="4384996" cy="349250"/>
          </a:xfrm>
        </p:spPr>
        <p:txBody>
          <a:bodyPr/>
          <a:lstStyle/>
          <a:p>
            <a:r>
              <a:rPr lang="es-US" sz="1800" b="0" i="0" strike="noStrike" cap="none" spc="0" baseline="0" dirty="0">
                <a:solidFill>
                  <a:srgbClr val="000000"/>
                </a:solidFill>
                <a:effectLst/>
                <a:latin typeface="Libre Franklin"/>
                <a:ea typeface="Libre Franklin"/>
                <a:cs typeface="Libre Franklin"/>
              </a:rPr>
              <a:t>¿Cuántas golosinas recibe cada perro?</a:t>
            </a:r>
          </a:p>
        </p:txBody>
      </p:sp>
      <p:sp>
        <p:nvSpPr>
          <p:cNvPr id="18" name="Content Placeholder 5"/>
          <p:cNvSpPr>
            <a:spLocks noGrp="1"/>
          </p:cNvSpPr>
          <p:nvPr>
            <p:ph sz="quarter" idx="26"/>
          </p:nvPr>
        </p:nvSpPr>
        <p:spPr>
          <a:xfrm>
            <a:off x="273600" y="6523733"/>
            <a:ext cx="2223492" cy="225426"/>
          </a:xfrm>
        </p:spPr>
        <p:txBody>
          <a:bodyPr>
            <a:normAutofit fontScale="87500" lnSpcReduction="10000"/>
          </a:bodyPr>
          <a:lstStyle/>
          <a:p>
            <a:pPr rtl="0" eaLnBrk="1" latinLnBrk="0" hangingPunct="1"/>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endParaRPr lang="en-US" sz="600">
              <a:solidFill>
                <a:schemeClr val="bg1"/>
              </a:solidFill>
              <a:effectLst/>
            </a:endParaRPr>
          </a:p>
        </p:txBody>
      </p:sp>
      <p:pic>
        <p:nvPicPr>
          <p:cNvPr id="4" name="Graphic 3" descr="Método de Ryan. Un modelo muestra 8 cuadrados. 2 cuadrados están divididos en 3 partes iguales. 3 grupos de 1 cuadrado entero y 2 partes están sombreados, o 3 grupos de 2 y dos tercios. 8 dividido entre 3 es igual a 2 y dos tercios. Cada perro recibe 2 golosinas de 2 y 2 tercios. Método de Kelly. Un diagrama de cinta. El total es 8. Hay 3 partes iguales. La primera parte está rotulada desconocida. 8 dividido entre 3 en forma vertical. 2 escrito arriba del signo de división larga. 6 escrito debajo del total. 8 menos 6 = 2. 2 y dos tercios. Cada perro recibe 2 y 2 tercios de golosinas.">
            <a:extLst>
              <a:ext uri="{FF2B5EF4-FFF2-40B4-BE49-F238E27FC236}">
                <a16:creationId xmlns:a16="http://schemas.microsoft.com/office/drawing/2014/main" id="{0EA3D372-A83D-8FE6-F9A2-2C28D1E8F58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845136" y="2326122"/>
            <a:ext cx="2510200" cy="3904755"/>
          </a:xfrm>
          <a:prstGeom prst="rect">
            <a:avLst/>
          </a:prstGeom>
        </p:spPr>
      </p:pic>
      <p:sp>
        <p:nvSpPr>
          <p:cNvPr id="15" name="Content Placeholder 2"/>
          <p:cNvSpPr>
            <a:spLocks noGrp="1"/>
          </p:cNvSpPr>
          <p:nvPr>
            <p:ph sz="quarter" idx="26"/>
          </p:nvPr>
        </p:nvSpPr>
        <p:spPr>
          <a:xfrm>
            <a:off x="9460046" y="6468626"/>
            <a:ext cx="1541807" cy="349250"/>
          </a:xfrm>
        </p:spPr>
        <p:txBody>
          <a:bodyPr>
            <a:normAutofit/>
          </a:bodyPr>
          <a:lstStyle/>
          <a:p>
            <a:pPr rtl="0" eaLnBrk="1" latinLnBrk="0" hangingPunct="1"/>
            <a:r>
              <a:rPr lang="es-US" sz="600" b="0" i="0" strike="noStrike" cap="none" spc="0" baseline="0">
                <a:solidFill>
                  <a:srgbClr val="FFFFFF"/>
                </a:solidFill>
                <a:effectLst/>
                <a:latin typeface="Libre Franklin"/>
                <a:ea typeface="Libre Franklin"/>
                <a:cs typeface="Libre Franklin"/>
              </a:rPr>
              <a:t>La animación termina aquí.</a:t>
            </a:r>
            <a:endParaRPr lang="en-US" sz="600">
              <a:solidFill>
                <a:schemeClr val="bg1"/>
              </a:solidFill>
              <a:effectLst/>
            </a:endParaRP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06155"/>
            <a:ext cx="11918400" cy="1789146"/>
          </a:xfrm>
        </p:spPr>
        <p:txBody>
          <a:bodyPr/>
          <a:lstStyle/>
          <a:p>
            <a:r>
              <a:rPr lang="es-US" sz="3000" b="1" i="0" strike="noStrike" cap="none" spc="0" baseline="0" dirty="0">
                <a:solidFill>
                  <a:srgbClr val="FFFFFF"/>
                </a:solidFill>
                <a:effectLst/>
                <a:latin typeface="Libre Franklin"/>
                <a:ea typeface="Libre Franklin"/>
                <a:cs typeface="Libre Franklin"/>
              </a:rPr>
              <a:t> Aprender </a:t>
            </a:r>
            <a:br>
              <a:rPr sz="3000" dirty="0"/>
            </a:br>
            <a:r>
              <a:rPr lang="es-US" sz="2400" b="1" i="0" strike="noStrike" cap="none" spc="0" baseline="0" dirty="0">
                <a:solidFill>
                  <a:srgbClr val="D62714"/>
                </a:solidFill>
                <a:effectLst/>
                <a:latin typeface="Libre Franklin"/>
                <a:ea typeface="Libre Franklin"/>
                <a:cs typeface="Libre Franklin"/>
              </a:rPr>
              <a:t>Representar un problema verbal con un cociente entre </a:t>
            </a:r>
            <a:r>
              <a:rPr lang="es-US" sz="2600" b="1" i="0" strike="noStrike" cap="none" spc="0" baseline="0" dirty="0">
                <a:solidFill>
                  <a:srgbClr val="D62714"/>
                </a:solidFill>
                <a:effectLst/>
                <a:latin typeface="Cambria"/>
                <a:ea typeface="Cambria"/>
                <a:cs typeface="Cambria"/>
              </a:rPr>
              <a:t>1</a:t>
            </a:r>
            <a:r>
              <a:rPr lang="es-US" sz="2400" b="1" i="0" strike="noStrike" cap="none" spc="0" baseline="0" dirty="0">
                <a:solidFill>
                  <a:srgbClr val="D62714"/>
                </a:solidFill>
                <a:effectLst/>
                <a:latin typeface="Libre Franklin"/>
                <a:ea typeface="Libre Franklin"/>
                <a:cs typeface="Libre Franklin"/>
              </a:rPr>
              <a:t> y </a:t>
            </a:r>
            <a:r>
              <a:rPr lang="es-US" sz="2600" b="1" i="0" strike="noStrike" cap="none" spc="0" baseline="0" dirty="0">
                <a:solidFill>
                  <a:srgbClr val="D62714"/>
                </a:solidFill>
                <a:effectLst/>
                <a:latin typeface="Cambria"/>
                <a:ea typeface="Cambria"/>
                <a:cs typeface="Cambria"/>
              </a:rPr>
              <a:t>2 </a:t>
            </a:r>
            <a:r>
              <a:rPr lang="es-US" sz="2400" b="1" i="0" strike="noStrike" cap="none" spc="0" baseline="0" dirty="0">
                <a:solidFill>
                  <a:srgbClr val="D62714"/>
                </a:solidFill>
                <a:effectLst/>
                <a:latin typeface="Libre Franklin"/>
                <a:ea typeface="Libre Franklin"/>
                <a:cs typeface="Libre Franklin"/>
              </a:rPr>
              <a:t>usando un diagrama de cinta </a:t>
            </a:r>
            <a:endParaRPr lang="en-US" sz="2400" noProof="0" dirty="0">
              <a:solidFill>
                <a:srgbClr val="D62714"/>
              </a:solidFill>
            </a:endParaRPr>
          </a:p>
        </p:txBody>
      </p:sp>
      <p:sp>
        <p:nvSpPr>
          <p:cNvPr id="15" name="Content Placeholder 2"/>
          <p:cNvSpPr>
            <a:spLocks noGrp="1"/>
          </p:cNvSpPr>
          <p:nvPr>
            <p:ph sz="quarter" idx="26"/>
          </p:nvPr>
        </p:nvSpPr>
        <p:spPr>
          <a:xfrm>
            <a:off x="273600" y="2369279"/>
            <a:ext cx="6930088" cy="469900"/>
          </a:xfrm>
        </p:spPr>
        <p:txBody>
          <a:bodyPr/>
          <a:lstStyle/>
          <a:p>
            <a:r>
              <a:rPr lang="es-US" sz="1800" b="0" i="0" strike="noStrike" cap="none" spc="0" baseline="0" dirty="0">
                <a:solidFill>
                  <a:srgbClr val="000000"/>
                </a:solidFill>
                <a:effectLst/>
                <a:latin typeface="Libre Franklin"/>
                <a:ea typeface="Libre Franklin"/>
                <a:cs typeface="Libre Franklin"/>
              </a:rPr>
              <a:t>Usa el proceso Lee-Dibuja-Escribe para resolver los problemas.</a:t>
            </a:r>
          </a:p>
        </p:txBody>
      </p:sp>
      <p:sp>
        <p:nvSpPr>
          <p:cNvPr id="16" name="Content Placeholder 3"/>
          <p:cNvSpPr>
            <a:spLocks noGrp="1"/>
          </p:cNvSpPr>
          <p:nvPr>
            <p:ph sz="quarter" idx="26"/>
          </p:nvPr>
        </p:nvSpPr>
        <p:spPr>
          <a:xfrm>
            <a:off x="422550" y="3019662"/>
            <a:ext cx="11118962" cy="698500"/>
          </a:xfrm>
        </p:spPr>
        <p:txBody>
          <a:bodyPr/>
          <a:lstStyle/>
          <a:p>
            <a:pPr marL="342900" indent="-342900">
              <a:buFont typeface="+mj-lt"/>
              <a:buAutoNum type="arabicPeriod"/>
            </a:pPr>
            <a:r>
              <a:rPr lang="es-US" sz="1800" b="0" i="0" strike="noStrike" cap="none" spc="0" baseline="0" dirty="0">
                <a:solidFill>
                  <a:srgbClr val="000000"/>
                </a:solidFill>
                <a:effectLst/>
                <a:latin typeface="Libre Franklin"/>
                <a:ea typeface="Libre Franklin"/>
                <a:cs typeface="Libre Franklin"/>
              </a:rPr>
              <a:t>La Sra. </a:t>
            </a:r>
            <a:r>
              <a:rPr lang="es-US" sz="1800" b="0" i="0" strike="noStrike" cap="none" spc="0" baseline="0" dirty="0" err="1">
                <a:solidFill>
                  <a:srgbClr val="000000"/>
                </a:solidFill>
                <a:effectLst/>
                <a:latin typeface="Libre Franklin"/>
                <a:ea typeface="Libre Franklin"/>
                <a:cs typeface="Libre Franklin"/>
              </a:rPr>
              <a:t>Song</a:t>
            </a:r>
            <a:r>
              <a:rPr lang="es-US" sz="1800" b="0" i="0" strike="noStrike" cap="none" spc="0" baseline="0" dirty="0">
                <a:solidFill>
                  <a:srgbClr val="000000"/>
                </a:solidFill>
                <a:effectLst/>
                <a:latin typeface="Libre Franklin"/>
                <a:ea typeface="Libre Franklin"/>
                <a:cs typeface="Libre Franklin"/>
              </a:rPr>
              <a:t> vierte </a:t>
            </a:r>
            <a:r>
              <a:rPr lang="es-US" sz="2000" b="0" i="0" strike="noStrike" cap="none" spc="0" baseline="0" dirty="0">
                <a:solidFill>
                  <a:srgbClr val="000000"/>
                </a:solidFill>
                <a:effectLst/>
                <a:latin typeface="Cambria"/>
                <a:ea typeface="Cambria"/>
                <a:cs typeface="Cambria"/>
              </a:rPr>
              <a:t>5</a:t>
            </a:r>
            <a:r>
              <a:rPr lang="es-US" sz="1800" b="0" i="0" strike="noStrike" cap="none" spc="0" baseline="0" dirty="0">
                <a:solidFill>
                  <a:srgbClr val="000000"/>
                </a:solidFill>
                <a:effectLst/>
                <a:latin typeface="Libre Franklin"/>
                <a:ea typeface="Libre Franklin"/>
                <a:cs typeface="Libre Franklin"/>
              </a:rPr>
              <a:t> litros de agua, en partes iguales, en </a:t>
            </a:r>
            <a:r>
              <a:rPr lang="es-US" sz="2000" b="0" i="0" strike="noStrike" cap="none" spc="0" baseline="0" dirty="0">
                <a:solidFill>
                  <a:srgbClr val="000000"/>
                </a:solidFill>
                <a:effectLst/>
                <a:latin typeface="Cambria"/>
                <a:ea typeface="Cambria"/>
                <a:cs typeface="Cambria"/>
              </a:rPr>
              <a:t>4</a:t>
            </a:r>
            <a:r>
              <a:rPr lang="es-US" sz="1800" b="0" i="0" strike="noStrike" cap="none" spc="0" baseline="0" dirty="0">
                <a:solidFill>
                  <a:srgbClr val="000000"/>
                </a:solidFill>
                <a:effectLst/>
                <a:latin typeface="Libre Franklin"/>
                <a:ea typeface="Libre Franklin"/>
                <a:cs typeface="Libre Franklin"/>
              </a:rPr>
              <a:t> recipientes. ¿Cuántos litros de agua hay en </a:t>
            </a:r>
            <a:r>
              <a:rPr lang="es-US" sz="2000" b="0" i="0" strike="noStrike" cap="none" spc="0" baseline="0" dirty="0">
                <a:solidFill>
                  <a:srgbClr val="000000"/>
                </a:solidFill>
                <a:effectLst/>
                <a:latin typeface="Cambria"/>
                <a:ea typeface="Cambria"/>
                <a:cs typeface="Cambria"/>
              </a:rPr>
              <a:t>1</a:t>
            </a:r>
            <a:r>
              <a:rPr lang="es-US" sz="1800" b="0" i="0" strike="noStrike" cap="none" spc="0" baseline="0" dirty="0">
                <a:solidFill>
                  <a:srgbClr val="000000"/>
                </a:solidFill>
                <a:effectLst/>
                <a:latin typeface="Libre Franklin"/>
                <a:ea typeface="Libre Franklin"/>
                <a:cs typeface="Libre Franklin"/>
              </a:rPr>
              <a:t> recipiente?</a:t>
            </a: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06154"/>
            <a:ext cx="11744229" cy="1749371"/>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Representar un problema verbal con un cociente menor que </a:t>
            </a:r>
            <a:r>
              <a:rPr lang="es-US" sz="2600" b="1" i="0" strike="noStrike" cap="none" spc="0" baseline="0">
                <a:solidFill>
                  <a:srgbClr val="D62714"/>
                </a:solidFill>
                <a:effectLst/>
                <a:latin typeface="Cambria"/>
                <a:ea typeface="Cambria"/>
                <a:cs typeface="Cambria"/>
              </a:rPr>
              <a:t>1</a:t>
            </a:r>
            <a:r>
              <a:rPr lang="es-US" sz="2400" b="1" i="0" strike="noStrike" cap="none" spc="0" baseline="0">
                <a:solidFill>
                  <a:srgbClr val="D62714"/>
                </a:solidFill>
                <a:effectLst/>
                <a:latin typeface="Libre Franklin"/>
                <a:ea typeface="Libre Franklin"/>
                <a:cs typeface="Libre Franklin"/>
              </a:rPr>
              <a:t> usando un diagrama de cinta</a:t>
            </a:r>
            <a:endParaRPr lang="en-US" sz="2400" noProof="0">
              <a:solidFill>
                <a:srgbClr val="D62714"/>
              </a:solidFill>
            </a:endParaRPr>
          </a:p>
        </p:txBody>
      </p:sp>
      <p:sp>
        <p:nvSpPr>
          <p:cNvPr id="14" name="Content Placeholder 1"/>
          <p:cNvSpPr>
            <a:spLocks noGrp="1"/>
          </p:cNvSpPr>
          <p:nvPr>
            <p:ph sz="quarter" idx="26"/>
          </p:nvPr>
        </p:nvSpPr>
        <p:spPr>
          <a:xfrm>
            <a:off x="273600" y="2324099"/>
            <a:ext cx="11245610" cy="698500"/>
          </a:xfrm>
        </p:spPr>
        <p:txBody>
          <a:bodyPr/>
          <a:lstStyle/>
          <a:p>
            <a:pPr marL="342900" indent="-342900" rtl="0" eaLnBrk="1" latinLnBrk="0" hangingPunct="1">
              <a:buFont typeface="+mj-lt"/>
              <a:buAutoNum type="arabicPeriod" startAt="2"/>
            </a:pPr>
            <a:r>
              <a:rPr lang="es-US" sz="1800" b="0" i="0" strike="noStrike" cap="none" spc="0" baseline="0" dirty="0">
                <a:solidFill>
                  <a:srgbClr val="000000"/>
                </a:solidFill>
                <a:effectLst/>
                <a:latin typeface="Libre Franklin"/>
                <a:ea typeface="Libre Franklin"/>
                <a:cs typeface="Libre Franklin"/>
              </a:rPr>
              <a:t>El Sr. Pérez vierte </a:t>
            </a:r>
            <a:r>
              <a:rPr lang="es-US" sz="2000" b="0" i="0" strike="noStrike" cap="none" spc="0" baseline="0" dirty="0">
                <a:solidFill>
                  <a:srgbClr val="000000"/>
                </a:solidFill>
                <a:effectLst/>
                <a:latin typeface="Cambria"/>
                <a:ea typeface="Cambria"/>
                <a:cs typeface="Cambria"/>
              </a:rPr>
              <a:t>3</a:t>
            </a:r>
            <a:r>
              <a:rPr lang="es-US" sz="1800" b="0" i="0" strike="noStrike" cap="none" spc="0" baseline="0" dirty="0">
                <a:solidFill>
                  <a:srgbClr val="000000"/>
                </a:solidFill>
                <a:effectLst/>
                <a:latin typeface="Libre Franklin"/>
                <a:ea typeface="Libre Franklin"/>
                <a:cs typeface="Libre Franklin"/>
              </a:rPr>
              <a:t> litros de agua, en partes iguales, en </a:t>
            </a:r>
            <a:r>
              <a:rPr lang="es-US" sz="2000" b="0" i="0" strike="noStrike" cap="none" spc="0" baseline="0" dirty="0">
                <a:solidFill>
                  <a:srgbClr val="000000"/>
                </a:solidFill>
                <a:effectLst/>
                <a:latin typeface="Cambria"/>
                <a:ea typeface="Cambria"/>
                <a:cs typeface="Cambria"/>
              </a:rPr>
              <a:t>4</a:t>
            </a:r>
            <a:r>
              <a:rPr lang="es-US" sz="1800" b="0" i="0" strike="noStrike" cap="none" spc="0" baseline="0" dirty="0">
                <a:solidFill>
                  <a:srgbClr val="000000"/>
                </a:solidFill>
                <a:effectLst/>
                <a:latin typeface="Libre Franklin"/>
                <a:ea typeface="Libre Franklin"/>
                <a:cs typeface="Libre Franklin"/>
              </a:rPr>
              <a:t> recipientes. ¿Cuántos litros de agua hay en </a:t>
            </a:r>
            <a:r>
              <a:rPr lang="es-US" sz="2000" b="0" i="0" strike="noStrike" cap="none" spc="0" baseline="0" dirty="0">
                <a:solidFill>
                  <a:srgbClr val="000000"/>
                </a:solidFill>
                <a:effectLst/>
                <a:latin typeface="Cambria"/>
                <a:ea typeface="Cambria"/>
                <a:cs typeface="Cambria"/>
              </a:rPr>
              <a:t>1</a:t>
            </a:r>
            <a:r>
              <a:rPr lang="es-US" sz="1800" b="0" i="0" strike="noStrike" cap="none" spc="0" baseline="0" dirty="0">
                <a:solidFill>
                  <a:srgbClr val="000000"/>
                </a:solidFill>
                <a:effectLst/>
                <a:latin typeface="Libre Franklin"/>
                <a:ea typeface="Libre Franklin"/>
                <a:cs typeface="Libre Franklin"/>
              </a:rPr>
              <a:t> recipiente?</a:t>
            </a:r>
            <a:endParaRPr lang="en-US" dirty="0">
              <a:effectLst/>
            </a:endParaRPr>
          </a:p>
        </p:txBody>
      </p:sp>
      <p:sp>
        <p:nvSpPr>
          <p:cNvPr id="16" name="Content Placeholder 3"/>
          <p:cNvSpPr>
            <a:spLocks noGrp="1"/>
          </p:cNvSpPr>
          <p:nvPr>
            <p:ph sz="quarter" idx="26"/>
          </p:nvPr>
        </p:nvSpPr>
        <p:spPr>
          <a:xfrm>
            <a:off x="103415" y="6434300"/>
            <a:ext cx="2552700" cy="373300"/>
          </a:xfrm>
        </p:spPr>
        <p:txBody>
          <a:bodyPr>
            <a:normAutofit/>
          </a:bodyPr>
          <a:lstStyle/>
          <a:p>
            <a:pPr rtl="0" eaLnBrk="1" latinLnBrk="0" hangingPunct="1"/>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endParaRPr lang="en-US" sz="600">
              <a:solidFill>
                <a:schemeClr val="bg1"/>
              </a:solidFill>
              <a:effectLst/>
            </a:endParaRPr>
          </a:p>
        </p:txBody>
      </p:sp>
      <p:pic>
        <p:nvPicPr>
          <p:cNvPr id="17" name="Picture Placeholder 4" descr="Un diagrama de cinta. El total es 3. Hay 4 partes iguales. La primera parte está rotulada número desconocido."/>
          <p:cNvPicPr/>
          <p:nvPr/>
        </p:nvPicPr>
        <p:blipFill>
          <a:blip r:embed="rId3"/>
          <a:stretch>
            <a:fillRect/>
          </a:stretch>
        </p:blipFill>
        <p:spPr>
          <a:xfrm>
            <a:off x="1828800" y="3122958"/>
            <a:ext cx="8534400" cy="3105209"/>
          </a:xfrm>
          <a:prstGeom prst="rect">
            <a:avLst/>
          </a:prstGeom>
        </p:spPr>
      </p:pic>
      <p:sp>
        <p:nvSpPr>
          <p:cNvPr id="18" name="Content Placeholder 5"/>
          <p:cNvSpPr>
            <a:spLocks noGrp="1"/>
          </p:cNvSpPr>
          <p:nvPr>
            <p:ph sz="quarter" idx="26"/>
          </p:nvPr>
        </p:nvSpPr>
        <p:spPr>
          <a:xfrm>
            <a:off x="9472201" y="6417972"/>
            <a:ext cx="1529628" cy="373300"/>
          </a:xfrm>
        </p:spPr>
        <p:txBody>
          <a:bodyPr>
            <a:normAutofit/>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1" y="106155"/>
            <a:ext cx="11639000" cy="1789146"/>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Representar un problema verbal con un cociente mayor que </a:t>
            </a:r>
            <a:r>
              <a:rPr lang="es-US" sz="2600" b="1" i="0" strike="noStrike" cap="none" spc="0" baseline="0">
                <a:solidFill>
                  <a:srgbClr val="D62714"/>
                </a:solidFill>
                <a:effectLst/>
                <a:latin typeface="Cambria"/>
                <a:ea typeface="Cambria"/>
                <a:cs typeface="Cambria"/>
              </a:rPr>
              <a:t>2</a:t>
            </a:r>
            <a:r>
              <a:rPr lang="es-US" sz="2400" b="1" i="0" strike="noStrike" cap="none" spc="0" baseline="0">
                <a:solidFill>
                  <a:srgbClr val="D62714"/>
                </a:solidFill>
                <a:effectLst/>
                <a:latin typeface="Libre Franklin"/>
                <a:ea typeface="Libre Franklin"/>
                <a:cs typeface="Libre Franklin"/>
              </a:rPr>
              <a:t> usando un diagrama de cinta (1 de 2)</a:t>
            </a:r>
            <a:endParaRPr lang="en-US" sz="2400" noProof="0">
              <a:solidFill>
                <a:srgbClr val="D62714"/>
              </a:solidFill>
            </a:endParaRPr>
          </a:p>
        </p:txBody>
      </p:sp>
      <p:sp>
        <p:nvSpPr>
          <p:cNvPr id="15" name="Content Placeholder 2"/>
          <p:cNvSpPr>
            <a:spLocks noGrp="1"/>
          </p:cNvSpPr>
          <p:nvPr>
            <p:ph sz="quarter" idx="26"/>
          </p:nvPr>
        </p:nvSpPr>
        <p:spPr>
          <a:xfrm>
            <a:off x="273600" y="2325600"/>
            <a:ext cx="11156400" cy="698500"/>
          </a:xfrm>
        </p:spPr>
        <p:txBody>
          <a:bodyPr/>
          <a:lstStyle/>
          <a:p>
            <a:pPr marL="342900" indent="-342900">
              <a:buFont typeface="+mj-lt"/>
              <a:buAutoNum type="arabicPeriod" startAt="3"/>
            </a:pPr>
            <a:r>
              <a:rPr lang="es-US" sz="1800" b="0" i="0" strike="noStrike" cap="none" spc="0" baseline="0" dirty="0">
                <a:solidFill>
                  <a:srgbClr val="000000"/>
                </a:solidFill>
                <a:effectLst/>
                <a:latin typeface="Libre Franklin"/>
                <a:ea typeface="Libre Franklin"/>
                <a:cs typeface="Libre Franklin"/>
              </a:rPr>
              <a:t>El Sr. Evans vierte </a:t>
            </a:r>
            <a:r>
              <a:rPr lang="es-US" sz="2000" b="0" i="0" strike="noStrike" cap="none" spc="0" baseline="0" dirty="0">
                <a:solidFill>
                  <a:srgbClr val="000000"/>
                </a:solidFill>
                <a:effectLst/>
                <a:latin typeface="Cambria"/>
                <a:ea typeface="Cambria"/>
                <a:cs typeface="Cambria"/>
              </a:rPr>
              <a:t>11</a:t>
            </a:r>
            <a:r>
              <a:rPr lang="es-US" sz="1800" b="0" i="0" strike="noStrike" cap="none" spc="0" baseline="0" dirty="0">
                <a:solidFill>
                  <a:srgbClr val="000000"/>
                </a:solidFill>
                <a:effectLst/>
                <a:latin typeface="Libre Franklin"/>
                <a:ea typeface="Libre Franklin"/>
                <a:cs typeface="Libre Franklin"/>
              </a:rPr>
              <a:t> litros de agua, en partes iguales, en </a:t>
            </a:r>
            <a:r>
              <a:rPr lang="es-US" sz="2000" b="0" i="0" strike="noStrike" cap="none" spc="0" baseline="0" dirty="0">
                <a:solidFill>
                  <a:srgbClr val="000000"/>
                </a:solidFill>
                <a:effectLst/>
                <a:latin typeface="Cambria"/>
                <a:ea typeface="Cambria"/>
                <a:cs typeface="Cambria"/>
              </a:rPr>
              <a:t>4</a:t>
            </a:r>
            <a:r>
              <a:rPr lang="es-US" sz="1800" b="0" i="0" strike="noStrike" cap="none" spc="0" baseline="0" dirty="0">
                <a:solidFill>
                  <a:srgbClr val="000000"/>
                </a:solidFill>
                <a:effectLst/>
                <a:latin typeface="Libre Franklin"/>
                <a:ea typeface="Libre Franklin"/>
                <a:cs typeface="Libre Franklin"/>
              </a:rPr>
              <a:t> recipientes. ¿Cuántos litros de agua hay en </a:t>
            </a:r>
            <a:r>
              <a:rPr lang="es-US" sz="2000" b="0" i="0" strike="noStrike" cap="none" spc="0" baseline="0" dirty="0">
                <a:solidFill>
                  <a:srgbClr val="000000"/>
                </a:solidFill>
                <a:effectLst/>
                <a:latin typeface="Cambria"/>
                <a:ea typeface="Cambria"/>
                <a:cs typeface="Cambria"/>
              </a:rPr>
              <a:t>1</a:t>
            </a:r>
            <a:r>
              <a:rPr lang="es-US" sz="1800" b="0" i="0" strike="noStrike" cap="none" spc="0" baseline="0" dirty="0">
                <a:solidFill>
                  <a:srgbClr val="000000"/>
                </a:solidFill>
                <a:effectLst/>
                <a:latin typeface="Libre Franklin"/>
                <a:ea typeface="Libre Franklin"/>
                <a:cs typeface="Libre Franklin"/>
              </a:rPr>
              <a:t> recipiente?</a:t>
            </a: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C574A5-0C12-DFB9-4E80-3441F1AC424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6E923E1-B7A4-4E0F-1A2C-C564AE08F0EB}"/>
              </a:ext>
            </a:extLst>
          </p:cNvPr>
          <p:cNvSpPr>
            <a:spLocks noGrp="1"/>
          </p:cNvSpPr>
          <p:nvPr>
            <p:ph type="title" hasCustomPrompt="1"/>
          </p:nvPr>
        </p:nvSpPr>
        <p:spPr>
          <a:xfrm>
            <a:off x="273601" y="106155"/>
            <a:ext cx="11639000" cy="1789146"/>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Representar un problema verbal con un cociente mayor que </a:t>
            </a:r>
            <a:r>
              <a:rPr lang="es-US" sz="2600" b="1" i="0" strike="noStrike" cap="none" spc="0" baseline="0">
                <a:solidFill>
                  <a:srgbClr val="D62714"/>
                </a:solidFill>
                <a:effectLst/>
                <a:latin typeface="Cambria"/>
                <a:ea typeface="Cambria"/>
                <a:cs typeface="Cambria"/>
              </a:rPr>
              <a:t>2</a:t>
            </a:r>
            <a:r>
              <a:rPr lang="es-US" sz="2400" b="1" i="0" strike="noStrike" cap="none" spc="0" baseline="0">
                <a:solidFill>
                  <a:srgbClr val="D62714"/>
                </a:solidFill>
                <a:effectLst/>
                <a:latin typeface="Libre Franklin"/>
                <a:ea typeface="Libre Franklin"/>
                <a:cs typeface="Libre Franklin"/>
              </a:rPr>
              <a:t> usando un diagrama de cinta (2 de 2)</a:t>
            </a:r>
            <a:endParaRPr lang="en-US" sz="2400" noProof="0">
              <a:solidFill>
                <a:srgbClr val="D62714"/>
              </a:solidFill>
            </a:endParaRPr>
          </a:p>
        </p:txBody>
      </p:sp>
      <p:pic>
        <p:nvPicPr>
          <p:cNvPr id="13" name="Picture 12" descr="5 dividido entre 4 es igual a uno y un cuarto.">
            <a:extLst>
              <a:ext uri="{FF2B5EF4-FFF2-40B4-BE49-F238E27FC236}">
                <a16:creationId xmlns:a16="http://schemas.microsoft.com/office/drawing/2014/main" id="{27DA59B1-4ED5-F949-3C18-18569BC4CCF2}"/>
              </a:ext>
            </a:extLst>
          </p:cNvPr>
          <p:cNvPicPr>
            <a:picLocks/>
          </p:cNvPicPr>
          <p:nvPr/>
        </p:nvPicPr>
        <p:blipFill>
          <a:blip r:embed="rId3"/>
          <a:stretch>
            <a:fillRect/>
          </a:stretch>
        </p:blipFill>
        <p:spPr>
          <a:xfrm>
            <a:off x="4695825" y="2211067"/>
            <a:ext cx="1308100" cy="622300"/>
          </a:xfrm>
          <a:prstGeom prst="rect">
            <a:avLst/>
          </a:prstGeom>
        </p:spPr>
      </p:pic>
      <p:pic>
        <p:nvPicPr>
          <p:cNvPr id="10" name="Picture 9" descr="3 dividido entre 4 es igual a tres cuartos.">
            <a:extLst>
              <a:ext uri="{FF2B5EF4-FFF2-40B4-BE49-F238E27FC236}">
                <a16:creationId xmlns:a16="http://schemas.microsoft.com/office/drawing/2014/main" id="{F9533781-3635-B9D0-DEC5-AB0108B870AB}"/>
              </a:ext>
            </a:extLst>
          </p:cNvPr>
          <p:cNvPicPr>
            <a:picLocks/>
          </p:cNvPicPr>
          <p:nvPr/>
        </p:nvPicPr>
        <p:blipFill>
          <a:blip r:embed="rId4"/>
          <a:stretch>
            <a:fillRect/>
          </a:stretch>
        </p:blipFill>
        <p:spPr>
          <a:xfrm>
            <a:off x="4695825" y="3072809"/>
            <a:ext cx="1130300" cy="622300"/>
          </a:xfrm>
          <a:prstGeom prst="rect">
            <a:avLst/>
          </a:prstGeom>
        </p:spPr>
      </p:pic>
      <p:pic>
        <p:nvPicPr>
          <p:cNvPr id="4" name="Picture 3" descr="Once dividido entre 4 es igual a dos y tres cuartos.">
            <a:extLst>
              <a:ext uri="{FF2B5EF4-FFF2-40B4-BE49-F238E27FC236}">
                <a16:creationId xmlns:a16="http://schemas.microsoft.com/office/drawing/2014/main" id="{A10555BF-8DC2-2EC9-1331-192072150A1A}"/>
              </a:ext>
            </a:extLst>
          </p:cNvPr>
          <p:cNvPicPr>
            <a:picLocks/>
          </p:cNvPicPr>
          <p:nvPr/>
        </p:nvPicPr>
        <p:blipFill>
          <a:blip r:embed="rId5"/>
          <a:stretch>
            <a:fillRect/>
          </a:stretch>
        </p:blipFill>
        <p:spPr>
          <a:xfrm>
            <a:off x="4537075" y="4045632"/>
            <a:ext cx="1447800" cy="622300"/>
          </a:xfrm>
          <a:prstGeom prst="rect">
            <a:avLst/>
          </a:prstGeom>
        </p:spPr>
      </p:pic>
    </p:spTree>
    <p:extLst>
      <p:ext uri="{BB962C8B-B14F-4D97-AF65-F5344CB8AC3E}">
        <p14:creationId xmlns:p14="http://schemas.microsoft.com/office/powerpoint/2010/main" val="3204202282"/>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8" y="106155"/>
            <a:ext cx="4722148" cy="1260000"/>
          </a:xfrm>
        </p:spPr>
        <p:txBody>
          <a:bodyPr/>
          <a:lstStyle/>
          <a:p>
            <a:r>
              <a:rPr lang="es-US" sz="3000" b="1" i="0" strike="noStrike" cap="none" spc="0" baseline="0" dirty="0">
                <a:solidFill>
                  <a:srgbClr val="FFFFFF"/>
                </a:solidFill>
                <a:effectLst/>
                <a:latin typeface="Libre Franklin"/>
                <a:ea typeface="Libre Franklin"/>
                <a:cs typeface="Libre Franklin"/>
              </a:rPr>
              <a:t> Aprender</a:t>
            </a:r>
          </a:p>
          <a:p>
            <a:r>
              <a:rPr lang="es-US" sz="2400" b="1" i="0" strike="noStrike" cap="none" spc="0" baseline="0" dirty="0">
                <a:solidFill>
                  <a:srgbClr val="D62714"/>
                </a:solidFill>
                <a:effectLst/>
                <a:latin typeface="Libre Franklin"/>
                <a:ea typeface="Libre Franklin"/>
                <a:cs typeface="Libre Franklin"/>
              </a:rPr>
              <a:t>Grupo de problemas (1 de 4)</a:t>
            </a:r>
            <a:endParaRPr sz="2400" b="1" i="0" dirty="0">
              <a:solidFill>
                <a:srgbClr val="D62714"/>
              </a:solidFill>
              <a:latin typeface="Libre Franklin"/>
            </a:endParaRPr>
          </a:p>
        </p:txBody>
      </p:sp>
      <p:pic>
        <p:nvPicPr>
          <p:cNvPr id="5" name="Picture 4" descr="Edición para estudiantes: 4.ᵒ grado, módulo 1, tema A, lección 4, página 1">
            <a:extLst>
              <a:ext uri="{FF2B5EF4-FFF2-40B4-BE49-F238E27FC236}">
                <a16:creationId xmlns:a16="http://schemas.microsoft.com/office/drawing/2014/main" id="{2F6183A2-9848-4BB7-A491-FF1B89A2959D}"/>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8" y="106155"/>
            <a:ext cx="4733300" cy="1260000"/>
          </a:xfrm>
        </p:spPr>
        <p:txBody>
          <a:bodyPr/>
          <a:lstStyle/>
          <a:p>
            <a:r>
              <a:rPr lang="es-US" sz="3000" b="1" i="0" strike="noStrike" cap="none" spc="0" baseline="0" dirty="0">
                <a:solidFill>
                  <a:srgbClr val="FFFFFF"/>
                </a:solidFill>
                <a:effectLst/>
                <a:latin typeface="Libre Franklin"/>
                <a:ea typeface="Libre Franklin"/>
                <a:cs typeface="Libre Franklin"/>
              </a:rPr>
              <a:t> Aprender</a:t>
            </a:r>
          </a:p>
          <a:p>
            <a:r>
              <a:rPr lang="es-US" sz="2400" b="1" i="0" strike="noStrike" cap="none" spc="0" baseline="0" dirty="0">
                <a:solidFill>
                  <a:srgbClr val="D62714"/>
                </a:solidFill>
                <a:effectLst/>
                <a:latin typeface="Libre Franklin"/>
                <a:ea typeface="Libre Franklin"/>
                <a:cs typeface="Libre Franklin"/>
              </a:rPr>
              <a:t>Grupo de problemas (2 de 4)</a:t>
            </a:r>
            <a:endParaRPr sz="2400" b="1" i="0" dirty="0">
              <a:solidFill>
                <a:srgbClr val="D62714"/>
              </a:solidFill>
              <a:latin typeface="Libre Franklin"/>
            </a:endParaRPr>
          </a:p>
        </p:txBody>
      </p:sp>
      <p:pic>
        <p:nvPicPr>
          <p:cNvPr id="5" name="Picture 4" descr="Edición para estudiantes: 4.º grado, módulo 1, tema A, lección 4, página 2">
            <a:extLst>
              <a:ext uri="{FF2B5EF4-FFF2-40B4-BE49-F238E27FC236}">
                <a16:creationId xmlns:a16="http://schemas.microsoft.com/office/drawing/2014/main" id="{287F7E05-E241-415D-A1FD-5A551A2EA934}"/>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8" y="106155"/>
            <a:ext cx="4766753" cy="1260000"/>
          </a:xfrm>
        </p:spPr>
        <p:txBody>
          <a:bodyPr/>
          <a:lstStyle/>
          <a:p>
            <a:r>
              <a:rPr lang="es-US" sz="3000" b="1" i="0" strike="noStrike" cap="none" spc="0" baseline="0" dirty="0">
                <a:solidFill>
                  <a:srgbClr val="FFFFFF"/>
                </a:solidFill>
                <a:effectLst/>
                <a:latin typeface="Libre Franklin"/>
                <a:ea typeface="Libre Franklin"/>
                <a:cs typeface="Libre Franklin"/>
              </a:rPr>
              <a:t> Aprender</a:t>
            </a:r>
          </a:p>
          <a:p>
            <a:r>
              <a:rPr lang="es-US" sz="2400" b="1" i="0" strike="noStrike" cap="none" spc="0" baseline="0" dirty="0">
                <a:solidFill>
                  <a:srgbClr val="D62714"/>
                </a:solidFill>
                <a:effectLst/>
                <a:latin typeface="Libre Franklin"/>
                <a:ea typeface="Libre Franklin"/>
                <a:cs typeface="Libre Franklin"/>
              </a:rPr>
              <a:t>Grupo de problemas (3 de 4)</a:t>
            </a:r>
            <a:endParaRPr sz="2400" b="1" i="0" dirty="0">
              <a:solidFill>
                <a:srgbClr val="D62714"/>
              </a:solidFill>
              <a:latin typeface="Libre Franklin"/>
            </a:endParaRPr>
          </a:p>
        </p:txBody>
      </p:sp>
      <p:pic>
        <p:nvPicPr>
          <p:cNvPr id="5" name="Picture 4" descr="Edición para estudiantes: 4.º grado, módulo 1, tema A, lección 4, página 3">
            <a:extLst>
              <a:ext uri="{FF2B5EF4-FFF2-40B4-BE49-F238E27FC236}">
                <a16:creationId xmlns:a16="http://schemas.microsoft.com/office/drawing/2014/main" id="{1A69AC87-1F14-44F6-A021-7E0A1CF127DF}"/>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8" y="106155"/>
            <a:ext cx="4956324" cy="1260000"/>
          </a:xfrm>
        </p:spPr>
        <p:txBody>
          <a:bodyPr/>
          <a:lstStyle/>
          <a:p>
            <a:r>
              <a:rPr lang="es-US" sz="3000" b="1" i="0" strike="noStrike" cap="none" spc="0" baseline="0" dirty="0">
                <a:solidFill>
                  <a:srgbClr val="FFFFFF"/>
                </a:solidFill>
                <a:effectLst/>
                <a:latin typeface="Libre Franklin"/>
                <a:ea typeface="Libre Franklin"/>
                <a:cs typeface="Libre Franklin"/>
              </a:rPr>
              <a:t> Aprender</a:t>
            </a:r>
          </a:p>
          <a:p>
            <a:r>
              <a:rPr lang="es-US" sz="2400" b="1" i="0" strike="noStrike" cap="none" spc="0" baseline="0" dirty="0">
                <a:solidFill>
                  <a:srgbClr val="D62714"/>
                </a:solidFill>
                <a:effectLst/>
                <a:latin typeface="Libre Franklin"/>
                <a:ea typeface="Libre Franklin"/>
                <a:cs typeface="Libre Franklin"/>
              </a:rPr>
              <a:t>Grupo de problemas (4 de 4)</a:t>
            </a:r>
            <a:endParaRPr sz="2400" b="1" i="0" dirty="0">
              <a:solidFill>
                <a:srgbClr val="D62714"/>
              </a:solidFill>
              <a:latin typeface="Libre Franklin"/>
            </a:endParaRPr>
          </a:p>
        </p:txBody>
      </p:sp>
      <p:pic>
        <p:nvPicPr>
          <p:cNvPr id="5" name="Picture 4" descr="Edición para estudiantes: 4.º grado, módulo 1, tema A, lección 3, página 3.">
            <a:extLst>
              <a:ext uri="{FF2B5EF4-FFF2-40B4-BE49-F238E27FC236}">
                <a16:creationId xmlns:a16="http://schemas.microsoft.com/office/drawing/2014/main" id="{F4A9B90E-1072-447A-A823-500A137070C5}"/>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AB011-9F36-FE91-C09A-797D4F2A1360}"/>
              </a:ext>
            </a:extLst>
          </p:cNvPr>
          <p:cNvSpPr>
            <a:spLocks noGrp="1"/>
          </p:cNvSpPr>
          <p:nvPr>
            <p:ph type="title"/>
          </p:nvPr>
        </p:nvSpPr>
        <p:spPr>
          <a:xfrm>
            <a:off x="273599" y="150759"/>
            <a:ext cx="11667600" cy="1260000"/>
          </a:xfrm>
        </p:spPr>
        <p:txBody>
          <a:bodyPr/>
          <a:lstStyle/>
          <a:p>
            <a:r>
              <a:rPr lang="es-US" sz="3000" b="1" i="0" strike="noStrike" cap="none" spc="0" baseline="0" dirty="0">
                <a:solidFill>
                  <a:srgbClr val="FFFFFF"/>
                </a:solidFill>
                <a:effectLst/>
                <a:latin typeface="Libre Franklin"/>
                <a:ea typeface="Libre Franklin"/>
                <a:cs typeface="Libre Franklin"/>
              </a:rPr>
              <a:t> Reflexión</a:t>
            </a:r>
            <a:br>
              <a:rPr sz="3000" dirty="0"/>
            </a:br>
            <a:r>
              <a:rPr lang="es-US" sz="2400" dirty="0">
                <a:solidFill>
                  <a:srgbClr val="D62714"/>
                </a:solidFill>
                <a:latin typeface="Libre Franklin"/>
                <a:ea typeface="Libre Franklin"/>
                <a:cs typeface="Libre Franklin"/>
              </a:rPr>
              <a:t>Reflexión final </a:t>
            </a:r>
            <a:r>
              <a:rPr lang="es-US" sz="2400" b="1" i="0" strike="noStrike" cap="none" spc="0" baseline="0" dirty="0">
                <a:solidFill>
                  <a:srgbClr val="D62714"/>
                </a:solidFill>
                <a:effectLst/>
                <a:latin typeface="Libre Franklin"/>
                <a:ea typeface="Libre Franklin"/>
                <a:cs typeface="Libre Franklin"/>
              </a:rPr>
              <a:t>(1 de 2)</a:t>
            </a:r>
          </a:p>
        </p:txBody>
      </p:sp>
      <p:sp>
        <p:nvSpPr>
          <p:cNvPr id="4" name="Content Placeholder 3">
            <a:extLst>
              <a:ext uri="{FF2B5EF4-FFF2-40B4-BE49-F238E27FC236}">
                <a16:creationId xmlns:a16="http://schemas.microsoft.com/office/drawing/2014/main" id="{90923CEE-972E-9DB4-E0C6-50CF12C85BAC}"/>
              </a:ext>
            </a:extLst>
          </p:cNvPr>
          <p:cNvSpPr>
            <a:spLocks noGrp="1"/>
          </p:cNvSpPr>
          <p:nvPr>
            <p:ph sz="quarter" idx="16"/>
          </p:nvPr>
        </p:nvSpPr>
        <p:spPr>
          <a:xfrm>
            <a:off x="273599" y="1901825"/>
            <a:ext cx="8167874" cy="384175"/>
          </a:xfrm>
        </p:spPr>
        <p:txBody>
          <a:bodyPr/>
          <a:lstStyle/>
          <a:p>
            <a:pPr marL="285750" indent="-285750">
              <a:buFont typeface="Arial" panose="020B0604020202020204" pitchFamily="34" charset="0"/>
              <a:buChar char="•"/>
            </a:pPr>
            <a:r>
              <a:rPr lang="es-US" sz="1800" b="0" i="0" strike="noStrike" cap="none" spc="0" baseline="0" dirty="0">
                <a:solidFill>
                  <a:srgbClr val="000000"/>
                </a:solidFill>
                <a:effectLst/>
                <a:latin typeface="Libre Franklin"/>
                <a:ea typeface="Libre Franklin"/>
                <a:cs typeface="Libre Franklin"/>
              </a:rPr>
              <a:t>¿Son útiles los diagramas de cinta para representar la división? ¿Cómo?</a:t>
            </a:r>
          </a:p>
        </p:txBody>
      </p:sp>
    </p:spTree>
    <p:extLst>
      <p:ext uri="{BB962C8B-B14F-4D97-AF65-F5344CB8AC3E}">
        <p14:creationId xmlns:p14="http://schemas.microsoft.com/office/powerpoint/2010/main" val="3380555147"/>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ACBA5A-3ED3-2A7D-5218-C935B1F2C95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3CEC648-EFA9-E9F0-E328-03B7FE4C8E94}"/>
              </a:ext>
            </a:extLst>
          </p:cNvPr>
          <p:cNvSpPr>
            <a:spLocks noGrp="1"/>
          </p:cNvSpPr>
          <p:nvPr>
            <p:ph type="title"/>
          </p:nvPr>
        </p:nvSpPr>
        <p:spPr>
          <a:xfrm>
            <a:off x="273599" y="161910"/>
            <a:ext cx="11667600" cy="1260000"/>
          </a:xfrm>
        </p:spPr>
        <p:txBody>
          <a:bodyPr/>
          <a:lstStyle/>
          <a:p>
            <a:r>
              <a:rPr lang="es-US" sz="3000" b="1" i="0" strike="noStrike" cap="none" spc="0" baseline="0" dirty="0">
                <a:solidFill>
                  <a:srgbClr val="FFFFFF"/>
                </a:solidFill>
                <a:effectLst/>
                <a:latin typeface="Libre Franklin"/>
                <a:ea typeface="Libre Franklin"/>
                <a:cs typeface="Libre Franklin"/>
              </a:rPr>
              <a:t> Concluir</a:t>
            </a:r>
            <a:br>
              <a:rPr sz="3000" dirty="0"/>
            </a:br>
            <a:r>
              <a:rPr lang="es-US" sz="2400" b="1" i="0" strike="noStrike" cap="none" spc="0" baseline="0" dirty="0">
                <a:solidFill>
                  <a:srgbClr val="D62714"/>
                </a:solidFill>
                <a:effectLst/>
                <a:latin typeface="Libre Franklin"/>
                <a:ea typeface="Libre Franklin"/>
                <a:cs typeface="Libre Franklin"/>
              </a:rPr>
              <a:t>Reflexión final (2 de 2)</a:t>
            </a:r>
          </a:p>
        </p:txBody>
      </p:sp>
      <p:pic>
        <p:nvPicPr>
          <p:cNvPr id="5" name="Picture 4" descr="Un diagrama de cinta. El total es 1. Hay 4 partes iguales. La primera parte está rotulada número desconocido.">
            <a:extLst>
              <a:ext uri="{FF2B5EF4-FFF2-40B4-BE49-F238E27FC236}">
                <a16:creationId xmlns:a16="http://schemas.microsoft.com/office/drawing/2014/main" id="{98737DD7-BE7B-58D9-8607-60EE3E085010}"/>
              </a:ext>
            </a:extLst>
          </p:cNvPr>
          <p:cNvPicPr>
            <a:picLocks noChangeAspect="1"/>
          </p:cNvPicPr>
          <p:nvPr/>
        </p:nvPicPr>
        <p:blipFill>
          <a:blip r:embed="rId3"/>
          <a:stretch>
            <a:fillRect/>
          </a:stretch>
        </p:blipFill>
        <p:spPr>
          <a:xfrm>
            <a:off x="2270649" y="1496740"/>
            <a:ext cx="7876651" cy="2865889"/>
          </a:xfrm>
          <a:prstGeom prst="rect">
            <a:avLst/>
          </a:prstGeom>
        </p:spPr>
      </p:pic>
      <p:sp>
        <p:nvSpPr>
          <p:cNvPr id="4" name="Content Placeholder 3">
            <a:extLst>
              <a:ext uri="{FF2B5EF4-FFF2-40B4-BE49-F238E27FC236}">
                <a16:creationId xmlns:a16="http://schemas.microsoft.com/office/drawing/2014/main" id="{D387CA75-1C50-79DB-D020-D520726A14E8}"/>
              </a:ext>
            </a:extLst>
          </p:cNvPr>
          <p:cNvSpPr>
            <a:spLocks noGrp="1"/>
          </p:cNvSpPr>
          <p:nvPr>
            <p:ph sz="quarter" idx="16"/>
          </p:nvPr>
        </p:nvSpPr>
        <p:spPr>
          <a:xfrm>
            <a:off x="273599" y="4492673"/>
            <a:ext cx="11290216" cy="1740856"/>
          </a:xfrm>
        </p:spPr>
        <p:txBody>
          <a:bodyPr/>
          <a:lstStyle/>
          <a:p>
            <a:pPr marL="285750" indent="-285750">
              <a:buFont typeface="Arial" panose="020B0604020202020204" pitchFamily="34" charset="0"/>
              <a:buChar char="•"/>
            </a:pPr>
            <a:r>
              <a:rPr lang="es-US" sz="1800" b="0" i="0" strike="noStrike" cap="none" spc="0" baseline="0" dirty="0">
                <a:solidFill>
                  <a:srgbClr val="000000"/>
                </a:solidFill>
                <a:effectLst/>
                <a:latin typeface="Libre Franklin"/>
                <a:ea typeface="Libre Franklin"/>
                <a:cs typeface="Libre Franklin"/>
              </a:rPr>
              <a:t>¿Cómo representa este diagrama de cinta la parte (a)?</a:t>
            </a:r>
          </a:p>
          <a:p>
            <a:pPr marL="285750" indent="-285750">
              <a:buFont typeface="Arial" panose="020B0604020202020204" pitchFamily="34" charset="0"/>
              <a:buChar char="•"/>
            </a:pPr>
            <a:r>
              <a:rPr lang="es-US" sz="1800" b="0" i="0" strike="noStrike" cap="none" spc="0" baseline="0" dirty="0">
                <a:solidFill>
                  <a:srgbClr val="000000"/>
                </a:solidFill>
                <a:effectLst/>
                <a:latin typeface="Libre Franklin"/>
                <a:ea typeface="Libre Franklin"/>
                <a:cs typeface="Libre Franklin"/>
              </a:rPr>
              <a:t>¿Podemos usar el mismo diagrama de cinta para representar la parte (b)? ¿Cómo lo saben?</a:t>
            </a:r>
          </a:p>
          <a:p>
            <a:pPr marL="285750" indent="-285750">
              <a:buFont typeface="Arial" panose="020B0604020202020204" pitchFamily="34" charset="0"/>
              <a:buChar char="•"/>
            </a:pPr>
            <a:r>
              <a:rPr lang="es-US" sz="1800" b="0" i="0" strike="noStrike" cap="none" spc="0" baseline="0" dirty="0">
                <a:solidFill>
                  <a:srgbClr val="000000"/>
                </a:solidFill>
                <a:effectLst/>
                <a:latin typeface="Libre Franklin"/>
                <a:ea typeface="Libre Franklin"/>
                <a:cs typeface="Libre Franklin"/>
              </a:rPr>
              <a:t>¿Qué podrían hacer para representar la parte (b)?</a:t>
            </a:r>
          </a:p>
          <a:p>
            <a:pPr marL="285750" indent="-285750">
              <a:buFont typeface="Arial" panose="020B0604020202020204" pitchFamily="34" charset="0"/>
              <a:buChar char="•"/>
            </a:pPr>
            <a:r>
              <a:rPr lang="es-US" sz="1800" b="0" i="0" strike="noStrike" cap="none" spc="0" baseline="0" dirty="0">
                <a:solidFill>
                  <a:srgbClr val="000000"/>
                </a:solidFill>
                <a:effectLst/>
                <a:latin typeface="Libre Franklin"/>
                <a:ea typeface="Libre Franklin"/>
                <a:cs typeface="Libre Franklin"/>
              </a:rPr>
              <a:t>¿Expresaron el cociente en la parte (b) como un número mixto o como una fracción mayor que </a:t>
            </a:r>
            <a:r>
              <a:rPr lang="es-US" sz="2000" b="0" i="0" strike="noStrike" cap="none" spc="0" baseline="0" dirty="0">
                <a:solidFill>
                  <a:srgbClr val="000000"/>
                </a:solidFill>
                <a:effectLst/>
                <a:latin typeface="Cambria"/>
                <a:ea typeface="Cambria"/>
                <a:cs typeface="Cambria"/>
              </a:rPr>
              <a:t>1</a:t>
            </a:r>
            <a:r>
              <a:rPr lang="es-US" sz="1800" b="0" i="0" strike="noStrike" cap="none" spc="0" baseline="0" dirty="0">
                <a:solidFill>
                  <a:srgbClr val="000000"/>
                </a:solidFill>
                <a:effectLst/>
                <a:latin typeface="Libre Franklin"/>
                <a:ea typeface="Libre Franklin"/>
                <a:cs typeface="Libre Franklin"/>
              </a:rPr>
              <a:t>? ¿Por qué?</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128178408"/>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61910"/>
            <a:ext cx="11667600" cy="1260000"/>
          </a:xfrm>
        </p:spPr>
        <p:txBody>
          <a:bodyPr/>
          <a:lstStyle/>
          <a:p>
            <a:r>
              <a:rPr lang="es-US" sz="3000" b="1" i="0" strike="noStrike" cap="none" spc="0" baseline="0">
                <a:solidFill>
                  <a:srgbClr val="FFFFFF"/>
                </a:solidFill>
                <a:effectLst/>
                <a:latin typeface="Libre Franklin"/>
                <a:ea typeface="Libre Franklin"/>
                <a:cs typeface="Libre Franklin"/>
              </a:rPr>
              <a:t> Concluir</a:t>
            </a:r>
          </a:p>
          <a:p>
            <a:r>
              <a:rPr lang="es-US" sz="2400" b="1" i="0" strike="noStrike" cap="none" spc="0" baseline="0">
                <a:solidFill>
                  <a:srgbClr val="D62714"/>
                </a:solidFill>
                <a:effectLst/>
                <a:latin typeface="Libre Franklin"/>
                <a:ea typeface="Libre Franklin"/>
                <a:cs typeface="Libre Franklin"/>
              </a:rPr>
              <a:t>Boleto de salida</a:t>
            </a:r>
          </a:p>
        </p:txBody>
      </p:sp>
      <p:pic>
        <p:nvPicPr>
          <p:cNvPr id="4" name="Picture 3" descr="Edición para estudiantes: 1.ᵉʳ grado, Módulo 1, Tema A, Lección 3.">
            <a:extLst>
              <a:ext uri="{FF2B5EF4-FFF2-40B4-BE49-F238E27FC236}">
                <a16:creationId xmlns:a16="http://schemas.microsoft.com/office/drawing/2014/main" id="{EBBF2168-6744-4C05-864E-A918404DAAE6}"/>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3.1.32"/>
  <p:tag name="AS_OS" val="Mac OS X 10.16"/>
  <p:tag name="AS_RELEASE_DATE" val="2021.10.31"/>
  <p:tag name="AS_TITLE" val="Aspose.Slides for Java"/>
  <p:tag name="AS_VERSION" val="21.10"/>
</p:tagLst>
</file>

<file path=ppt/theme/theme1.xml><?xml version="1.0" encoding="utf-8"?>
<a:theme xmlns:a="http://schemas.openxmlformats.org/drawingml/2006/main" name="1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3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2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bb81e40-ca7d-41cb-aaab-8c632f3d7372" xsi:nil="true"/>
    <lcf76f155ced4ddcb4097134ff3c332f xmlns="b56b1dbd-347e-459c-8e23-8e8473b844c2">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7713FC9446E364C8501BE49993E4F44" ma:contentTypeVersion="13" ma:contentTypeDescription="Create a new document." ma:contentTypeScope="" ma:versionID="5da9b0f9b23dcea8f8a329247648660b">
  <xsd:schema xmlns:xsd="http://www.w3.org/2001/XMLSchema" xmlns:xs="http://www.w3.org/2001/XMLSchema" xmlns:p="http://schemas.microsoft.com/office/2006/metadata/properties" xmlns:ns2="b56b1dbd-347e-459c-8e23-8e8473b844c2" xmlns:ns3="3bb81e40-ca7d-41cb-aaab-8c632f3d7372" targetNamespace="http://schemas.microsoft.com/office/2006/metadata/properties" ma:root="true" ma:fieldsID="7a36dea4ff5ad104067c55fb4d293c9b" ns2:_="" ns3:_="">
    <xsd:import namespace="b56b1dbd-347e-459c-8e23-8e8473b844c2"/>
    <xsd:import namespace="3bb81e40-ca7d-41cb-aaab-8c632f3d737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b1dbd-347e-459c-8e23-8e8473b844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de60b0ef-67dc-4259-b262-c7e5de449711"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bb81e40-ca7d-41cb-aaab-8c632f3d7372"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d8f3ccf1-a0b7-4dbb-a1c1-4b208dda9e4b}" ma:internalName="TaxCatchAll" ma:showField="CatchAllData" ma:web="3bb81e40-ca7d-41cb-aaab-8c632f3d73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76D872D-E26B-43C5-97E4-1A645A7313E6}">
  <ds:schemaRefs>
    <ds:schemaRef ds:uri="http://schemas.microsoft.com/sharepoint/v3/contenttype/forms"/>
  </ds:schemaRefs>
</ds:datastoreItem>
</file>

<file path=customXml/itemProps2.xml><?xml version="1.0" encoding="utf-8"?>
<ds:datastoreItem xmlns:ds="http://schemas.openxmlformats.org/officeDocument/2006/customXml" ds:itemID="{041FEFAD-E6CE-45A9-8EFE-2037AF78EA91}">
  <ds:schemaRefs>
    <ds:schemaRef ds:uri="http://purl.org/dc/terms/"/>
    <ds:schemaRef ds:uri="http://purl.org/dc/dcmitype/"/>
    <ds:schemaRef ds:uri="http://purl.org/dc/elements/1.1/"/>
    <ds:schemaRef ds:uri="http://schemas.openxmlformats.org/package/2006/metadata/core-properties"/>
    <ds:schemaRef ds:uri="http://schemas.microsoft.com/office/infopath/2007/PartnerControls"/>
    <ds:schemaRef ds:uri="5454de79-deb2-452d-9c5c-6bf68d99f938"/>
    <ds:schemaRef ds:uri="http://schemas.microsoft.com/office/2006/documentManagement/types"/>
    <ds:schemaRef ds:uri="837caeac-2aa5-41c1-9bca-2ac065ad7039"/>
    <ds:schemaRef ds:uri="http://schemas.microsoft.com/office/2006/metadata/properties"/>
    <ds:schemaRef ds:uri="http://www.w3.org/XML/1998/namespace"/>
    <ds:schemaRef ds:uri="3bb81e40-ca7d-41cb-aaab-8c632f3d7372"/>
    <ds:schemaRef ds:uri="b56b1dbd-347e-459c-8e23-8e8473b844c2"/>
  </ds:schemaRefs>
</ds:datastoreItem>
</file>

<file path=customXml/itemProps3.xml><?xml version="1.0" encoding="utf-8"?>
<ds:datastoreItem xmlns:ds="http://schemas.openxmlformats.org/officeDocument/2006/customXml" ds:itemID="{70C3A4CD-8EED-4EDC-BDC6-97A07CEF5D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b1dbd-347e-459c-8e23-8e8473b844c2"/>
    <ds:schemaRef ds:uri="3bb81e40-ca7d-41cb-aaab-8c632f3d73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34319bed-6257-48d4-b77a-948b3602eca8}" enabled="0" method="" siteId="{34319bed-6257-48d4-b77a-948b3602eca8}" removed="1"/>
</clbl:labelList>
</file>

<file path=docProps/app.xml><?xml version="1.0" encoding="utf-8"?>
<Properties xmlns="http://schemas.openxmlformats.org/officeDocument/2006/extended-properties" xmlns:vt="http://schemas.openxmlformats.org/officeDocument/2006/docPropsVTypes">
  <TotalTime>6032</TotalTime>
  <Words>3208</Words>
  <Application>Microsoft Office PowerPoint</Application>
  <PresentationFormat>Widescreen</PresentationFormat>
  <Paragraphs>330</Paragraphs>
  <Slides>25</Slides>
  <Notes>25</Notes>
  <HiddenSlides>0</HiddenSlides>
  <MMClips>0</MMClips>
  <ScaleCrop>false</ScaleCrop>
  <HeadingPairs>
    <vt:vector size="6" baseType="variant">
      <vt:variant>
        <vt:lpstr>Fonts Used</vt:lpstr>
      </vt:variant>
      <vt:variant>
        <vt:i4>5</vt:i4>
      </vt:variant>
      <vt:variant>
        <vt:lpstr>Theme</vt:lpstr>
      </vt:variant>
      <vt:variant>
        <vt:i4>5</vt:i4>
      </vt:variant>
      <vt:variant>
        <vt:lpstr>Slide Titles</vt:lpstr>
      </vt:variant>
      <vt:variant>
        <vt:i4>25</vt:i4>
      </vt:variant>
    </vt:vector>
  </HeadingPairs>
  <TitlesOfParts>
    <vt:vector size="35" baseType="lpstr">
      <vt:lpstr>Libre Franklin</vt:lpstr>
      <vt:lpstr>Cambria</vt:lpstr>
      <vt:lpstr>Aptos Display</vt:lpstr>
      <vt:lpstr>Arial</vt:lpstr>
      <vt:lpstr>Aptos</vt:lpstr>
      <vt:lpstr>1_Custom Design</vt:lpstr>
      <vt:lpstr>2_Office Theme</vt:lpstr>
      <vt:lpstr>Custom Design</vt:lpstr>
      <vt:lpstr>3_Custom Design</vt:lpstr>
      <vt:lpstr>2_Custom Design</vt:lpstr>
      <vt:lpstr>Representar fracciones como división usando modelos</vt:lpstr>
      <vt:lpstr> Fluidez Respuesta a coro: Convertir unidades métricas (1 de 3)</vt:lpstr>
      <vt:lpstr> Fluidez Respuesta a coro: Convertir unidades métricas (2 de 3)</vt:lpstr>
      <vt:lpstr> Fluidez Respuesta a coro: Convertir unidades métricas (3 de 3)</vt:lpstr>
      <vt:lpstr> Fluidez  Contar de un cuarto en un cuarto en la recta numérica</vt:lpstr>
      <vt:lpstr> Fluidez Intercambio con la pizarra blanca: Restar fracciones (1 de 8)</vt:lpstr>
      <vt:lpstr> Fluidez Intercambio con la pizarra blanca: Restar fracciones (2 de 8)</vt:lpstr>
      <vt:lpstr> Fluidez Intercambio con la pizarra blanca: Restar fracciones (3 de 8)</vt:lpstr>
      <vt:lpstr> Fluidez Intercambio con la pizarra blanca: Restar fracciones (4 de 8)</vt:lpstr>
      <vt:lpstr> Fluidez Intercambio con la pizarra blanca: Restar fracciones (5 de 8)</vt:lpstr>
      <vt:lpstr> Fluidez Intercambio con la pizarra blanca: Restar fracciones (6 de 8)</vt:lpstr>
      <vt:lpstr> Fluidez Intercambio con la pizarra blanca: Restar fracciones (7 de 8)</vt:lpstr>
      <vt:lpstr> Fluidez Intercambio con la pizarra blanca: Restar fracciones (8 de 8)</vt:lpstr>
      <vt:lpstr> Presentar  </vt:lpstr>
      <vt:lpstr> Aprender  Representar un problema verbal con un cociente entre 1 y 2 usando un diagrama de cinta </vt:lpstr>
      <vt:lpstr> Aprender  Representar un problema verbal con un cociente menor que 1 usando un diagrama de cinta</vt:lpstr>
      <vt:lpstr> Aprender  Representar un problema verbal con un cociente mayor que 2 usando un diagrama de cinta (1 de 2)</vt:lpstr>
      <vt:lpstr> Aprender  Representar un problema verbal con un cociente mayor que 2 usando un diagrama de cinta (2 de 2)</vt:lpstr>
      <vt:lpstr> Aprender Grupo de problemas (1 de 4)</vt:lpstr>
      <vt:lpstr> Aprender Grupo de problemas (2 de 4)</vt:lpstr>
      <vt:lpstr> Aprender Grupo de problemas (3 de 4)</vt:lpstr>
      <vt:lpstr> Aprender Grupo de problemas (4 de 4)</vt:lpstr>
      <vt:lpstr> Reflexión Reflexión final (1 de 2)</vt:lpstr>
      <vt:lpstr> Concluir Reflexión final (2 de 2)</vt:lpstr>
      <vt:lpstr> Concluir Boleto de salida</vt:lpstr>
    </vt:vector>
  </TitlesOfParts>
  <Company>Great Minds 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Representar fracciones como división usando modelos</dc:title>
  <dc:subject>Math</dc:subject>
  <dc:creator>Great Minds PBC</dc:creator>
  <cp:lastModifiedBy>Kristen Hayes</cp:lastModifiedBy>
  <cp:revision>800</cp:revision>
  <dcterms:created xsi:type="dcterms:W3CDTF">2024-08-23T07:11:00Z</dcterms:created>
  <dcterms:modified xsi:type="dcterms:W3CDTF">2025-09-11T03:59:45Z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0x01010067713FC9446E364C8501BE49993E4F44</vt:lpwstr>
  </property>
  <property fmtid="{D5CDD505-2E9C-101B-9397-08002B2CF9AE}" pid="3" name="ICV">
    <vt:lpwstr>282C30FF6FE24A48A59601E8B85BD00C_12</vt:lpwstr>
  </property>
  <property fmtid="{D5CDD505-2E9C-101B-9397-08002B2CF9AE}" pid="4" name="KSOProductBuildVer">
    <vt:lpwstr>1033-12.2.0.18283</vt:lpwstr>
  </property>
  <property fmtid="{D5CDD505-2E9C-101B-9397-08002B2CF9AE}" pid="5" name="MediaServiceImageTags">
    <vt:lpwstr/>
  </property>
</Properties>
</file>