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688" r:id="rId5"/>
    <p:sldMasterId id="2147483720" r:id="rId6"/>
    <p:sldMasterId id="2147483725" r:id="rId7"/>
    <p:sldMasterId id="2147483723" r:id="rId8"/>
  </p:sldMasterIdLst>
  <p:notesMasterIdLst>
    <p:notesMasterId r:id="rId32"/>
  </p:notesMasterIdLst>
  <p:handoutMasterIdLst>
    <p:handoutMasterId r:id="rId33"/>
  </p:handoutMasterIdLst>
  <p:sldIdLst>
    <p:sldId id="334" r:id="rId9"/>
    <p:sldId id="362" r:id="rId10"/>
    <p:sldId id="361" r:id="rId11"/>
    <p:sldId id="363" r:id="rId12"/>
    <p:sldId id="364" r:id="rId13"/>
    <p:sldId id="357" r:id="rId14"/>
    <p:sldId id="372" r:id="rId15"/>
    <p:sldId id="373" r:id="rId16"/>
    <p:sldId id="374" r:id="rId17"/>
    <p:sldId id="375" r:id="rId18"/>
    <p:sldId id="376" r:id="rId19"/>
    <p:sldId id="377" r:id="rId20"/>
    <p:sldId id="365" r:id="rId21"/>
    <p:sldId id="366" r:id="rId22"/>
    <p:sldId id="367" r:id="rId23"/>
    <p:sldId id="368" r:id="rId24"/>
    <p:sldId id="359" r:id="rId25"/>
    <p:sldId id="353" r:id="rId26"/>
    <p:sldId id="369" r:id="rId27"/>
    <p:sldId id="370" r:id="rId28"/>
    <p:sldId id="371" r:id="rId29"/>
    <p:sldId id="354" r:id="rId30"/>
    <p:sldId id="356" r:id="rId31"/>
  </p:sldIdLst>
  <p:sldSz cx="12192000" cy="6858000"/>
  <p:notesSz cx="6858000" cy="9144000"/>
  <p:embeddedFontLst>
    <p:embeddedFont>
      <p:font typeface="Cambria" panose="02040503050406030204" pitchFamily="18" charset="0"/>
      <p:regular r:id="rId34"/>
      <p:bold r:id="rId35"/>
      <p:italic r:id="rId36"/>
      <p:boldItalic r:id="rId37"/>
    </p:embeddedFont>
    <p:embeddedFont>
      <p:font typeface="Libre Franklin" pitchFamily="2" charset="0"/>
      <p:regular r:id="rId38"/>
      <p:bold r:id="rId39"/>
      <p:italic r:id="rId40"/>
      <p:boldItalic r:id="rId41"/>
    </p:embeddedFont>
  </p:embeddedFontLst>
  <p:custDataLst>
    <p:tags r:id="rId4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A99CDA-E365-4D3C-99D9-68BC69320043}" v="892" dt="2025-09-11T04:00:59.1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34" autoAdjust="0"/>
    <p:restoredTop sz="77823" autoAdjust="0"/>
  </p:normalViewPr>
  <p:slideViewPr>
    <p:cSldViewPr snapToGrid="0">
      <p:cViewPr varScale="1">
        <p:scale>
          <a:sx n="40" d="100"/>
          <a:sy n="40" d="100"/>
        </p:scale>
        <p:origin x="1080" y="29"/>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6.fntdata"/><Relationship Id="rId21" Type="http://schemas.openxmlformats.org/officeDocument/2006/relationships/slide" Target="slides/slide13.xml"/><Relationship Id="rId34" Type="http://schemas.openxmlformats.org/officeDocument/2006/relationships/font" Target="fonts/font1.fntdata"/><Relationship Id="rId42" Type="http://schemas.openxmlformats.org/officeDocument/2006/relationships/tags" Target="tags/tag1.xml"/><Relationship Id="rId47"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font" Target="fonts/font3.fntdata"/><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font" Target="fonts/font2.fntdata"/><Relationship Id="rId43"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tableStyles" Target="tableStyles.xml"/><Relationship Id="rId20" Type="http://schemas.openxmlformats.org/officeDocument/2006/relationships/slide" Target="slides/slide12.xml"/><Relationship Id="rId41"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latin typeface="Libre Franklin"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latin typeface="Libre Franklin" pitchFamily="2" charset="0"/>
              </a:rPr>
              <a:t>11-09-2025</a:t>
            </a:fld>
            <a:endParaRPr lang="en-IN">
              <a:latin typeface="Libre Franklin"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latin typeface="Libre Franklin"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latin typeface="Libre Franklin" pitchFamily="2" charset="0"/>
              </a:rPr>
              <a:t>‹#›</a:t>
            </a:fld>
            <a:endParaRPr lang="en-IN">
              <a:latin typeface="Libre Franklin" pitchFamily="2"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Libre Franklin" pitchFamily="2" charset="0"/>
              </a:defRPr>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Libre Franklin" pitchFamily="2" charset="0"/>
              </a:defRPr>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Libre Franklin" pitchFamily="2" charset="0"/>
              </a:defRPr>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Libre Franklin" pitchFamily="2" charset="0"/>
              </a:defRPr>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Libre Franklin" pitchFamily="2" charset="0"/>
        <a:ea typeface="+mn-ea"/>
        <a:cs typeface="+mn-cs"/>
      </a:defRPr>
    </a:lvl1pPr>
    <a:lvl2pPr marL="457200" algn="l" defTabSz="914400" rtl="0" eaLnBrk="1" latinLnBrk="0" hangingPunct="1">
      <a:defRPr sz="1200" kern="1200">
        <a:solidFill>
          <a:schemeClr val="tx1"/>
        </a:solidFill>
        <a:latin typeface="Libre Franklin" pitchFamily="2" charset="0"/>
        <a:ea typeface="+mn-ea"/>
        <a:cs typeface="+mn-cs"/>
      </a:defRPr>
    </a:lvl2pPr>
    <a:lvl3pPr marL="914400" algn="l" defTabSz="914400" rtl="0" eaLnBrk="1" latinLnBrk="0" hangingPunct="1">
      <a:defRPr sz="1200" kern="1200">
        <a:solidFill>
          <a:schemeClr val="tx1"/>
        </a:solidFill>
        <a:latin typeface="Libre Franklin" pitchFamily="2" charset="0"/>
        <a:ea typeface="+mn-ea"/>
        <a:cs typeface="+mn-cs"/>
      </a:defRPr>
    </a:lvl3pPr>
    <a:lvl4pPr marL="1371600" algn="l" defTabSz="914400" rtl="0" eaLnBrk="1" latinLnBrk="0" hangingPunct="1">
      <a:defRPr sz="1200" kern="1200">
        <a:solidFill>
          <a:schemeClr val="tx1"/>
        </a:solidFill>
        <a:latin typeface="Libre Franklin" pitchFamily="2" charset="0"/>
        <a:ea typeface="+mn-ea"/>
        <a:cs typeface="+mn-cs"/>
      </a:defRPr>
    </a:lvl4pPr>
    <a:lvl5pPr marL="1828800" algn="l" defTabSz="914400" rtl="0" eaLnBrk="1" latinLnBrk="0" hangingPunct="1">
      <a:defRPr sz="1200" kern="1200">
        <a:solidFill>
          <a:schemeClr val="tx1"/>
        </a:solidFill>
        <a:latin typeface="Libre Franklin"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a:t>
            </a:r>
            <a:r>
              <a:rPr lang="es-US" sz="1200" b="0" i="0" strike="noStrike" cap="none" spc="0" baseline="0" dirty="0">
                <a:solidFill>
                  <a:srgbClr val="000000"/>
                </a:solidFill>
                <a:effectLst/>
                <a:latin typeface="Libre Franklin"/>
                <a:ea typeface="Libre Franklin"/>
                <a:cs typeface="Libre Franklin"/>
              </a:rPr>
              <a:t>     10 min</a:t>
            </a:r>
          </a:p>
          <a:p>
            <a:r>
              <a:rPr lang="es-US" sz="1200" b="1" i="0" strike="noStrike" cap="none" spc="0" baseline="0" dirty="0">
                <a:solidFill>
                  <a:srgbClr val="000000"/>
                </a:solidFill>
                <a:effectLst/>
                <a:latin typeface="Libre Franklin"/>
                <a:ea typeface="Libre Franklin"/>
                <a:cs typeface="Libre Franklin"/>
              </a:rPr>
              <a:t>Presentar</a:t>
            </a:r>
            <a:r>
              <a:rPr lang="es-US" sz="1200" b="0" i="0" strike="noStrike" cap="none" spc="0" baseline="0" dirty="0">
                <a:solidFill>
                  <a:srgbClr val="000000"/>
                </a:solidFill>
                <a:effectLst/>
                <a:latin typeface="Libre Franklin"/>
                <a:ea typeface="Libre Franklin"/>
                <a:cs typeface="Libre Franklin"/>
              </a:rPr>
              <a:t>  5 min</a:t>
            </a:r>
          </a:p>
          <a:p>
            <a:r>
              <a:rPr lang="es-US" sz="1200" b="1" i="0" strike="noStrike" cap="none" spc="0" baseline="0" dirty="0">
                <a:solidFill>
                  <a:srgbClr val="000000"/>
                </a:solidFill>
                <a:effectLst/>
                <a:latin typeface="Libre Franklin"/>
                <a:ea typeface="Libre Franklin"/>
                <a:cs typeface="Libre Franklin"/>
              </a:rPr>
              <a:t>Aprender</a:t>
            </a:r>
            <a:r>
              <a:rPr lang="es-US" sz="1200" b="0" i="0" strike="noStrike" cap="none" spc="0" baseline="0" dirty="0">
                <a:solidFill>
                  <a:srgbClr val="000000"/>
                </a:solidFill>
                <a:effectLst/>
                <a:latin typeface="Libre Franklin"/>
                <a:ea typeface="Libre Franklin"/>
                <a:cs typeface="Libre Franklin"/>
              </a:rPr>
              <a:t>  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 Representar y resolver problemas de división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 Compartir, comparar y conectar</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 Grupo de problemas</a:t>
            </a:r>
          </a:p>
          <a:p>
            <a:r>
              <a:rPr lang="es-US" sz="1200" b="1" i="0" strike="noStrike" cap="none" spc="0" baseline="0" dirty="0">
                <a:solidFill>
                  <a:srgbClr val="000000"/>
                </a:solidFill>
                <a:effectLst/>
                <a:latin typeface="Libre Franklin"/>
                <a:ea typeface="Libre Franklin"/>
                <a:cs typeface="Libre Franklin"/>
              </a:rPr>
              <a:t>Concluir</a:t>
            </a:r>
            <a:r>
              <a:rPr lang="es-US" sz="1200" b="0" i="0" strike="noStrike" cap="none" spc="0" baseline="0" dirty="0">
                <a:solidFill>
                  <a:srgbClr val="000000"/>
                </a:solidFill>
                <a:effectLst/>
                <a:latin typeface="Libre Franklin"/>
                <a:ea typeface="Libre Franklin"/>
                <a:cs typeface="Libre Franklin"/>
              </a:rPr>
              <a:t>   10 min</a:t>
            </a:r>
          </a:p>
        </p:txBody>
      </p:sp>
      <p:sp>
        <p:nvSpPr>
          <p:cNvPr id="4" name="Slide Number Placeholder 3"/>
          <p:cNvSpPr>
            <a:spLocks noGrp="1"/>
          </p:cNvSpPr>
          <p:nvPr>
            <p:ph type="sldNum" sz="quarter" idx="5"/>
          </p:nvPr>
        </p:nvSpPr>
        <p:spPr/>
        <p:txBody>
          <a:bodyPr/>
          <a:lstStyle/>
          <a:p>
            <a:fld id="{0B0F539B-F1C1-4ADB-81D1-E7D98D4FA728}" type="slidenum">
              <a:rPr lang="en-IN" smtClean="0"/>
              <a:t>1</a:t>
            </a:fld>
            <a:endParaRPr lang="en-IN"/>
          </a:p>
        </p:txBody>
      </p:sp>
    </p:spTree>
    <p:extLst>
      <p:ext uri="{BB962C8B-B14F-4D97-AF65-F5344CB8AC3E}">
        <p14:creationId xmlns:p14="http://schemas.microsoft.com/office/powerpoint/2010/main" val="1099405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D72DD-7187-A652-8B7D-00C5B4054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A73A75-C42B-9DA1-C495-E6CFF218B2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003F45-9431-2D80-CC80-5AF6BBD2079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L = ___________ cL].</a:t>
            </a:r>
          </a:p>
          <a:p>
            <a:endParaRPr lang="en-US"/>
          </a:p>
          <a:p>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litro es igual a cuántos centilitros? Levanten la mano cuando sepan la respuesta.</a:t>
            </a:r>
          </a:p>
          <a:p>
            <a:endParaRPr lang="en-US"/>
          </a:p>
          <a:p>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a:p>
          <a:p>
            <a:r>
              <a:rPr lang="es-US" sz="1200" b="1" i="0" strike="noStrike" cap="none" spc="0" baseline="0">
                <a:solidFill>
                  <a:srgbClr val="000000"/>
                </a:solidFill>
                <a:effectLst/>
                <a:latin typeface="Libre Franklin"/>
                <a:ea typeface="Libre Franklin"/>
                <a:cs typeface="Libre Franklin"/>
              </a:rPr>
              <a:t>[Muestre la ecuación completa].</a:t>
            </a:r>
          </a:p>
          <a:p>
            <a:endParaRPr lang="en-US"/>
          </a:p>
          <a:p>
            <a:r>
              <a:rPr lang="es-US" sz="1200" b="0" i="0" strike="noStrike" cap="none" spc="0" baseline="0">
                <a:solidFill>
                  <a:srgbClr val="000000"/>
                </a:solidFill>
                <a:effectLst/>
                <a:latin typeface="Libre Franklin"/>
                <a:ea typeface="Libre Franklin"/>
                <a:cs typeface="Libre Franklin"/>
              </a:rPr>
              <a:t>Cuando dé la señal, lean la ecuación. ¿Comenzamos?</a:t>
            </a:r>
          </a:p>
          <a:p>
            <a:endParaRPr lang="en-US" b="1"/>
          </a:p>
          <a:p>
            <a:r>
              <a:rPr lang="es-US" sz="1200" b="1" i="0" strike="noStrike" cap="none" spc="0" baseline="0">
                <a:solidFill>
                  <a:srgbClr val="000000"/>
                </a:solidFill>
                <a:effectLst/>
                <a:latin typeface="Libre Franklin"/>
                <a:ea typeface="Libre Franklin"/>
                <a:cs typeface="Libre Franklin"/>
              </a:rPr>
              <a:t>[Continúe el proceso para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L =________ cL y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L </a:t>
            </a:r>
            <a:r>
              <a:rPr lang="es-US" sz="1200" b="1" i="0" strike="noStrike" cap="none" spc="0" baseline="0">
                <a:solidFill>
                  <a:srgbClr val="000000"/>
                </a:solidFill>
                <a:effectLst/>
                <a:latin typeface="Cambria"/>
                <a:ea typeface="Cambria"/>
                <a:cs typeface="Cambria"/>
              </a:rPr>
              <a:t>538</a:t>
            </a:r>
            <a:r>
              <a:rPr lang="es-US" sz="1200" b="1" i="0" strike="noStrike" cap="none" spc="0" baseline="0">
                <a:solidFill>
                  <a:srgbClr val="000000"/>
                </a:solidFill>
                <a:effectLst/>
                <a:latin typeface="Libre Franklin"/>
                <a:ea typeface="Libre Franklin"/>
                <a:cs typeface="Libre Franklin"/>
              </a:rPr>
              <a:t> cL =_________ cL].</a:t>
            </a:r>
          </a:p>
        </p:txBody>
      </p:sp>
      <p:sp>
        <p:nvSpPr>
          <p:cNvPr id="4" name="Slide Number Placeholder 3">
            <a:extLst>
              <a:ext uri="{FF2B5EF4-FFF2-40B4-BE49-F238E27FC236}">
                <a16:creationId xmlns:a16="http://schemas.microsoft.com/office/drawing/2014/main" id="{C554E7FC-14D3-E819-74CF-5CF9971C710B}"/>
              </a:ext>
            </a:extLst>
          </p:cNvPr>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3356380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6BCDD-85A0-1180-A577-001D523A8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E9BAD5-4974-4240-3D55-12391CA675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17BC84-ECCF-CA5F-5389-5BFE023C6FF5}"/>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m = ___________ cm].</a:t>
            </a:r>
          </a:p>
          <a:p>
            <a:endParaRPr lang="en-US" b="1"/>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metro es igual a cuántos centímetros? Levanten la mano cuando sepan la respuesta.</a:t>
            </a:r>
            <a:endParaRPr lang="en-US" b="1"/>
          </a:p>
          <a:p>
            <a:endParaRPr lang="en-US"/>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a:p>
          <a:p>
            <a:r>
              <a:rPr lang="es-US" sz="1200" b="1" i="0" strike="noStrike" cap="none" spc="0" baseline="0">
                <a:solidFill>
                  <a:srgbClr val="000000"/>
                </a:solidFill>
                <a:effectLst/>
                <a:latin typeface="Libre Franklin"/>
                <a:ea typeface="Libre Franklin"/>
                <a:cs typeface="Libre Franklin"/>
              </a:rPr>
              <a:t>[Muestre la ecuación completa].</a:t>
            </a:r>
          </a:p>
          <a:p>
            <a:endParaRPr lang="en-US"/>
          </a:p>
          <a:p>
            <a:r>
              <a:rPr lang="es-US" sz="1200" b="0" i="0" strike="noStrike" cap="none" spc="0" baseline="0">
                <a:solidFill>
                  <a:srgbClr val="000000"/>
                </a:solidFill>
                <a:effectLst/>
                <a:latin typeface="Libre Franklin"/>
                <a:ea typeface="Libre Franklin"/>
                <a:cs typeface="Libre Franklin"/>
              </a:rPr>
              <a:t>Cuando dé la señal, lean la ecuación. ¿Comenzamos?</a:t>
            </a:r>
          </a:p>
          <a:p>
            <a:endParaRPr lang="en-US" b="1"/>
          </a:p>
          <a:p>
            <a:r>
              <a:rPr lang="es-US" sz="1200" b="1" i="0" strike="noStrike" cap="none" spc="0" baseline="0">
                <a:solidFill>
                  <a:srgbClr val="000000"/>
                </a:solidFill>
                <a:effectLst/>
                <a:latin typeface="Libre Franklin"/>
                <a:ea typeface="Libre Franklin"/>
                <a:cs typeface="Libre Franklin"/>
              </a:rPr>
              <a:t>[Continúe el proceso para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m =________ cm y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m </a:t>
            </a:r>
            <a:r>
              <a:rPr lang="es-US" sz="1200" b="1" i="0" strike="noStrike" cap="none" spc="0" baseline="0">
                <a:solidFill>
                  <a:srgbClr val="000000"/>
                </a:solidFill>
                <a:effectLst/>
                <a:latin typeface="Cambria"/>
                <a:ea typeface="Cambria"/>
                <a:cs typeface="Cambria"/>
              </a:rPr>
              <a:t>470</a:t>
            </a:r>
            <a:r>
              <a:rPr lang="es-US" sz="1200" b="1" i="0" strike="noStrike" cap="none" spc="0" baseline="0">
                <a:solidFill>
                  <a:srgbClr val="000000"/>
                </a:solidFill>
                <a:effectLst/>
                <a:latin typeface="Libre Franklin"/>
                <a:ea typeface="Libre Franklin"/>
                <a:cs typeface="Libre Franklin"/>
              </a:rPr>
              <a:t> cm =_________ cm].</a:t>
            </a:r>
          </a:p>
          <a:p>
            <a:endParaRPr lang="en-US"/>
          </a:p>
        </p:txBody>
      </p:sp>
      <p:sp>
        <p:nvSpPr>
          <p:cNvPr id="4" name="Slide Number Placeholder 3">
            <a:extLst>
              <a:ext uri="{FF2B5EF4-FFF2-40B4-BE49-F238E27FC236}">
                <a16:creationId xmlns:a16="http://schemas.microsoft.com/office/drawing/2014/main" id="{EF02C85A-A809-5FA6-7CED-3BEBF2622AC3}"/>
              </a:ext>
            </a:extLst>
          </p:cNvPr>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732575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577FA-4DFD-F21A-92EE-29EE138E0D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66CED-7548-B4A5-1209-2C188FE19C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C352CB-0221-4E94-9F1D-7D00E2F3CA2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g = ___________ cg].</a:t>
            </a:r>
          </a:p>
          <a:p>
            <a:endParaRPr lang="en-US" b="1"/>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gramo es igual a cuántos centigramos? Levanten la mano cuando sepan la respuesta.</a:t>
            </a:r>
            <a:endParaRPr lang="en-US" b="1"/>
          </a:p>
          <a:p>
            <a:endParaRPr lang="en-US" b="1"/>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a:p>
          <a:p>
            <a:r>
              <a:rPr lang="es-US" sz="1200" b="1" i="0" strike="noStrike" cap="none" spc="0" baseline="0">
                <a:solidFill>
                  <a:srgbClr val="000000"/>
                </a:solidFill>
                <a:effectLst/>
                <a:latin typeface="Libre Franklin"/>
                <a:ea typeface="Libre Franklin"/>
                <a:cs typeface="Libre Franklin"/>
              </a:rPr>
              <a:t>[Muestre la ecuación completa].</a:t>
            </a:r>
          </a:p>
          <a:p>
            <a:endParaRPr lang="en-US"/>
          </a:p>
          <a:p>
            <a:r>
              <a:rPr lang="es-US" sz="1200" b="0" i="0" strike="noStrike" cap="none" spc="0" baseline="0">
                <a:solidFill>
                  <a:srgbClr val="000000"/>
                </a:solidFill>
                <a:effectLst/>
                <a:latin typeface="Libre Franklin"/>
                <a:ea typeface="Libre Franklin"/>
                <a:cs typeface="Libre Franklin"/>
              </a:rPr>
              <a:t>Cuando dé la señal, lean la ecuación. ¿Comenzamos?</a:t>
            </a:r>
          </a:p>
          <a:p>
            <a:endParaRPr lang="en-US" b="1"/>
          </a:p>
          <a:p>
            <a:r>
              <a:rPr lang="es-US" sz="1200" b="1" i="0" strike="noStrike" cap="none" spc="0" baseline="0">
                <a:solidFill>
                  <a:srgbClr val="000000"/>
                </a:solidFill>
                <a:effectLst/>
                <a:latin typeface="Libre Franklin"/>
                <a:ea typeface="Libre Franklin"/>
                <a:cs typeface="Libre Franklin"/>
              </a:rPr>
              <a:t>[Continúe el proceso para </a:t>
            </a:r>
            <a:r>
              <a:rPr lang="es-US" sz="1200" b="1" i="0" strike="noStrike" cap="none" spc="0" baseline="0">
                <a:solidFill>
                  <a:srgbClr val="000000"/>
                </a:solidFill>
                <a:effectLst/>
                <a:latin typeface="Cambria"/>
                <a:ea typeface="Cambria"/>
                <a:cs typeface="Cambria"/>
              </a:rPr>
              <a:t>4</a:t>
            </a:r>
            <a:r>
              <a:rPr lang="es-US" sz="1200" b="1" i="0" strike="noStrike" cap="none" spc="0" baseline="0">
                <a:solidFill>
                  <a:srgbClr val="000000"/>
                </a:solidFill>
                <a:effectLst/>
                <a:latin typeface="Libre Franklin"/>
                <a:ea typeface="Libre Franklin"/>
                <a:cs typeface="Libre Franklin"/>
              </a:rPr>
              <a:t> g =________ cg y </a:t>
            </a:r>
            <a:r>
              <a:rPr lang="es-US" sz="1200" b="1" i="0" strike="noStrike" cap="none" spc="0" baseline="0">
                <a:solidFill>
                  <a:srgbClr val="000000"/>
                </a:solidFill>
                <a:effectLst/>
                <a:latin typeface="Cambria"/>
                <a:ea typeface="Cambria"/>
                <a:cs typeface="Cambria"/>
              </a:rPr>
              <a:t>4</a:t>
            </a:r>
            <a:r>
              <a:rPr lang="es-US" sz="1200" b="1" i="0" strike="noStrike" cap="none" spc="0" baseline="0">
                <a:solidFill>
                  <a:srgbClr val="000000"/>
                </a:solidFill>
                <a:effectLst/>
                <a:latin typeface="Libre Franklin"/>
                <a:ea typeface="Libre Franklin"/>
                <a:cs typeface="Libre Franklin"/>
              </a:rPr>
              <a:t> g </a:t>
            </a:r>
            <a:r>
              <a:rPr lang="es-US" sz="1200" b="1" i="0" strike="noStrike" cap="none" spc="0" baseline="0">
                <a:solidFill>
                  <a:srgbClr val="000000"/>
                </a:solidFill>
                <a:effectLst/>
                <a:latin typeface="Cambria"/>
                <a:ea typeface="Cambria"/>
                <a:cs typeface="Cambria"/>
              </a:rPr>
              <a:t>61</a:t>
            </a:r>
            <a:r>
              <a:rPr lang="es-US" sz="1200" b="1" i="0" strike="noStrike" cap="none" spc="0" baseline="0">
                <a:solidFill>
                  <a:srgbClr val="000000"/>
                </a:solidFill>
                <a:effectLst/>
                <a:latin typeface="Libre Franklin"/>
                <a:ea typeface="Libre Franklin"/>
                <a:cs typeface="Libre Franklin"/>
              </a:rPr>
              <a:t> cg =_________ cg].</a:t>
            </a:r>
          </a:p>
          <a:p>
            <a:endParaRPr lang="en-US"/>
          </a:p>
        </p:txBody>
      </p:sp>
      <p:sp>
        <p:nvSpPr>
          <p:cNvPr id="4" name="Slide Number Placeholder 3">
            <a:extLst>
              <a:ext uri="{FF2B5EF4-FFF2-40B4-BE49-F238E27FC236}">
                <a16:creationId xmlns:a16="http://schemas.microsoft.com/office/drawing/2014/main" id="{4FD34CDB-632C-AC98-A19B-C2F45765B608}"/>
              </a:ext>
            </a:extLst>
          </p:cNvPr>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1044839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1D1C1D"/>
                </a:solidFill>
                <a:effectLst/>
                <a:latin typeface="Libre Franklin"/>
                <a:ea typeface="Libre Franklin"/>
                <a:cs typeface="Libre Franklin"/>
              </a:rPr>
              <a:t>[Haga clic en el nombre del video en la diapositiva para acceder al video].</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1D1C1D"/>
                </a:solidFill>
                <a:effectLst/>
                <a:latin typeface="Arial"/>
                <a:ea typeface="Arial"/>
                <a:cs typeface="Arial"/>
              </a:rPr>
              <a:t>[</a:t>
            </a:r>
            <a:r>
              <a:rPr lang="es-US" sz="1200" b="1" i="0" strike="noStrike" cap="none" spc="0" baseline="0">
                <a:solidFill>
                  <a:srgbClr val="000000"/>
                </a:solidFill>
                <a:effectLst/>
                <a:latin typeface="Libre Franklin"/>
                <a:ea typeface="Libre Franklin"/>
                <a:cs typeface="Libre Franklin"/>
              </a:rPr>
              <a:t>Muestre la recta numérica</a:t>
            </a:r>
            <a:r>
              <a:rPr lang="es-US" sz="1200" b="1" i="0" strike="noStrike" cap="none" spc="0" baseline="0">
                <a:solidFill>
                  <a:srgbClr val="1D1C1D"/>
                </a:solidFill>
                <a:effectLst/>
                <a:latin typeface="Arial"/>
                <a:ea typeface="Arial"/>
                <a:cs typeface="Arial"/>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¿Qué unidad fraccionaria muestra la recta numérica? Levanten la mano cuando sepan la respuesta.</a:t>
            </a: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Usen la recta numérica para contar hacia delante de un quinto en un quinto hasta </a:t>
            </a:r>
            <a:r>
              <a:rPr lang="es-US" sz="1200" b="0" i="0" strike="noStrike" cap="none" spc="0" baseline="0">
                <a:solidFill>
                  <a:srgbClr val="000000"/>
                </a:solidFill>
                <a:effectLst/>
                <a:latin typeface="Cambria"/>
                <a:ea typeface="Cambria"/>
                <a:cs typeface="Cambria"/>
              </a:rPr>
              <a:t>10</a:t>
            </a:r>
            <a:r>
              <a:rPr lang="es-US" sz="1200" b="0" i="0" strike="noStrike" cap="none" spc="0" baseline="0">
                <a:solidFill>
                  <a:srgbClr val="000000"/>
                </a:solidFill>
                <a:effectLst/>
                <a:latin typeface="Libre Franklin"/>
                <a:ea typeface="Libre Franklin"/>
                <a:cs typeface="Libre Franklin"/>
              </a:rPr>
              <a:t> quintos.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quintos. ¿Comenzamos?</a:t>
            </a: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1D1C1D"/>
                </a:solidFill>
                <a:effectLst/>
                <a:latin typeface="Arial"/>
                <a:ea typeface="Arial"/>
                <a:cs typeface="Arial"/>
              </a:rPr>
              <a:t>[</a:t>
            </a:r>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r>
              <a:rPr lang="es-US" sz="1200" b="1" i="0" strike="noStrike" cap="none" spc="0" baseline="0">
                <a:solidFill>
                  <a:srgbClr val="1D1C1D"/>
                </a:solidFill>
                <a:effectLst/>
                <a:latin typeface="Arial"/>
                <a:ea typeface="Arial"/>
                <a:cs typeface="Arial"/>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Ahora, vuelvan a contar hacia delante de un quinto en un quinto. Esta vez, expresen las fracciones como números enteros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1D1C1D"/>
                </a:solidFill>
                <a:effectLst/>
                <a:latin typeface="Arial"/>
                <a:ea typeface="Arial"/>
                <a:cs typeface="Arial"/>
              </a:rPr>
              <a:t>[</a:t>
            </a:r>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r>
              <a:rPr lang="es-US" sz="1200" b="1" i="0" strike="noStrike" cap="none" spc="0" baseline="0">
                <a:solidFill>
                  <a:srgbClr val="1D1C1D"/>
                </a:solidFill>
                <a:effectLst/>
                <a:latin typeface="Arial"/>
                <a:ea typeface="Arial"/>
                <a:cs typeface="Arial"/>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Ahora, vuelvan a contar hacia delante de un quinto en un quinto. Esta vez, expresen las fracciones como números enteros y números mixtos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a:solidFill>
                <a:srgbClr val="1D1C1D"/>
              </a:solidFill>
              <a:effectLst/>
              <a:latin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1D1C1D"/>
                </a:solidFill>
                <a:effectLst/>
                <a:latin typeface="Arial"/>
                <a:ea typeface="Arial"/>
                <a:cs typeface="Arial"/>
              </a:rPr>
              <a:t>[</a:t>
            </a:r>
            <a:r>
              <a:rPr lang="es-US" sz="12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r>
              <a:rPr lang="es-US" sz="1200" b="1" i="0" strike="noStrike" cap="none" spc="0" baseline="0">
                <a:solidFill>
                  <a:srgbClr val="1D1C1D"/>
                </a:solidFill>
                <a:effectLst/>
                <a:latin typeface="Arial"/>
                <a:ea typeface="Arial"/>
                <a:cs typeface="Arial"/>
              </a:rPr>
              <a:t>].</a:t>
            </a:r>
            <a:endParaRPr lang="en-US" sz="1200" b="1"/>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123494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2 – 1 = ____________ ].</a:t>
            </a:r>
          </a:p>
          <a:p>
            <a:endParaRPr lang="en-US"/>
          </a:p>
          <a:p>
            <a:r>
              <a:rPr lang="es-US" sz="1200" b="0" i="0" strike="noStrike" cap="none" spc="0" baseline="0">
                <a:solidFill>
                  <a:srgbClr val="000000"/>
                </a:solidFill>
                <a:effectLst/>
                <a:latin typeface="Libre Franklin"/>
                <a:ea typeface="Libre Franklin"/>
                <a:cs typeface="Libre Franklin"/>
              </a:rPr>
              <a:t>Escriban la ecuación y complétenla.</a:t>
            </a:r>
          </a:p>
          <a:p>
            <a:endParaRPr lang="en-US"/>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2774573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A1BA5-06A9-671C-5BA9-2166D92A5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6F90F2-EC01-AD76-CC08-A12D5675F6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12A0F1-7E6E-DFE3-5145-8CAAE34E801B}"/>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3 – 1 = ____________ ].</a:t>
            </a:r>
          </a:p>
          <a:p>
            <a:endParaRPr lang="en-US"/>
          </a:p>
          <a:p>
            <a:r>
              <a:rPr lang="es-US" sz="1200" b="0" i="0" strike="noStrike" cap="none" spc="0" baseline="0">
                <a:solidFill>
                  <a:srgbClr val="000000"/>
                </a:solidFill>
                <a:effectLst/>
                <a:latin typeface="Libre Franklin"/>
                <a:ea typeface="Libre Franklin"/>
                <a:cs typeface="Libre Franklin"/>
              </a:rPr>
              <a:t>Escriban la ecuación y complétenla.</a:t>
            </a:r>
          </a:p>
          <a:p>
            <a:endParaRPr lang="en-US" b="1"/>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55D7A7EE-BB9E-5C95-1A65-F0065D37AA75}"/>
              </a:ext>
            </a:extLst>
          </p:cNvPr>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651211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D066C-E44C-BBCC-71C0-5E95E04AFD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BBA255-7948-7491-8094-FFFF2C4BD4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71D1A2-77D4-08F7-12F8-B55AFDC0355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4 – 1 = ____________ ].</a:t>
            </a:r>
          </a:p>
          <a:p>
            <a:endParaRPr lang="en-US"/>
          </a:p>
          <a:p>
            <a:r>
              <a:rPr lang="es-US" sz="1200" b="0" i="0" strike="noStrike" cap="none" spc="0" baseline="0">
                <a:solidFill>
                  <a:srgbClr val="000000"/>
                </a:solidFill>
                <a:effectLst/>
                <a:latin typeface="Libre Franklin"/>
                <a:ea typeface="Libre Franklin"/>
                <a:cs typeface="Libre Franklin"/>
              </a:rPr>
              <a:t>Escriban la ecuación y complétenla.</a:t>
            </a:r>
          </a:p>
          <a:p>
            <a:endParaRPr lang="en-US" b="1"/>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7D9FFE25-B2AF-28CB-24E3-EB48081CC8EF}"/>
              </a:ext>
            </a:extLst>
          </p:cNvPr>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2845495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B0612-6870-CFBA-AECC-EEA2F384AF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392251-2623-B26B-B0CC-FF88E0F8DF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7D60DE-0CE7-2787-BC71-89FB0A3D645F}"/>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5 – 2 = ____________ ].</a:t>
            </a:r>
          </a:p>
          <a:p>
            <a:endParaRPr lang="en-US"/>
          </a:p>
          <a:p>
            <a:r>
              <a:rPr lang="es-US" sz="1200" b="0" i="0" strike="noStrike" cap="none" spc="0" baseline="0">
                <a:solidFill>
                  <a:srgbClr val="000000"/>
                </a:solidFill>
                <a:effectLst/>
                <a:latin typeface="Libre Franklin"/>
                <a:ea typeface="Libre Franklin"/>
                <a:cs typeface="Libre Franklin"/>
              </a:rPr>
              <a:t>Escriban la ecuación y complétenla.</a:t>
            </a:r>
          </a:p>
          <a:p>
            <a:endParaRPr lang="en-US" b="1"/>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5605B2A3-9625-3DDB-BB30-C73FD72F6EC4}"/>
              </a:ext>
            </a:extLst>
          </p:cNvPr>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2990134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F747C-F5D8-B1A1-3CD5-D25F878CB0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6E37B2-F8D0-874B-C337-2138643DA9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E108C1-444E-179B-A19E-1EA544A8666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5 – 3 = ____________ ].</a:t>
            </a:r>
          </a:p>
          <a:p>
            <a:endParaRPr lang="en-US"/>
          </a:p>
          <a:p>
            <a:r>
              <a:rPr lang="es-US" sz="1200" b="0" i="0" strike="noStrike" cap="none" spc="0" baseline="0">
                <a:solidFill>
                  <a:srgbClr val="000000"/>
                </a:solidFill>
                <a:effectLst/>
                <a:latin typeface="Libre Franklin"/>
                <a:ea typeface="Libre Franklin"/>
                <a:cs typeface="Libre Franklin"/>
              </a:rPr>
              <a:t>Escriban la ecuación y complétenla.</a:t>
            </a:r>
          </a:p>
          <a:p>
            <a:endParaRPr lang="en-US" b="1"/>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179A4912-855B-F6E8-E444-EA71C53A5338}"/>
              </a:ext>
            </a:extLst>
          </p:cNvPr>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35605602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2F457-7E38-00B3-4809-2CC845D419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12EEDA-1CD7-DCD6-271A-0E14CF565C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C8EE95-A261-2AEB-5817-3BC9389D1E0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6 – 2 = ____________ ].</a:t>
            </a:r>
          </a:p>
          <a:p>
            <a:endParaRPr lang="en-US"/>
          </a:p>
          <a:p>
            <a:r>
              <a:rPr lang="es-US" sz="1200" b="0" i="0" strike="noStrike" cap="none" spc="0" baseline="0">
                <a:solidFill>
                  <a:srgbClr val="000000"/>
                </a:solidFill>
                <a:effectLst/>
                <a:latin typeface="Libre Franklin"/>
                <a:ea typeface="Libre Franklin"/>
                <a:cs typeface="Libre Franklin"/>
              </a:rPr>
              <a:t>Escriban la ecuación y complétenla.</a:t>
            </a:r>
          </a:p>
          <a:p>
            <a:endParaRPr lang="en-US" b="1"/>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4DF9E7A0-0694-0653-249C-D0688EB3EF6D}"/>
              </a:ext>
            </a:extLst>
          </p:cNvPr>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35839498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problema: Toby corre </a:t>
            </a:r>
            <a:r>
              <a:rPr lang="es-US" sz="1200" b="1" i="0" strike="noStrike" cap="none" spc="0" baseline="0">
                <a:solidFill>
                  <a:srgbClr val="000000"/>
                </a:solidFill>
                <a:effectLst/>
                <a:latin typeface="Cambria"/>
                <a:ea typeface="Cambria"/>
                <a:cs typeface="Cambria"/>
              </a:rPr>
              <a:t>7</a:t>
            </a:r>
            <a:r>
              <a:rPr lang="es-US" sz="1200" b="1" i="0" strike="noStrike" cap="none" spc="0" baseline="0">
                <a:solidFill>
                  <a:srgbClr val="000000"/>
                </a:solidFill>
                <a:effectLst/>
                <a:latin typeface="Libre Franklin"/>
                <a:ea typeface="Libre Franklin"/>
                <a:cs typeface="Libre Franklin"/>
              </a:rPr>
              <a:t> millas en </a:t>
            </a:r>
            <a:r>
              <a:rPr lang="es-US" sz="1200" b="1" i="0" strike="noStrike" cap="none" spc="0" baseline="0">
                <a:solidFill>
                  <a:srgbClr val="000000"/>
                </a:solidFill>
                <a:effectLst/>
                <a:latin typeface="Cambria"/>
                <a:ea typeface="Cambria"/>
                <a:cs typeface="Cambria"/>
              </a:rPr>
              <a:t>5</a:t>
            </a:r>
            <a:r>
              <a:rPr lang="es-US" sz="1200" b="1" i="0" strike="noStrike" cap="none" spc="0" baseline="0">
                <a:solidFill>
                  <a:srgbClr val="000000"/>
                </a:solidFill>
                <a:effectLst/>
                <a:latin typeface="Libre Franklin"/>
                <a:ea typeface="Libre Franklin"/>
                <a:cs typeface="Libre Franklin"/>
              </a:rPr>
              <a:t> días. Corre el mismo número de millas cada día. ¿Cuántas millas corre Toby cada día?]</a:t>
            </a:r>
          </a:p>
          <a:p>
            <a:endParaRPr lang="en-US"/>
          </a:p>
          <a:p>
            <a:r>
              <a:rPr lang="es-US" sz="1200" b="1" i="0" strike="noStrike" cap="none" spc="0" baseline="0">
                <a:solidFill>
                  <a:srgbClr val="000000"/>
                </a:solidFill>
                <a:effectLst/>
                <a:latin typeface="Libre Franklin"/>
                <a:ea typeface="Libre Franklin"/>
                <a:cs typeface="Libre Franklin"/>
              </a:rPr>
              <a:t>[Muestre el ejemplo de trabajo y dé a la clase 1 o 2 minutos para analizar los diagramas].</a:t>
            </a:r>
          </a:p>
          <a:p>
            <a:endParaRPr lang="en-US"/>
          </a:p>
          <a:p>
            <a:r>
              <a:rPr lang="es-US" sz="1200" b="1" i="0" strike="noStrike" cap="none" spc="0" baseline="0">
                <a:solidFill>
                  <a:srgbClr val="000000"/>
                </a:solidFill>
                <a:effectLst/>
                <a:latin typeface="Libre Franklin"/>
                <a:ea typeface="Libre Franklin"/>
                <a:cs typeface="Libre Franklin"/>
              </a:rPr>
              <a:t>[Luego, haga la siguiente pregunta].</a:t>
            </a:r>
          </a:p>
          <a:p>
            <a:endParaRPr lang="en-US"/>
          </a:p>
          <a:p>
            <a:r>
              <a:rPr lang="es-US" sz="1200" b="0" i="0" strike="noStrike" cap="none" spc="0" baseline="0">
                <a:solidFill>
                  <a:srgbClr val="000000"/>
                </a:solidFill>
                <a:effectLst/>
                <a:latin typeface="Libre Franklin"/>
                <a:ea typeface="Libre Franklin"/>
                <a:cs typeface="Libre Franklin"/>
              </a:rPr>
              <a:t>Aquí están los modelos que usaron Leo y Mara para resolver el problema. ¿Qué observan?</a:t>
            </a:r>
          </a:p>
          <a:p>
            <a:endParaRPr lang="en-US"/>
          </a:p>
          <a:p>
            <a:r>
              <a:rPr lang="es-US" sz="1200" b="1" i="0" strike="noStrike" cap="none" spc="0" baseline="0">
                <a:solidFill>
                  <a:srgbClr val="000000"/>
                </a:solidFill>
                <a:effectLst/>
                <a:latin typeface="Libre Franklin"/>
                <a:ea typeface="Libre Franklin"/>
                <a:cs typeface="Libre Franklin"/>
              </a:rPr>
              <a:t>[Invite a sus estudiantes a trabajar en parejas para comentar por qué Leo y Mara obtuvieron respuestas diferentes y para determinar cuál es la solución correcta. Mientras sus estudiantes conversan, recorra el salón de clases y anímeles a que piensen qué cantidad es el total y qué cantidad representa el número de grupos iguales].</a:t>
            </a:r>
          </a:p>
          <a:p>
            <a:endParaRPr lang="en-US"/>
          </a:p>
          <a:p>
            <a:r>
              <a:rPr lang="es-US" sz="1200" b="1" i="0" strike="noStrike" cap="none" spc="0" baseline="0">
                <a:solidFill>
                  <a:srgbClr val="000000"/>
                </a:solidFill>
                <a:effectLst/>
                <a:latin typeface="Libre Franklin"/>
                <a:ea typeface="Libre Franklin"/>
                <a:cs typeface="Libre Franklin"/>
              </a:rPr>
              <a:t>[Reúna a la clase y elija a estudiantes que se ofrezcan a compartir y justificar su razonamiento].</a:t>
            </a:r>
          </a:p>
          <a:p>
            <a:endParaRPr lang="en-US"/>
          </a:p>
          <a:p>
            <a:r>
              <a:rPr lang="es-US" sz="1200" b="0" i="0" strike="noStrike" cap="none" spc="0" baseline="0">
                <a:solidFill>
                  <a:srgbClr val="000000"/>
                </a:solidFill>
                <a:effectLst/>
                <a:latin typeface="Libre Franklin"/>
                <a:ea typeface="Libre Franklin"/>
                <a:cs typeface="Libre Franklin"/>
              </a:rPr>
              <a:t>¿Cómo dispuso Leo su diagrama de cinta?</a:t>
            </a:r>
          </a:p>
          <a:p>
            <a:endParaRPr lang="en-US"/>
          </a:p>
          <a:p>
            <a:r>
              <a:rPr lang="es-US" sz="1200" b="0" i="0" strike="noStrike" cap="none" spc="0" baseline="0">
                <a:solidFill>
                  <a:srgbClr val="000000"/>
                </a:solidFill>
                <a:effectLst/>
                <a:latin typeface="Libre Franklin"/>
                <a:ea typeface="Libre Franklin"/>
                <a:cs typeface="Libre Franklin"/>
              </a:rPr>
              <a:t>¿Cómo dispuso Mara su diagrama de cinta?</a:t>
            </a:r>
          </a:p>
          <a:p>
            <a:endParaRPr lang="en-US"/>
          </a:p>
          <a:p>
            <a:r>
              <a:rPr lang="es-US" sz="1200" b="0" i="0" strike="noStrike" cap="none" spc="0" baseline="0">
                <a:solidFill>
                  <a:srgbClr val="000000"/>
                </a:solidFill>
                <a:effectLst/>
                <a:latin typeface="Libre Franklin"/>
                <a:ea typeface="Libre Franklin"/>
                <a:cs typeface="Libre Franklin"/>
              </a:rPr>
              <a:t>¿Quién está en lo correcto? ¿Cómo lo saben?</a:t>
            </a:r>
          </a:p>
          <a:p>
            <a:endParaRPr lang="en-US"/>
          </a:p>
          <a:p>
            <a:r>
              <a:rPr lang="es-US" sz="1200" b="0" i="0" strike="noStrike" cap="none" spc="0" baseline="0">
                <a:solidFill>
                  <a:srgbClr val="000000"/>
                </a:solidFill>
                <a:effectLst/>
                <a:latin typeface="Libre Franklin"/>
                <a:ea typeface="Libre Franklin"/>
                <a:cs typeface="Libre Franklin"/>
              </a:rPr>
              <a:t>Para evitar errores como el que cometió Mara, es importante leer los problemas verbales con atención e identificar qué cantidad representa el dividendo y qué cantidad representa el divisor.</a:t>
            </a:r>
          </a:p>
          <a:p>
            <a:endParaRPr lang="en-US"/>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a:p>
          <a:p>
            <a:r>
              <a:rPr lang="es-US" sz="1200" b="0" i="0" strike="noStrike" cap="none" spc="0" baseline="0">
                <a:solidFill>
                  <a:srgbClr val="000000"/>
                </a:solidFill>
                <a:effectLst/>
                <a:latin typeface="Libre Franklin"/>
                <a:ea typeface="Libre Franklin"/>
                <a:cs typeface="Libre Franklin"/>
              </a:rPr>
              <a:t>Hoy, usaremos modelos para representar y resolver problemas verbales que involucran divisiones y fracciones.</a:t>
            </a:r>
          </a:p>
        </p:txBody>
      </p:sp>
      <p:sp>
        <p:nvSpPr>
          <p:cNvPr id="4" name="Slide Number Placeholder 3"/>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36287002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1 en sus libros. Pídales que lean el problema de forma independiente].</a:t>
            </a:r>
          </a:p>
          <a:p>
            <a:endParaRPr lang="en-US" b="1"/>
          </a:p>
          <a:p>
            <a:r>
              <a:rPr lang="es-US" sz="1200" b="1" i="0" strike="noStrike" cap="none" spc="0" baseline="0">
                <a:solidFill>
                  <a:srgbClr val="000000"/>
                </a:solidFill>
                <a:effectLst/>
                <a:latin typeface="Libre Franklin"/>
                <a:ea typeface="Libre Franklin"/>
                <a:cs typeface="Libre Franklin"/>
              </a:rPr>
              <a:t>[Lea la primera oración del problema a coro con la clase].</a:t>
            </a:r>
          </a:p>
          <a:p>
            <a:endParaRPr lang="en-US"/>
          </a:p>
          <a:p>
            <a:r>
              <a:rPr lang="es-US" sz="1200" b="0" i="0" strike="noStrike" cap="none" spc="0" baseline="0">
                <a:solidFill>
                  <a:srgbClr val="000000"/>
                </a:solidFill>
                <a:effectLst/>
                <a:latin typeface="Libre Franklin"/>
                <a:ea typeface="Libre Franklin"/>
                <a:cs typeface="Libre Franklin"/>
              </a:rPr>
              <a:t>¿Qué es lo que sabemos?</a:t>
            </a:r>
          </a:p>
          <a:p>
            <a:endParaRPr lang="en-IN"/>
          </a:p>
          <a:p>
            <a:r>
              <a:rPr lang="es-US" sz="1200" b="0" i="0" strike="noStrike" cap="none" spc="0" baseline="0">
                <a:solidFill>
                  <a:srgbClr val="000000"/>
                </a:solidFill>
                <a:effectLst/>
                <a:latin typeface="Libre Franklin"/>
                <a:ea typeface="Libre Franklin"/>
                <a:cs typeface="Libre Franklin"/>
              </a:rPr>
              <a:t>¿Qué podemos dibujar para representar esa información?</a:t>
            </a:r>
            <a:endParaRPr lang="en-IN"/>
          </a:p>
          <a:p>
            <a:endParaRPr lang="en-IN"/>
          </a:p>
          <a:p>
            <a:r>
              <a:rPr lang="es-US" sz="1200" b="1" i="0" strike="noStrike" cap="none" spc="0" baseline="0">
                <a:solidFill>
                  <a:srgbClr val="000000"/>
                </a:solidFill>
                <a:effectLst/>
                <a:latin typeface="Libre Franklin"/>
                <a:ea typeface="Libre Franklin"/>
                <a:cs typeface="Libre Franklin"/>
              </a:rPr>
              <a:t>[Demuestre cómo dibujar un diagrama de cinta y pida a sus estudiantes que hagan lo mismo].</a:t>
            </a:r>
          </a:p>
          <a:p>
            <a:endParaRPr lang="en-IN"/>
          </a:p>
          <a:p>
            <a:r>
              <a:rPr lang="es-US" sz="1200" b="1" i="0" strike="noStrike" cap="none" spc="0" baseline="0">
                <a:solidFill>
                  <a:srgbClr val="000000"/>
                </a:solidFill>
                <a:effectLst/>
                <a:latin typeface="Libre Franklin"/>
                <a:ea typeface="Libre Franklin"/>
                <a:cs typeface="Libre Franklin"/>
              </a:rPr>
              <a:t>[Lea el resto del problema con la clase].</a:t>
            </a:r>
          </a:p>
          <a:p>
            <a:endParaRPr lang="en-IN"/>
          </a:p>
          <a:p>
            <a:r>
              <a:rPr lang="es-US" sz="1200" b="0" i="0" strike="noStrike" cap="none" spc="0" baseline="0">
                <a:solidFill>
                  <a:srgbClr val="000000"/>
                </a:solidFill>
                <a:effectLst/>
                <a:latin typeface="Libre Franklin"/>
                <a:ea typeface="Libre Franklin"/>
                <a:cs typeface="Libre Franklin"/>
              </a:rPr>
              <a:t>¿Qué se pide en la pregunta?</a:t>
            </a:r>
            <a:endParaRPr lang="en-IN"/>
          </a:p>
          <a:p>
            <a:endParaRPr lang="en-IN"/>
          </a:p>
          <a:p>
            <a:r>
              <a:rPr lang="es-US" sz="1200" b="1" i="0" strike="noStrike" cap="none" spc="0" baseline="0">
                <a:solidFill>
                  <a:srgbClr val="000000"/>
                </a:solidFill>
                <a:effectLst/>
                <a:latin typeface="Libre Franklin"/>
                <a:ea typeface="Libre Franklin"/>
                <a:cs typeface="Libre Franklin"/>
              </a:rPr>
              <a:t>[Rotule una parte con un signo de interrogación y pida a sus estudiantes que hagan lo mismo].</a:t>
            </a:r>
          </a:p>
          <a:p>
            <a:endParaRPr lang="en-IN" b="1"/>
          </a:p>
          <a:p>
            <a:r>
              <a:rPr lang="es-US" sz="1200" b="0" i="0" strike="noStrike" cap="none" spc="0" baseline="0">
                <a:solidFill>
                  <a:srgbClr val="000000"/>
                </a:solidFill>
                <a:effectLst/>
                <a:latin typeface="Libre Franklin"/>
                <a:ea typeface="Libre Franklin"/>
                <a:cs typeface="Libre Franklin"/>
              </a:rPr>
              <a:t>¿Qué pueden concluir sobre el diagrama de cinta hasta ahora?</a:t>
            </a:r>
            <a:endParaRPr lang="en-IN"/>
          </a:p>
          <a:p>
            <a:endParaRPr lang="en-IN"/>
          </a:p>
          <a:p>
            <a:r>
              <a:rPr lang="es-US" sz="1200" b="0" i="0" strike="noStrike" cap="none" spc="0" baseline="0">
                <a:solidFill>
                  <a:srgbClr val="000000"/>
                </a:solidFill>
                <a:effectLst/>
                <a:latin typeface="Libre Franklin"/>
                <a:ea typeface="Libre Franklin"/>
                <a:cs typeface="Libre Franklin"/>
              </a:rPr>
              <a:t>Antes de resolver el problema, hagamos una estimación. ¿Entre qué números enteros está el cociente? ¿Cómo lo saben?</a:t>
            </a:r>
            <a:endParaRPr lang="en-IN"/>
          </a:p>
          <a:p>
            <a:endParaRPr lang="en-IN"/>
          </a:p>
          <a:p>
            <a:r>
              <a:rPr lang="es-US" sz="1200" b="1" i="0" strike="noStrike" cap="none" spc="0" baseline="0">
                <a:solidFill>
                  <a:srgbClr val="000000"/>
                </a:solidFill>
                <a:effectLst/>
                <a:latin typeface="Libre Franklin"/>
                <a:ea typeface="Libre Franklin"/>
                <a:cs typeface="Libre Franklin"/>
              </a:rPr>
              <a:t>[Pida a sus estudiantes que trabajen en parejas para resolver el problema].</a:t>
            </a:r>
          </a:p>
          <a:p>
            <a:endParaRPr lang="en-IN"/>
          </a:p>
          <a:p>
            <a:r>
              <a:rPr lang="es-US" sz="1200" b="0" i="0" strike="noStrike" cap="none" spc="0" baseline="0">
                <a:solidFill>
                  <a:srgbClr val="000000"/>
                </a:solidFill>
                <a:effectLst/>
                <a:latin typeface="Libre Franklin"/>
                <a:ea typeface="Libre Franklin"/>
                <a:cs typeface="Libre Franklin"/>
              </a:rPr>
              <a:t>¿Cuántas yardas de tela usa la Sra. Chan para cada edredón?</a:t>
            </a:r>
            <a:endParaRPr lang="en-IN"/>
          </a:p>
          <a:p>
            <a:endParaRPr lang="en-IN"/>
          </a:p>
          <a:p>
            <a:r>
              <a:rPr lang="es-US" sz="1200" b="0" i="0" strike="noStrike" cap="none" spc="0" baseline="0">
                <a:solidFill>
                  <a:srgbClr val="000000"/>
                </a:solidFill>
                <a:effectLst/>
                <a:latin typeface="Libre Franklin"/>
                <a:ea typeface="Libre Franklin"/>
                <a:cs typeface="Libre Franklin"/>
              </a:rPr>
              <a:t>¿Es razonable nuestra respuesta? ¿Cómo lo saben?</a:t>
            </a:r>
          </a:p>
          <a:p>
            <a:endParaRPr lang="en-US"/>
          </a:p>
          <a:p>
            <a:r>
              <a:rPr lang="es-US" sz="1200" b="1" i="0" strike="noStrike" cap="none" spc="0" baseline="0">
                <a:solidFill>
                  <a:srgbClr val="000000"/>
                </a:solidFill>
                <a:effectLst/>
                <a:latin typeface="Libre Franklin"/>
                <a:ea typeface="Libre Franklin"/>
                <a:cs typeface="Libre Franklin"/>
              </a:rPr>
              <a:t>[</a:t>
            </a:r>
            <a:r>
              <a:rPr lang="es-US" sz="1800" b="1" i="0" strike="noStrike" cap="none" spc="0" baseline="0">
                <a:solidFill>
                  <a:srgbClr val="000000"/>
                </a:solidFill>
                <a:effectLst/>
                <a:latin typeface="Libre Franklin"/>
                <a:ea typeface="Libre Franklin"/>
                <a:cs typeface="Libre Franklin"/>
              </a:rPr>
              <a:t>Considere hacer las siguientes preguntas</a:t>
            </a:r>
            <a:r>
              <a:rPr lang="es-US" sz="1200" b="1" i="0" strike="noStrike" cap="none" spc="0" baseline="0">
                <a:solidFill>
                  <a:srgbClr val="000000"/>
                </a:solidFill>
                <a:effectLst/>
                <a:latin typeface="Libre Franklin"/>
                <a:ea typeface="Libre Franklin"/>
                <a:cs typeface="Libre Franklin"/>
              </a:rPr>
              <a:t>:</a:t>
            </a:r>
          </a:p>
          <a:p>
            <a:endParaRPr lang="en-US" b="1"/>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 ¿Qué pueden calcular sobre la situación de este problema observando el diagrama de cinta?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 ¿Tiene sentido su respuesta?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 ¿Cómo pueden explicar este problema con sus palabras?]</a:t>
            </a:r>
          </a:p>
        </p:txBody>
      </p:sp>
      <p:sp>
        <p:nvSpPr>
          <p:cNvPr id="4" name="Slide Number Placeholder 3"/>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2001611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51A5E-9983-FC42-E915-080745621E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47AA3F-3B1D-B86F-5C97-1C40A76126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F586C4-973F-AD17-562F-367EA24CADB2}"/>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2. Pida a una persona de la pareja que dibuje el modelo mientras la otra persona resuelve el problema. Pida a las parejas que intercambien los roles después de cada problema. Dé a sus estudiantes 10 minutos para trabajar. Recorra el salón de clases y busque diferentes formas de representar los problemas. Habrá quienes usen diagramas de cinta, pero quizás haya quienes todavía usen representaciones de lecciones anteriores. Seleccione dos o tres estudiantes para que compartan el trabajo del problema 2 en el siguiente segmento. Busque ejemplos de trabajo en los que se usen modelos diferentes para apoyar las soluciones].</a:t>
            </a:r>
          </a:p>
          <a:p>
            <a:endParaRPr lang="en-US" b="1"/>
          </a:p>
          <a:p>
            <a:r>
              <a:rPr lang="es-US" sz="1200" b="1" i="0" strike="noStrike" cap="none" spc="0" baseline="0">
                <a:solidFill>
                  <a:srgbClr val="000000"/>
                </a:solidFill>
                <a:effectLst/>
                <a:latin typeface="Libre Franklin"/>
                <a:ea typeface="Libre Franklin"/>
                <a:cs typeface="Libre Franklin"/>
              </a:rPr>
              <a:t>[Los ejemplos de trabajo de la clase de la edición para la enseñanza demuestran cómo representar el problema 2 con un diagrama de cinta y un modelo de área].</a:t>
            </a:r>
          </a:p>
        </p:txBody>
      </p:sp>
      <p:sp>
        <p:nvSpPr>
          <p:cNvPr id="4" name="Slide Number Placeholder 3">
            <a:extLst>
              <a:ext uri="{FF2B5EF4-FFF2-40B4-BE49-F238E27FC236}">
                <a16:creationId xmlns:a16="http://schemas.microsoft.com/office/drawing/2014/main" id="{718AD089-C2B4-BFCA-34E9-D55DCF317853}"/>
              </a:ext>
            </a:extLst>
          </p:cNvPr>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35527679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B6CD4-2FE0-4BFE-1A0B-57AF6C552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F02189-50FA-4A5D-D059-A5E9089EDF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12BEBC-5F75-6B64-5365-29ED42C5F95E}"/>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[Pida a sus estudiantes que vayan al problema 3. Pida a una persona de la pareja que dibuje el modelo mientras la otra persona resuelve el problema. Pida a las parejas que intercambien los roles después de cada problema. Dé a sus estudiantes 10 minutos para trabajar. Recorra el salón de clases y busque diferentes formas de representar los problemas. Habrá quienes usen diagramas de cinta, pero quizás haya quienes todavía usen representaciones de lecciones anteriores. Seleccione dos o tres estudiantes para que compartan el trabajo del problema 3 en el siguiente segmento. Busque ejemplos de trabajo en los que se usen modelos diferentes para apoyar las soluciones].</a:t>
            </a:r>
          </a:p>
          <a:p>
            <a:endParaRPr lang="en-US"/>
          </a:p>
        </p:txBody>
      </p:sp>
      <p:sp>
        <p:nvSpPr>
          <p:cNvPr id="4" name="Slide Number Placeholder 3">
            <a:extLst>
              <a:ext uri="{FF2B5EF4-FFF2-40B4-BE49-F238E27FC236}">
                <a16:creationId xmlns:a16="http://schemas.microsoft.com/office/drawing/2014/main" id="{787BE918-24AD-E8CE-FBE2-732A58CF067B}"/>
              </a:ext>
            </a:extLst>
          </p:cNvPr>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2062431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99A26-063D-3FC0-6D63-40876470D4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558EE5-8528-FB79-743A-53E4946195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A018A1-BE25-7914-78BE-BFF51240327C}"/>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[Pida a sus estudiantes que vayan al problema 4. Pida a una persona de la pareja que dibuje el modelo mientras la otra persona resuelve el problema. Pida a las parejas que intercambien los roles después de cada problema. Dé a sus estudiantes 10 minutos para trabajar. Recorra el salón de clases y busque diferentes formas de representar los problemas. Habrá quienes usen diagramas de cinta, pero quizás haya quienes todavía usen representaciones de lecciones anteriores. Seleccione dos o tres estudiantes para que compartan el trabajo del problema 4 en el siguiente segmento. Busque ejemplos de trabajo en los que se usen modelos diferentes para apoyar las soluciones].</a:t>
            </a:r>
          </a:p>
          <a:p>
            <a:endParaRPr lang="en-US"/>
          </a:p>
        </p:txBody>
      </p:sp>
      <p:sp>
        <p:nvSpPr>
          <p:cNvPr id="4" name="Slide Number Placeholder 3">
            <a:extLst>
              <a:ext uri="{FF2B5EF4-FFF2-40B4-BE49-F238E27FC236}">
                <a16:creationId xmlns:a16="http://schemas.microsoft.com/office/drawing/2014/main" id="{4AF2E439-7094-CFE7-E231-00307BDB5A65}"/>
              </a:ext>
            </a:extLst>
          </p:cNvPr>
          <p:cNvSpPr>
            <a:spLocks noGrp="1"/>
          </p:cNvSpPr>
          <p:nvPr>
            <p:ph type="sldNum" sz="quarter" idx="5"/>
          </p:nvPr>
        </p:nvSpPr>
        <p:spPr/>
        <p:txBody>
          <a:bodyPr/>
          <a:lstStyle/>
          <a:p>
            <a:fld id="{0B0F539B-F1C1-4ADB-81D1-E7D98D4FA728}" type="slidenum">
              <a:rPr lang="en-IN" smtClean="0"/>
              <a:t>16</a:t>
            </a:fld>
            <a:endParaRPr lang="en-IN"/>
          </a:p>
        </p:txBody>
      </p:sp>
    </p:spTree>
    <p:extLst>
      <p:ext uri="{BB962C8B-B14F-4D97-AF65-F5344CB8AC3E}">
        <p14:creationId xmlns:p14="http://schemas.microsoft.com/office/powerpoint/2010/main" val="3392832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457"/>
              </a:lnSpc>
            </a:pPr>
            <a:r>
              <a:rPr lang="es-US" sz="1200" b="1" i="0" strike="noStrike" cap="none" spc="0" baseline="0">
                <a:solidFill>
                  <a:srgbClr val="000000"/>
                </a:solidFill>
                <a:effectLst/>
                <a:latin typeface="Libre Franklin"/>
                <a:ea typeface="Libre Franklin"/>
                <a:cs typeface="Libre Franklin"/>
              </a:rPr>
              <a:t>[Reúna a la clase y pida a quienes haya seleccionado que compartan su trabajo. Ordene con criterio los trabajos que compartieron sus estudiantes para mostrar una progresión en el razonamiento].</a:t>
            </a:r>
            <a:r>
              <a:rPr lang="es-US" sz="1200" b="0" i="0" strike="noStrike" cap="none" spc="0" baseline="0">
                <a:solidFill>
                  <a:srgbClr val="000000"/>
                </a:solidFill>
                <a:effectLst/>
                <a:latin typeface="Libre Franklin"/>
                <a:ea typeface="Libre Franklin"/>
                <a:cs typeface="Libre Franklin"/>
              </a:rPr>
              <a:t> </a:t>
            </a:r>
          </a:p>
          <a:p>
            <a:pPr algn="l" rtl="0" fontAlgn="base">
              <a:lnSpc>
                <a:spcPts val="1457"/>
              </a:lnSpc>
            </a:pPr>
            <a:r>
              <a:rPr lang="en-US" sz="1200" b="0" i="0">
                <a:solidFill>
                  <a:srgbClr val="000000"/>
                </a:solidFill>
                <a:effectLst/>
                <a:latin typeface="Libre Franklin" pitchFamily="2" charset="0"/>
              </a:rPr>
              <a:t> </a:t>
            </a:r>
          </a:p>
          <a:p>
            <a:pPr algn="l" rtl="0" fontAlgn="base">
              <a:lnSpc>
                <a:spcPts val="1457"/>
              </a:lnSpc>
            </a:pPr>
            <a:r>
              <a:rPr lang="es-US" sz="1200" b="1" i="0" strike="noStrike" cap="none" spc="0" baseline="0">
                <a:solidFill>
                  <a:srgbClr val="000000"/>
                </a:solidFill>
                <a:effectLst/>
                <a:latin typeface="Libre Franklin"/>
                <a:ea typeface="Libre Franklin"/>
                <a:cs typeface="Libre Franklin"/>
              </a:rPr>
              <a:t>[A medida que cada estudiante comparte su trabajo, haga preguntas para que explique su razonamiento, aclare la estrategia y establezca conexiones entre estrategias diferentes. Anime a la clase a usar la Herramienta para la conversación a fin de aumentar la participación y promover el intercambio entre estudiantes]. </a:t>
            </a:r>
            <a:r>
              <a:rPr lang="es-US" sz="1200" b="0" i="0" strike="noStrike" cap="none" spc="0" baseline="0">
                <a:solidFill>
                  <a:srgbClr val="000000"/>
                </a:solidFill>
                <a:effectLst/>
                <a:latin typeface="Libre Franklin"/>
                <a:ea typeface="Libre Franklin"/>
                <a:cs typeface="Libre Franklin"/>
              </a:rPr>
              <a:t> </a:t>
            </a:r>
          </a:p>
          <a:p>
            <a:pPr algn="l" rtl="0" fontAlgn="base">
              <a:lnSpc>
                <a:spcPts val="1457"/>
              </a:lnSpc>
            </a:pPr>
            <a:r>
              <a:rPr lang="en-US" sz="1200" b="0" i="0">
                <a:solidFill>
                  <a:srgbClr val="000000"/>
                </a:solidFill>
                <a:effectLst/>
                <a:latin typeface="Libre Franklin" pitchFamily="2" charset="0"/>
              </a:rPr>
              <a:t> </a:t>
            </a:r>
          </a:p>
          <a:p>
            <a:pPr algn="l" rtl="0" fontAlgn="base">
              <a:lnSpc>
                <a:spcPts val="1457"/>
              </a:lnSpc>
            </a:pPr>
            <a:r>
              <a:rPr lang="es-US" sz="1200" b="1" i="0" strike="noStrike" cap="none" spc="0" baseline="0">
                <a:solidFill>
                  <a:srgbClr val="000000"/>
                </a:solidFill>
                <a:effectLst/>
                <a:latin typeface="Libre Franklin"/>
                <a:ea typeface="Libre Franklin"/>
                <a:cs typeface="Libre Franklin"/>
              </a:rPr>
              <a:t>[Si sus estudiantes no producen trabajos similares a los ejemplos de trabajo de la clase que se muestran en la edición para la enseñanza, elija una o dos piezas de sus trabajos para compartir. Destaque la manera en que esos trabajos contribuyen a avanzar hacia el objetivo de la lección. Luego, seleccione para comentar un ejemplo de trabajo de la edición para la enseñanza que mejor sirva para incentivar el razonamiento matemático. Considere preguntar lo siguiente al presentar el trabajo: “Alguien resolvió el problema de esta otra manera. ¿Qué fue lo que hizo?”].</a:t>
            </a:r>
            <a:r>
              <a:rPr lang="es-US" sz="1200" b="0" i="0" strike="noStrike" cap="none" spc="0" baseline="0">
                <a:solidFill>
                  <a:srgbClr val="000000"/>
                </a:solidFill>
                <a:effectLst/>
                <a:latin typeface="Libre Franklin"/>
                <a:ea typeface="Libre Franklin"/>
                <a:cs typeface="Libre Franklin"/>
              </a:rPr>
              <a:t> </a:t>
            </a:r>
          </a:p>
          <a:p>
            <a:pPr algn="l" rtl="0" fontAlgn="base">
              <a:lnSpc>
                <a:spcPts val="1457"/>
              </a:lnSpc>
            </a:pPr>
            <a:r>
              <a:rPr lang="en-US" sz="1200" b="0" i="0">
                <a:solidFill>
                  <a:srgbClr val="000000"/>
                </a:solidFill>
                <a:effectLst/>
                <a:latin typeface="Libre Franklin" pitchFamily="2" charset="0"/>
              </a:rPr>
              <a:t> </a:t>
            </a:r>
          </a:p>
          <a:p>
            <a:pPr algn="l" rtl="0" fontAlgn="base">
              <a:lnSpc>
                <a:spcPts val="1457"/>
              </a:lnSpc>
            </a:pPr>
            <a:r>
              <a:rPr lang="es-US" sz="1200" b="1" i="0" strike="noStrike" cap="none" spc="0" baseline="0">
                <a:solidFill>
                  <a:srgbClr val="000000"/>
                </a:solidFill>
                <a:effectLst/>
                <a:latin typeface="Libre Franklin"/>
                <a:ea typeface="Libre Franklin"/>
                <a:cs typeface="Libre Franklin"/>
              </a:rPr>
              <a:t>[Use los ejemplos de conversación en la edición para la enseñanza a fin de guiar la reflexión final sobre el trabajo de la clase].</a:t>
            </a:r>
            <a:r>
              <a:rPr lang="es-US" sz="1200" b="0" i="0" strike="noStrike" cap="none" spc="0" baseline="0">
                <a:solidFill>
                  <a:srgbClr val="000000"/>
                </a:solidFill>
                <a:effectLst/>
                <a:latin typeface="Libre Franklin"/>
                <a:ea typeface="Libre Franklin"/>
                <a:cs typeface="Libre Franklin"/>
              </a:rPr>
              <a:t> </a:t>
            </a:r>
          </a:p>
          <a:p>
            <a:endParaRPr lang="en-US" b="1"/>
          </a:p>
        </p:txBody>
      </p:sp>
      <p:sp>
        <p:nvSpPr>
          <p:cNvPr id="4" name="Slide Number Placeholder 3"/>
          <p:cNvSpPr>
            <a:spLocks noGrp="1"/>
          </p:cNvSpPr>
          <p:nvPr>
            <p:ph type="sldNum" sz="quarter" idx="5"/>
          </p:nvPr>
        </p:nvSpPr>
        <p:spPr/>
        <p:txBody>
          <a:bodyPr/>
          <a:lstStyle/>
          <a:p>
            <a:fld id="{0B0F539B-F1C1-4ADB-81D1-E7D98D4FA728}" type="slidenum">
              <a:rPr lang="en-IN" smtClean="0"/>
              <a:t>17</a:t>
            </a:fld>
            <a:endParaRPr lang="en-IN"/>
          </a:p>
        </p:txBody>
      </p:sp>
    </p:spTree>
    <p:extLst>
      <p:ext uri="{BB962C8B-B14F-4D97-AF65-F5344CB8AC3E}">
        <p14:creationId xmlns:p14="http://schemas.microsoft.com/office/powerpoint/2010/main" val="4046411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18</a:t>
            </a:fld>
            <a:endParaRPr lang="en-IN"/>
          </a:p>
        </p:txBody>
      </p:sp>
    </p:spTree>
    <p:extLst>
      <p:ext uri="{BB962C8B-B14F-4D97-AF65-F5344CB8AC3E}">
        <p14:creationId xmlns:p14="http://schemas.microsoft.com/office/powerpoint/2010/main" val="2620093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6B633-49C8-DB2D-139A-1E73A5A7FC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B18C03-063E-0788-6F79-6CEF1287BD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46C584-A58F-09DC-BBCC-F131386C9B9E}"/>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20E4371B-63EF-505B-7C23-F3AE84D81C28}"/>
              </a:ext>
            </a:extLst>
          </p:cNvPr>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1038916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E343C-4D7F-9041-4D6F-8F2032607F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D24018-1CD3-E47F-A388-ACB8A3A96A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433B10-B401-7B6E-B300-28207F3414AC}"/>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0E3C4978-A4E0-B25E-68C0-AA11C34D16CA}"/>
              </a:ext>
            </a:extLst>
          </p:cNvPr>
          <p:cNvSpPr>
            <a:spLocks noGrp="1"/>
          </p:cNvSpPr>
          <p:nvPr>
            <p:ph type="sldNum" sz="quarter" idx="5"/>
          </p:nvPr>
        </p:nvSpPr>
        <p:spPr/>
        <p:txBody>
          <a:bodyPr/>
          <a:lstStyle/>
          <a:p>
            <a:fld id="{0B0F539B-F1C1-4ADB-81D1-E7D98D4FA728}" type="slidenum">
              <a:rPr lang="en-IN" smtClean="0"/>
              <a:t>20</a:t>
            </a:fld>
            <a:endParaRPr lang="en-IN"/>
          </a:p>
        </p:txBody>
      </p:sp>
    </p:spTree>
    <p:extLst>
      <p:ext uri="{BB962C8B-B14F-4D97-AF65-F5344CB8AC3E}">
        <p14:creationId xmlns:p14="http://schemas.microsoft.com/office/powerpoint/2010/main" val="889522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83DFA-2411-E214-2419-C84A99A339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AEA8F1-95E1-721E-C819-5B41A3A3DF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67BB89-7FAC-5192-2BEB-474868CED4A4}"/>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E371461E-84D7-F759-9413-B45B2D9076FE}"/>
              </a:ext>
            </a:extLst>
          </p:cNvPr>
          <p:cNvSpPr>
            <a:spLocks noGrp="1"/>
          </p:cNvSpPr>
          <p:nvPr>
            <p:ph type="sldNum" sz="quarter" idx="5"/>
          </p:nvPr>
        </p:nvSpPr>
        <p:spPr/>
        <p:txBody>
          <a:bodyPr/>
          <a:lstStyle/>
          <a:p>
            <a:fld id="{0B0F539B-F1C1-4ADB-81D1-E7D98D4FA728}" type="slidenum">
              <a:rPr lang="en-IN" smtClean="0"/>
              <a:t>21</a:t>
            </a:fld>
            <a:endParaRPr lang="en-IN"/>
          </a:p>
        </p:txBody>
      </p:sp>
    </p:spTree>
    <p:extLst>
      <p:ext uri="{BB962C8B-B14F-4D97-AF65-F5344CB8AC3E}">
        <p14:creationId xmlns:p14="http://schemas.microsoft.com/office/powerpoint/2010/main" val="10161438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[Reúna a la clase y pídales que tengan a mano su Grupo de problemas. Guíe una conversación de toda la clase sobre resolver problemas verbales de división usando los siguientes planteamientos. Anime a sus estudiantes a reformular o complementar las respuestas de sus pares].</a:t>
            </a:r>
          </a:p>
          <a:p>
            <a:endParaRPr lang="en-US" b="1"/>
          </a:p>
          <a:p>
            <a:r>
              <a:rPr lang="es-US" sz="1200" b="1" i="0" strike="noStrike" cap="none" spc="0" baseline="0">
                <a:solidFill>
                  <a:srgbClr val="000000"/>
                </a:solidFill>
                <a:effectLst/>
                <a:latin typeface="Libre Franklin"/>
                <a:ea typeface="Libre Franklin"/>
                <a:cs typeface="Libre Franklin"/>
              </a:rPr>
              <a:t>[Pida a sus estudiantes que vuelvan a ver el Grupo de problemas y guíe una conversación sobre comprobar que las soluciones tengan sentido en el contexto].</a:t>
            </a:r>
          </a:p>
        </p:txBody>
      </p:sp>
      <p:sp>
        <p:nvSpPr>
          <p:cNvPr id="4" name="Slide Number Placeholder 3"/>
          <p:cNvSpPr>
            <a:spLocks noGrp="1"/>
          </p:cNvSpPr>
          <p:nvPr>
            <p:ph type="sldNum" sz="quarter" idx="5"/>
          </p:nvPr>
        </p:nvSpPr>
        <p:spPr/>
        <p:txBody>
          <a:bodyPr/>
          <a:lstStyle/>
          <a:p>
            <a:fld id="{0B0F539B-F1C1-4ADB-81D1-E7D98D4FA728}" type="slidenum">
              <a:rPr lang="en-IN" smtClean="0"/>
              <a:t>22</a:t>
            </a:fld>
            <a:endParaRPr lang="en-IN"/>
          </a:p>
        </p:txBody>
      </p:sp>
    </p:spTree>
    <p:extLst>
      <p:ext uri="{BB962C8B-B14F-4D97-AF65-F5344CB8AC3E}">
        <p14:creationId xmlns:p14="http://schemas.microsoft.com/office/powerpoint/2010/main" val="11286325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 ]</a:t>
            </a:r>
          </a:p>
        </p:txBody>
      </p:sp>
      <p:sp>
        <p:nvSpPr>
          <p:cNvPr id="4" name="Slide Number Placeholder 3"/>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36826245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266634" y="394694"/>
            <a:ext cx="1463610" cy="1239118"/>
          </a:xfrm>
        </p:spPr>
        <p:txBody>
          <a:bodyPr>
            <a:noAutofit/>
          </a:bodyPr>
          <a:lstStyle>
            <a:lvl1pPr marL="0" indent="0">
              <a:buNone/>
              <a:defRPr sz="7200">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p:nvPr>
        </p:nvSpPr>
        <p:spPr>
          <a:xfrm>
            <a:off x="194400" y="2870086"/>
            <a:ext cx="11803200" cy="423863"/>
          </a:xfrm>
        </p:spPr>
        <p:txBody>
          <a:bodyPr>
            <a:normAutofit/>
          </a:bodyPr>
          <a:lstStyle>
            <a:lvl1pPr marL="0" indent="0">
              <a:buNone/>
              <a:defRPr sz="1800" b="1">
                <a:latin typeface="Libre Franklin" pitchFamily="2" charset="0"/>
              </a:defRPr>
            </a:lvl1pPr>
          </a:lstStyle>
          <a:p>
            <a:pPr lvl="0"/>
            <a:endParaRPr lang="en-IN"/>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9" y="206830"/>
            <a:ext cx="206121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707188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206830"/>
            <a:ext cx="20516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22740982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6364704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4371254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206121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74887777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1548393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8" y="206830"/>
            <a:ext cx="20516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8877329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349698300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7" y="206830"/>
            <a:ext cx="206121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D0C4AA0E-9D4E-AB6D-5BA6-E4F69779446E}"/>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741538540"/>
      </p:ext>
    </p:extLst>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067405176"/>
      </p:ext>
    </p:extLst>
  </p:cSld>
  <p:clrMap bg1="lt1" tx1="dk1" bg2="lt2" tx2="dk2" accent1="accent1" accent2="accent2" accent3="accent3" accent4="accent4" accent5="accent5" accent6="accent6" hlink="hlink" folHlink="folHlink"/>
  <p:sldLayoutIdLst>
    <p:sldLayoutId id="2147483670"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cSld>
  <p:clrMap bg1="lt1" tx1="dk1" bg2="lt2" tx2="dk2" accent1="accent1" accent2="accent2" accent3="accent3" accent4="accent4" accent5="accent5" accent6="accent6" hlink="hlink" folHlink="folHlink"/>
  <p:sldLayoutIdLst>
    <p:sldLayoutId id="2147483691" r:id="rId1"/>
    <p:sldLayoutId id="2147483715" r:id="rId2"/>
    <p:sldLayoutId id="2147483722" r:id="rId3"/>
    <p:sldLayoutId id="2147483718" r:id="rId4"/>
    <p:sldLayoutId id="2147483716" r:id="rId5"/>
    <p:sldLayoutId id="2147483717"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957605419"/>
      </p:ext>
    </p:extLst>
  </p:cSld>
  <p:clrMap bg1="lt1" tx1="dk1" bg2="lt2" tx2="dk2" accent1="accent1" accent2="accent2" accent3="accent3" accent4="accent4" accent5="accent5" accent6="accent6" hlink="hlink" folHlink="folHlink"/>
  <p:sldLayoutIdLst>
    <p:sldLayoutId id="2147483719"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44755754"/>
      </p:ext>
    </p:extLst>
  </p:cSld>
  <p:clrMap bg1="lt1" tx1="dk1" bg2="lt2" tx2="dk2" accent1="accent1" accent2="accent2" accent3="accent3" accent4="accent4" accent5="accent5" accent6="accent6" hlink="hlink" folHlink="folHlink"/>
  <p:sldLayoutIdLst>
    <p:sldLayoutId id="2147483726" r:id="rId1"/>
    <p:sldLayoutId id="2147483727"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4191305958"/>
      </p:ext>
    </p:extLst>
  </p:cSld>
  <p:clrMap bg1="lt1" tx1="dk1" bg2="lt2" tx2="dk2" accent1="accent1" accent2="accent2" accent3="accent3" accent4="accent4" accent5="accent5" accent6="accent6" hlink="hlink" folHlink="folHlink"/>
  <p:sldLayoutIdLst>
    <p:sldLayoutId id="2147483724"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hyperlink" Target="https://gmpbc.link/em2-nl-counting-on-the-number-line-by-fifths-0-to-2-video?utm_source=te&amp;utm_medium=slide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80AC-8CCB-F5A6-0C35-AB3AAABD6D34}"/>
              </a:ext>
            </a:extLst>
          </p:cNvPr>
          <p:cNvSpPr>
            <a:spLocks noGrp="1"/>
          </p:cNvSpPr>
          <p:nvPr>
            <p:ph type="title"/>
          </p:nvPr>
        </p:nvSpPr>
        <p:spPr>
          <a:xfrm>
            <a:off x="2110535" y="677981"/>
            <a:ext cx="9439208" cy="1006791"/>
          </a:xfrm>
        </p:spPr>
        <p:txBody>
          <a:bodyPr anchor="t"/>
          <a:lstStyle/>
          <a:p>
            <a:r>
              <a:rPr lang="es-US" sz="3000" b="1" i="0" strike="noStrike" cap="none" spc="0" baseline="0" dirty="0">
                <a:solidFill>
                  <a:srgbClr val="000000"/>
                </a:solidFill>
                <a:effectLst/>
                <a:latin typeface="Libre Franklin"/>
                <a:ea typeface="Libre Franklin"/>
                <a:cs typeface="Libre Franklin"/>
              </a:rPr>
              <a:t>Resolver problemas verbales sobre la división y las fracciones</a:t>
            </a:r>
            <a:endParaRPr lang="en-IN" dirty="0"/>
          </a:p>
        </p:txBody>
      </p:sp>
      <p:sp>
        <p:nvSpPr>
          <p:cNvPr id="3" name="Content Placeholder 2">
            <a:extLst>
              <a:ext uri="{FF2B5EF4-FFF2-40B4-BE49-F238E27FC236}">
                <a16:creationId xmlns:a16="http://schemas.microsoft.com/office/drawing/2014/main" id="{4FBD5848-7FFA-EA0D-6909-398F281F2D87}"/>
              </a:ext>
            </a:extLst>
          </p:cNvPr>
          <p:cNvSpPr>
            <a:spLocks noGrp="1"/>
          </p:cNvSpPr>
          <p:nvPr>
            <p:ph sz="quarter" idx="21"/>
          </p:nvPr>
        </p:nvSpPr>
        <p:spPr>
          <a:xfrm>
            <a:off x="194400" y="200967"/>
            <a:ext cx="1574110" cy="1527349"/>
          </a:xfrm>
        </p:spPr>
        <p:txBody>
          <a:bodyPr anchor="ctr"/>
          <a:lstStyle/>
          <a:p>
            <a:pPr algn="ctr"/>
            <a:r>
              <a:rPr lang="en-US" b="1">
                <a:solidFill>
                  <a:srgbClr val="FFFFFF"/>
                </a:solidFill>
                <a:sym typeface="Arial"/>
              </a:rPr>
              <a:t>4</a:t>
            </a:r>
            <a:endParaRPr lang="en-IN"/>
          </a:p>
        </p:txBody>
      </p:sp>
      <p:sp>
        <p:nvSpPr>
          <p:cNvPr id="4" name="Content Placeholder 3">
            <a:extLst>
              <a:ext uri="{FF2B5EF4-FFF2-40B4-BE49-F238E27FC236}">
                <a16:creationId xmlns:a16="http://schemas.microsoft.com/office/drawing/2014/main" id="{099B4F4E-C8F4-761F-3209-002BBFD4160D}"/>
              </a:ext>
            </a:extLst>
          </p:cNvPr>
          <p:cNvSpPr>
            <a:spLocks noGrp="1"/>
          </p:cNvSpPr>
          <p:nvPr>
            <p:ph sz="quarter" idx="22"/>
          </p:nvPr>
        </p:nvSpPr>
        <p:spPr>
          <a:xfrm>
            <a:off x="2109788" y="300106"/>
            <a:ext cx="1090612" cy="309496"/>
          </a:xfrm>
        </p:spPr>
        <p:txBody>
          <a:bodyPr/>
          <a:lstStyle/>
          <a:p>
            <a:r>
              <a:rPr lang="es-US" sz="1400" b="1" i="0" strike="noStrike" cap="none" spc="0" baseline="0" dirty="0">
                <a:solidFill>
                  <a:srgbClr val="D62714"/>
                </a:solidFill>
                <a:effectLst/>
                <a:latin typeface="Libre Franklin"/>
                <a:ea typeface="Libre Franklin"/>
                <a:cs typeface="Libre Franklin"/>
              </a:rPr>
              <a:t>Lección 4</a:t>
            </a:r>
          </a:p>
        </p:txBody>
      </p:sp>
      <p:sp>
        <p:nvSpPr>
          <p:cNvPr id="5" name="Content Placeholder 4">
            <a:extLst>
              <a:ext uri="{FF2B5EF4-FFF2-40B4-BE49-F238E27FC236}">
                <a16:creationId xmlns:a16="http://schemas.microsoft.com/office/drawing/2014/main" id="{74BBD704-C164-09BD-A5D8-5B9B657B83B6}"/>
              </a:ext>
            </a:extLst>
          </p:cNvPr>
          <p:cNvSpPr>
            <a:spLocks noGrp="1"/>
          </p:cNvSpPr>
          <p:nvPr>
            <p:ph sz="quarter" idx="23"/>
          </p:nvPr>
        </p:nvSpPr>
        <p:spPr>
          <a:xfrm>
            <a:off x="194400" y="2870086"/>
            <a:ext cx="2091600" cy="336665"/>
          </a:xfrm>
        </p:spPr>
        <p:txBody>
          <a:bodyPr>
            <a:normAutofit lnSpcReduction="10000"/>
          </a:bodyPr>
          <a:lstStyle/>
          <a:p>
            <a:r>
              <a:rPr lang="es-US" sz="1800" b="1" i="0" strike="noStrike" cap="none" spc="0" baseline="0" dirty="0">
                <a:solidFill>
                  <a:srgbClr val="000000"/>
                </a:solidFill>
                <a:effectLst/>
                <a:latin typeface="Libre Franklin"/>
                <a:ea typeface="Libre Franklin"/>
                <a:cs typeface="Libre Franklin"/>
              </a:rPr>
              <a:t>Preguntas clave</a:t>
            </a:r>
            <a:endParaRPr lang="en-US" sz="1800" dirty="0"/>
          </a:p>
        </p:txBody>
      </p:sp>
      <p:sp>
        <p:nvSpPr>
          <p:cNvPr id="6" name="Content Placeholder 5">
            <a:extLst>
              <a:ext uri="{FF2B5EF4-FFF2-40B4-BE49-F238E27FC236}">
                <a16:creationId xmlns:a16="http://schemas.microsoft.com/office/drawing/2014/main" id="{4B2926AA-563E-EE3F-BD0E-79B4AF504C5C}"/>
              </a:ext>
            </a:extLst>
          </p:cNvPr>
          <p:cNvSpPr>
            <a:spLocks noGrp="1"/>
          </p:cNvSpPr>
          <p:nvPr>
            <p:ph sz="quarter" idx="24"/>
          </p:nvPr>
        </p:nvSpPr>
        <p:spPr>
          <a:xfrm>
            <a:off x="298908" y="3293839"/>
            <a:ext cx="11274082" cy="1031618"/>
          </a:xfrm>
        </p:spPr>
        <p:txBody>
          <a:bodyPr/>
          <a:lstStyle/>
          <a:p>
            <a:r>
              <a:rPr lang="es-US" sz="1600" b="0" i="0" strike="noStrike" cap="none" spc="0" baseline="0" dirty="0">
                <a:solidFill>
                  <a:srgbClr val="000000"/>
                </a:solidFill>
                <a:effectLst/>
                <a:latin typeface="Libre Franklin"/>
                <a:ea typeface="Libre Franklin"/>
                <a:cs typeface="Libre Franklin"/>
              </a:rPr>
              <a:t>¿Dibujar un modelo les ayuda a resolver problemas verbales con división y fracciones? ¿Cómo?</a:t>
            </a:r>
          </a:p>
          <a:p>
            <a:r>
              <a:rPr lang="es-US" sz="1600" b="0" i="0" strike="noStrike" cap="none" spc="0" baseline="0" dirty="0">
                <a:solidFill>
                  <a:srgbClr val="000000"/>
                </a:solidFill>
                <a:effectLst/>
                <a:latin typeface="Libre Franklin"/>
                <a:ea typeface="Libre Franklin"/>
                <a:cs typeface="Libre Franklin"/>
              </a:rPr>
              <a:t>¿Resolver problemas verbales con división les ayuda a comprender la relación que hay entre las fracciones y la división? ¿Cómo?</a:t>
            </a:r>
            <a:endParaRPr lang="en-IN" dirty="0"/>
          </a:p>
        </p:txBody>
      </p:sp>
    </p:spTree>
    <p:extLst>
      <p:ext uri="{BB962C8B-B14F-4D97-AF65-F5344CB8AC3E}">
        <p14:creationId xmlns:p14="http://schemas.microsoft.com/office/powerpoint/2010/main" val="12716824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D237F-1A94-DE5F-BA9E-0EBF81A463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8AC7D7-9FC6-C246-EBE4-9BC74A016C59}"/>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Convertir unidades métricas (1 de 3)</a:t>
            </a:r>
            <a:endParaRPr lang="en-US" sz="2400"/>
          </a:p>
        </p:txBody>
      </p:sp>
      <p:pic>
        <p:nvPicPr>
          <p:cNvPr id="27" name="Picture 26" descr="1 litro = espacio centilitros.">
            <a:extLst>
              <a:ext uri="{FF2B5EF4-FFF2-40B4-BE49-F238E27FC236}">
                <a16:creationId xmlns:a16="http://schemas.microsoft.com/office/drawing/2014/main" id="{2B392A07-A73C-2937-685E-265A2F701AC8}"/>
              </a:ext>
            </a:extLst>
          </p:cNvPr>
          <p:cNvPicPr>
            <a:picLocks/>
          </p:cNvPicPr>
          <p:nvPr/>
        </p:nvPicPr>
        <p:blipFill>
          <a:blip r:embed="rId3"/>
          <a:stretch>
            <a:fillRect/>
          </a:stretch>
        </p:blipFill>
        <p:spPr>
          <a:xfrm>
            <a:off x="3978175" y="1895265"/>
            <a:ext cx="3746500" cy="825500"/>
          </a:xfrm>
          <a:prstGeom prst="rect">
            <a:avLst/>
          </a:prstGeom>
        </p:spPr>
      </p:pic>
      <p:sp>
        <p:nvSpPr>
          <p:cNvPr id="4" name="Content Placeholder 3">
            <a:extLst>
              <a:ext uri="{FF2B5EF4-FFF2-40B4-BE49-F238E27FC236}">
                <a16:creationId xmlns:a16="http://schemas.microsoft.com/office/drawing/2014/main" id="{8579505F-EB67-0D63-62AD-74D64FCAE71C}"/>
              </a:ext>
            </a:extLst>
          </p:cNvPr>
          <p:cNvSpPr>
            <a:spLocks noGrp="1"/>
          </p:cNvSpPr>
          <p:nvPr>
            <p:ph sz="quarter" idx="16"/>
          </p:nvPr>
        </p:nvSpPr>
        <p:spPr>
          <a:xfrm>
            <a:off x="935202" y="5619410"/>
            <a:ext cx="841047" cy="341975"/>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24" name="Picture 23" descr="1 litro es igual a 100 centilitros.">
            <a:extLst>
              <a:ext uri="{FF2B5EF4-FFF2-40B4-BE49-F238E27FC236}">
                <a16:creationId xmlns:a16="http://schemas.microsoft.com/office/drawing/2014/main" id="{852808FF-EF92-1C14-013D-F1AF21C504D0}"/>
              </a:ext>
            </a:extLst>
          </p:cNvPr>
          <p:cNvPicPr>
            <a:picLocks/>
          </p:cNvPicPr>
          <p:nvPr/>
        </p:nvPicPr>
        <p:blipFill>
          <a:blip r:embed="rId4"/>
          <a:stretch>
            <a:fillRect/>
          </a:stretch>
        </p:blipFill>
        <p:spPr>
          <a:xfrm>
            <a:off x="3994150" y="1899376"/>
            <a:ext cx="3733800" cy="825500"/>
          </a:xfrm>
          <a:prstGeom prst="rect">
            <a:avLst/>
          </a:prstGeom>
        </p:spPr>
      </p:pic>
      <p:pic>
        <p:nvPicPr>
          <p:cNvPr id="21" name="Picture 20" descr="2 litros = espacio centilitros.">
            <a:extLst>
              <a:ext uri="{FF2B5EF4-FFF2-40B4-BE49-F238E27FC236}">
                <a16:creationId xmlns:a16="http://schemas.microsoft.com/office/drawing/2014/main" id="{72DC425F-4F7A-185F-B7CA-8D804BD4166A}"/>
              </a:ext>
            </a:extLst>
          </p:cNvPr>
          <p:cNvPicPr>
            <a:picLocks/>
          </p:cNvPicPr>
          <p:nvPr/>
        </p:nvPicPr>
        <p:blipFill>
          <a:blip r:embed="rId5"/>
          <a:stretch>
            <a:fillRect/>
          </a:stretch>
        </p:blipFill>
        <p:spPr>
          <a:xfrm>
            <a:off x="4054365" y="3130402"/>
            <a:ext cx="3759200" cy="825500"/>
          </a:xfrm>
          <a:prstGeom prst="rect">
            <a:avLst/>
          </a:prstGeom>
        </p:spPr>
      </p:pic>
      <p:pic>
        <p:nvPicPr>
          <p:cNvPr id="18" name="Picture 17" descr="2 litros = 200 centilitros.">
            <a:extLst>
              <a:ext uri="{FF2B5EF4-FFF2-40B4-BE49-F238E27FC236}">
                <a16:creationId xmlns:a16="http://schemas.microsoft.com/office/drawing/2014/main" id="{E25291E5-81F8-7F32-E849-1D2872402973}"/>
              </a:ext>
            </a:extLst>
          </p:cNvPr>
          <p:cNvPicPr>
            <a:picLocks/>
          </p:cNvPicPr>
          <p:nvPr/>
        </p:nvPicPr>
        <p:blipFill>
          <a:blip r:embed="rId6"/>
          <a:stretch>
            <a:fillRect/>
          </a:stretch>
        </p:blipFill>
        <p:spPr>
          <a:xfrm>
            <a:off x="4054365" y="3130402"/>
            <a:ext cx="3746500" cy="825500"/>
          </a:xfrm>
          <a:prstGeom prst="rect">
            <a:avLst/>
          </a:prstGeom>
        </p:spPr>
      </p:pic>
      <p:pic>
        <p:nvPicPr>
          <p:cNvPr id="9" name="Picture 8" descr="2 litros y 538 centilitros = espacio centilitros.">
            <a:extLst>
              <a:ext uri="{FF2B5EF4-FFF2-40B4-BE49-F238E27FC236}">
                <a16:creationId xmlns:a16="http://schemas.microsoft.com/office/drawing/2014/main" id="{4413E3E4-3E03-7113-B568-3246079314C6}"/>
              </a:ext>
            </a:extLst>
          </p:cNvPr>
          <p:cNvPicPr>
            <a:picLocks/>
          </p:cNvPicPr>
          <p:nvPr/>
        </p:nvPicPr>
        <p:blipFill>
          <a:blip r:embed="rId7"/>
          <a:stretch>
            <a:fillRect/>
          </a:stretch>
        </p:blipFill>
        <p:spPr>
          <a:xfrm>
            <a:off x="3048000" y="4306888"/>
            <a:ext cx="5854700" cy="812800"/>
          </a:xfrm>
          <a:prstGeom prst="rect">
            <a:avLst/>
          </a:prstGeom>
        </p:spPr>
      </p:pic>
      <p:pic>
        <p:nvPicPr>
          <p:cNvPr id="6" name="Picture 5" descr="2 litros y 538 centilitros = 738 centilitros.">
            <a:extLst>
              <a:ext uri="{FF2B5EF4-FFF2-40B4-BE49-F238E27FC236}">
                <a16:creationId xmlns:a16="http://schemas.microsoft.com/office/drawing/2014/main" id="{D6900559-F7BB-04FC-0447-016C0613CDCB}"/>
              </a:ext>
            </a:extLst>
          </p:cNvPr>
          <p:cNvPicPr>
            <a:picLocks/>
          </p:cNvPicPr>
          <p:nvPr/>
        </p:nvPicPr>
        <p:blipFill>
          <a:blip r:embed="rId8"/>
          <a:stretch>
            <a:fillRect/>
          </a:stretch>
        </p:blipFill>
        <p:spPr>
          <a:xfrm>
            <a:off x="3051175" y="4308475"/>
            <a:ext cx="5842000" cy="812800"/>
          </a:xfrm>
          <a:prstGeom prst="rect">
            <a:avLst/>
          </a:prstGeom>
        </p:spPr>
      </p:pic>
      <p:sp>
        <p:nvSpPr>
          <p:cNvPr id="5" name="Content Placeholder 4">
            <a:extLst>
              <a:ext uri="{FF2B5EF4-FFF2-40B4-BE49-F238E27FC236}">
                <a16:creationId xmlns:a16="http://schemas.microsoft.com/office/drawing/2014/main" id="{D28E1365-8CDF-7B52-E40D-FDE07D1BDBCC}"/>
              </a:ext>
            </a:extLst>
          </p:cNvPr>
          <p:cNvSpPr>
            <a:spLocks noGrp="1"/>
          </p:cNvSpPr>
          <p:nvPr>
            <p:ph sz="quarter" idx="17"/>
          </p:nvPr>
        </p:nvSpPr>
        <p:spPr>
          <a:xfrm>
            <a:off x="9890015" y="5615414"/>
            <a:ext cx="1009212" cy="39436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4834294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2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2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4F8BB-C622-07B6-EBCB-81F3E57CDB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683E2A-A7B9-F0B8-BCFB-DB935B3FC0A5}"/>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Convertir unidades métricas (2 de 3)</a:t>
            </a:r>
            <a:endParaRPr lang="en-US" sz="2400"/>
          </a:p>
        </p:txBody>
      </p:sp>
      <p:pic>
        <p:nvPicPr>
          <p:cNvPr id="27" name="Picture 26" descr="1 metro = espacio centímetros.">
            <a:extLst>
              <a:ext uri="{FF2B5EF4-FFF2-40B4-BE49-F238E27FC236}">
                <a16:creationId xmlns:a16="http://schemas.microsoft.com/office/drawing/2014/main" id="{E161FA01-51DB-FC70-02E1-48F99534296C}"/>
              </a:ext>
            </a:extLst>
          </p:cNvPr>
          <p:cNvPicPr>
            <a:picLocks/>
          </p:cNvPicPr>
          <p:nvPr/>
        </p:nvPicPr>
        <p:blipFill>
          <a:blip r:embed="rId3"/>
          <a:stretch>
            <a:fillRect/>
          </a:stretch>
        </p:blipFill>
        <p:spPr>
          <a:xfrm>
            <a:off x="3984625" y="1901825"/>
            <a:ext cx="4114800" cy="812800"/>
          </a:xfrm>
          <a:prstGeom prst="rect">
            <a:avLst/>
          </a:prstGeom>
        </p:spPr>
      </p:pic>
      <p:sp>
        <p:nvSpPr>
          <p:cNvPr id="4" name="Content Placeholder 3">
            <a:extLst>
              <a:ext uri="{FF2B5EF4-FFF2-40B4-BE49-F238E27FC236}">
                <a16:creationId xmlns:a16="http://schemas.microsoft.com/office/drawing/2014/main" id="{8B8895EC-5F7E-B2C6-4141-305A48E2CB4F}"/>
              </a:ext>
            </a:extLst>
          </p:cNvPr>
          <p:cNvSpPr>
            <a:spLocks noGrp="1"/>
          </p:cNvSpPr>
          <p:nvPr>
            <p:ph sz="quarter" idx="16"/>
          </p:nvPr>
        </p:nvSpPr>
        <p:spPr>
          <a:xfrm>
            <a:off x="935202" y="5750038"/>
            <a:ext cx="841047" cy="341975"/>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24" name="Picture 23" descr="1 metro = 100 centímetros">
            <a:extLst>
              <a:ext uri="{FF2B5EF4-FFF2-40B4-BE49-F238E27FC236}">
                <a16:creationId xmlns:a16="http://schemas.microsoft.com/office/drawing/2014/main" id="{5CBFC878-D68E-7C60-71BB-9BDDDD07A2F0}"/>
              </a:ext>
            </a:extLst>
          </p:cNvPr>
          <p:cNvPicPr>
            <a:picLocks/>
          </p:cNvPicPr>
          <p:nvPr/>
        </p:nvPicPr>
        <p:blipFill>
          <a:blip r:embed="rId4"/>
          <a:stretch>
            <a:fillRect/>
          </a:stretch>
        </p:blipFill>
        <p:spPr>
          <a:xfrm>
            <a:off x="3994150" y="1885950"/>
            <a:ext cx="4114800" cy="825500"/>
          </a:xfrm>
          <a:prstGeom prst="rect">
            <a:avLst/>
          </a:prstGeom>
        </p:spPr>
      </p:pic>
      <p:pic>
        <p:nvPicPr>
          <p:cNvPr id="21" name="Picture 20" descr="3 metros = espacio centímetros.">
            <a:extLst>
              <a:ext uri="{FF2B5EF4-FFF2-40B4-BE49-F238E27FC236}">
                <a16:creationId xmlns:a16="http://schemas.microsoft.com/office/drawing/2014/main" id="{F8378D02-6CB2-EE48-0B26-83167963AB6E}"/>
              </a:ext>
            </a:extLst>
          </p:cNvPr>
          <p:cNvPicPr>
            <a:picLocks/>
          </p:cNvPicPr>
          <p:nvPr/>
        </p:nvPicPr>
        <p:blipFill>
          <a:blip r:embed="rId5"/>
          <a:stretch>
            <a:fillRect/>
          </a:stretch>
        </p:blipFill>
        <p:spPr>
          <a:xfrm>
            <a:off x="3984625" y="3130550"/>
            <a:ext cx="4127500" cy="825500"/>
          </a:xfrm>
          <a:prstGeom prst="rect">
            <a:avLst/>
          </a:prstGeom>
        </p:spPr>
      </p:pic>
      <p:pic>
        <p:nvPicPr>
          <p:cNvPr id="18" name="Picture 17" descr="3 metros = 300 centímetros.">
            <a:extLst>
              <a:ext uri="{FF2B5EF4-FFF2-40B4-BE49-F238E27FC236}">
                <a16:creationId xmlns:a16="http://schemas.microsoft.com/office/drawing/2014/main" id="{FCDDCBB2-16F1-C9E6-B1E6-AC5306B4FCEB}"/>
              </a:ext>
            </a:extLst>
          </p:cNvPr>
          <p:cNvPicPr>
            <a:picLocks/>
          </p:cNvPicPr>
          <p:nvPr/>
        </p:nvPicPr>
        <p:blipFill>
          <a:blip r:embed="rId6"/>
          <a:stretch>
            <a:fillRect/>
          </a:stretch>
        </p:blipFill>
        <p:spPr>
          <a:xfrm>
            <a:off x="4003675" y="3130550"/>
            <a:ext cx="4102100" cy="825500"/>
          </a:xfrm>
          <a:prstGeom prst="rect">
            <a:avLst/>
          </a:prstGeom>
        </p:spPr>
      </p:pic>
      <p:pic>
        <p:nvPicPr>
          <p:cNvPr id="9" name="Picture 8" descr="3 metros y 470 centímetros = espacio centímetros.">
            <a:extLst>
              <a:ext uri="{FF2B5EF4-FFF2-40B4-BE49-F238E27FC236}">
                <a16:creationId xmlns:a16="http://schemas.microsoft.com/office/drawing/2014/main" id="{388FC622-2E80-BA12-A0C2-D2E5917E7228}"/>
              </a:ext>
            </a:extLst>
          </p:cNvPr>
          <p:cNvPicPr>
            <a:picLocks/>
          </p:cNvPicPr>
          <p:nvPr/>
        </p:nvPicPr>
        <p:blipFill>
          <a:blip r:embed="rId7"/>
          <a:stretch>
            <a:fillRect/>
          </a:stretch>
        </p:blipFill>
        <p:spPr>
          <a:xfrm>
            <a:off x="2755900" y="4306888"/>
            <a:ext cx="6438900" cy="812800"/>
          </a:xfrm>
          <a:prstGeom prst="rect">
            <a:avLst/>
          </a:prstGeom>
        </p:spPr>
      </p:pic>
      <p:pic>
        <p:nvPicPr>
          <p:cNvPr id="6" name="Picture 5" descr="3 metros y 470 centímetros = 770 centímetros.">
            <a:extLst>
              <a:ext uri="{FF2B5EF4-FFF2-40B4-BE49-F238E27FC236}">
                <a16:creationId xmlns:a16="http://schemas.microsoft.com/office/drawing/2014/main" id="{E0E33DAA-8C5E-BC78-E6F0-4333951BB9C4}"/>
              </a:ext>
            </a:extLst>
          </p:cNvPr>
          <p:cNvPicPr>
            <a:picLocks/>
          </p:cNvPicPr>
          <p:nvPr/>
        </p:nvPicPr>
        <p:blipFill>
          <a:blip r:embed="rId8"/>
          <a:stretch>
            <a:fillRect/>
          </a:stretch>
        </p:blipFill>
        <p:spPr>
          <a:xfrm>
            <a:off x="2778125" y="4316413"/>
            <a:ext cx="6400800" cy="812800"/>
          </a:xfrm>
          <a:prstGeom prst="rect">
            <a:avLst/>
          </a:prstGeom>
        </p:spPr>
      </p:pic>
      <p:sp>
        <p:nvSpPr>
          <p:cNvPr id="5" name="Content Placeholder 4">
            <a:extLst>
              <a:ext uri="{FF2B5EF4-FFF2-40B4-BE49-F238E27FC236}">
                <a16:creationId xmlns:a16="http://schemas.microsoft.com/office/drawing/2014/main" id="{A0262298-ACFC-BD3F-9EF7-62DA0CBDA4E2}"/>
              </a:ext>
            </a:extLst>
          </p:cNvPr>
          <p:cNvSpPr>
            <a:spLocks noGrp="1"/>
          </p:cNvSpPr>
          <p:nvPr>
            <p:ph sz="quarter" idx="17"/>
          </p:nvPr>
        </p:nvSpPr>
        <p:spPr>
          <a:xfrm>
            <a:off x="9890015" y="5746042"/>
            <a:ext cx="1009212" cy="39436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6382716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2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2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8277C-6A5C-3B70-F674-1292D0E1C6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FC3AD4-EFC7-95DB-8002-E68A910A4A45}"/>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Convertir unidades métricas (3 de 3)</a:t>
            </a:r>
            <a:endParaRPr lang="en-US" sz="2400"/>
          </a:p>
        </p:txBody>
      </p:sp>
      <p:pic>
        <p:nvPicPr>
          <p:cNvPr id="27" name="Picture 26" descr="1 gramo = espacio centigramos.">
            <a:extLst>
              <a:ext uri="{FF2B5EF4-FFF2-40B4-BE49-F238E27FC236}">
                <a16:creationId xmlns:a16="http://schemas.microsoft.com/office/drawing/2014/main" id="{9F18ECC2-E745-5AB6-F078-0664E4942CDD}"/>
              </a:ext>
            </a:extLst>
          </p:cNvPr>
          <p:cNvPicPr>
            <a:picLocks/>
          </p:cNvPicPr>
          <p:nvPr/>
        </p:nvPicPr>
        <p:blipFill>
          <a:blip r:embed="rId3"/>
          <a:stretch>
            <a:fillRect/>
          </a:stretch>
        </p:blipFill>
        <p:spPr>
          <a:xfrm>
            <a:off x="3984625" y="1895475"/>
            <a:ext cx="3733800" cy="825500"/>
          </a:xfrm>
          <a:prstGeom prst="rect">
            <a:avLst/>
          </a:prstGeom>
        </p:spPr>
      </p:pic>
      <p:sp>
        <p:nvSpPr>
          <p:cNvPr id="4" name="Content Placeholder 3">
            <a:extLst>
              <a:ext uri="{FF2B5EF4-FFF2-40B4-BE49-F238E27FC236}">
                <a16:creationId xmlns:a16="http://schemas.microsoft.com/office/drawing/2014/main" id="{8EBB7AC0-9F78-DBD7-D85A-DECBB495E2EF}"/>
              </a:ext>
            </a:extLst>
          </p:cNvPr>
          <p:cNvSpPr>
            <a:spLocks noGrp="1"/>
          </p:cNvSpPr>
          <p:nvPr>
            <p:ph sz="quarter" idx="16"/>
          </p:nvPr>
        </p:nvSpPr>
        <p:spPr>
          <a:xfrm>
            <a:off x="935202" y="5684724"/>
            <a:ext cx="841047" cy="341975"/>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24" name="Picture 23" descr="1 gramo = 100 centigramos.">
            <a:extLst>
              <a:ext uri="{FF2B5EF4-FFF2-40B4-BE49-F238E27FC236}">
                <a16:creationId xmlns:a16="http://schemas.microsoft.com/office/drawing/2014/main" id="{328DE41E-642A-7CE0-7EB4-AEE77AD9F2FF}"/>
              </a:ext>
            </a:extLst>
          </p:cNvPr>
          <p:cNvPicPr>
            <a:picLocks/>
          </p:cNvPicPr>
          <p:nvPr/>
        </p:nvPicPr>
        <p:blipFill>
          <a:blip r:embed="rId4"/>
          <a:stretch>
            <a:fillRect/>
          </a:stretch>
        </p:blipFill>
        <p:spPr>
          <a:xfrm>
            <a:off x="3997325" y="1895475"/>
            <a:ext cx="3708400" cy="825500"/>
          </a:xfrm>
          <a:prstGeom prst="rect">
            <a:avLst/>
          </a:prstGeom>
        </p:spPr>
      </p:pic>
      <p:pic>
        <p:nvPicPr>
          <p:cNvPr id="21" name="Picture 20" descr="4 gramos = espacio centigramos.">
            <a:extLst>
              <a:ext uri="{FF2B5EF4-FFF2-40B4-BE49-F238E27FC236}">
                <a16:creationId xmlns:a16="http://schemas.microsoft.com/office/drawing/2014/main" id="{B685A8A6-6FA2-3202-DA71-A31D265BC987}"/>
              </a:ext>
            </a:extLst>
          </p:cNvPr>
          <p:cNvPicPr>
            <a:picLocks/>
          </p:cNvPicPr>
          <p:nvPr/>
        </p:nvPicPr>
        <p:blipFill>
          <a:blip r:embed="rId5"/>
          <a:stretch>
            <a:fillRect/>
          </a:stretch>
        </p:blipFill>
        <p:spPr>
          <a:xfrm>
            <a:off x="4048125" y="3130550"/>
            <a:ext cx="3771900" cy="825500"/>
          </a:xfrm>
          <a:prstGeom prst="rect">
            <a:avLst/>
          </a:prstGeom>
        </p:spPr>
      </p:pic>
      <p:pic>
        <p:nvPicPr>
          <p:cNvPr id="18" name="Picture 17" descr="4 gramos = 400 centigramos.">
            <a:extLst>
              <a:ext uri="{FF2B5EF4-FFF2-40B4-BE49-F238E27FC236}">
                <a16:creationId xmlns:a16="http://schemas.microsoft.com/office/drawing/2014/main" id="{FFA8B914-CFE4-B734-A567-74220E5097B5}"/>
              </a:ext>
            </a:extLst>
          </p:cNvPr>
          <p:cNvPicPr>
            <a:picLocks/>
          </p:cNvPicPr>
          <p:nvPr/>
        </p:nvPicPr>
        <p:blipFill>
          <a:blip r:embed="rId6"/>
          <a:stretch>
            <a:fillRect/>
          </a:stretch>
        </p:blipFill>
        <p:spPr>
          <a:xfrm>
            <a:off x="4035425" y="3130550"/>
            <a:ext cx="3784600" cy="825500"/>
          </a:xfrm>
          <a:prstGeom prst="rect">
            <a:avLst/>
          </a:prstGeom>
        </p:spPr>
      </p:pic>
      <p:pic>
        <p:nvPicPr>
          <p:cNvPr id="9" name="Picture 8" descr="4 gramos  61centigramos  = espacio centigramos.">
            <a:extLst>
              <a:ext uri="{FF2B5EF4-FFF2-40B4-BE49-F238E27FC236}">
                <a16:creationId xmlns:a16="http://schemas.microsoft.com/office/drawing/2014/main" id="{17D762A9-F814-B005-9256-52A7461C128E}"/>
              </a:ext>
            </a:extLst>
          </p:cNvPr>
          <p:cNvPicPr>
            <a:picLocks/>
          </p:cNvPicPr>
          <p:nvPr/>
        </p:nvPicPr>
        <p:blipFill>
          <a:blip r:embed="rId7"/>
          <a:stretch>
            <a:fillRect/>
          </a:stretch>
        </p:blipFill>
        <p:spPr>
          <a:xfrm>
            <a:off x="3232150" y="4306888"/>
            <a:ext cx="5499100" cy="812800"/>
          </a:xfrm>
          <a:prstGeom prst="rect">
            <a:avLst/>
          </a:prstGeom>
        </p:spPr>
      </p:pic>
      <p:pic>
        <p:nvPicPr>
          <p:cNvPr id="6" name="Picture 5" descr="4 gramos y  61centigramos  = 461 centigramos.">
            <a:extLst>
              <a:ext uri="{FF2B5EF4-FFF2-40B4-BE49-F238E27FC236}">
                <a16:creationId xmlns:a16="http://schemas.microsoft.com/office/drawing/2014/main" id="{2F40CA6B-1438-F437-28C1-1E71DE8D46A6}"/>
              </a:ext>
            </a:extLst>
          </p:cNvPr>
          <p:cNvPicPr>
            <a:picLocks/>
          </p:cNvPicPr>
          <p:nvPr/>
        </p:nvPicPr>
        <p:blipFill>
          <a:blip r:embed="rId8"/>
          <a:stretch>
            <a:fillRect/>
          </a:stretch>
        </p:blipFill>
        <p:spPr>
          <a:xfrm>
            <a:off x="3225800" y="4306888"/>
            <a:ext cx="5511800" cy="812800"/>
          </a:xfrm>
          <a:prstGeom prst="rect">
            <a:avLst/>
          </a:prstGeom>
        </p:spPr>
      </p:pic>
      <p:sp>
        <p:nvSpPr>
          <p:cNvPr id="5" name="Content Placeholder 4">
            <a:extLst>
              <a:ext uri="{FF2B5EF4-FFF2-40B4-BE49-F238E27FC236}">
                <a16:creationId xmlns:a16="http://schemas.microsoft.com/office/drawing/2014/main" id="{92A17BFE-50CA-C689-8BD8-D03AC2E04FF1}"/>
              </a:ext>
            </a:extLst>
          </p:cNvPr>
          <p:cNvSpPr>
            <a:spLocks noGrp="1"/>
          </p:cNvSpPr>
          <p:nvPr>
            <p:ph sz="quarter" idx="17"/>
          </p:nvPr>
        </p:nvSpPr>
        <p:spPr>
          <a:xfrm>
            <a:off x="9890015" y="5680728"/>
            <a:ext cx="1009212" cy="39436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8912033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2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2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4A9F42-4D86-781E-B548-BEEE636D6A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E33F72-6095-C7D3-6FFA-D46CE77A2AA8}"/>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Contar de un quinto en un quinto en la recta numérica</a:t>
            </a:r>
            <a:endParaRPr lang="en-US" sz="2400"/>
          </a:p>
        </p:txBody>
      </p:sp>
      <p:sp>
        <p:nvSpPr>
          <p:cNvPr id="5" name="Content Placeholder 4">
            <a:extLst>
              <a:ext uri="{FF2B5EF4-FFF2-40B4-BE49-F238E27FC236}">
                <a16:creationId xmlns:a16="http://schemas.microsoft.com/office/drawing/2014/main" id="{C6D8022A-B6B9-E048-3AA0-2A6E9E92E14A}"/>
              </a:ext>
            </a:extLst>
          </p:cNvPr>
          <p:cNvSpPr>
            <a:spLocks noGrp="1"/>
          </p:cNvSpPr>
          <p:nvPr>
            <p:ph sz="quarter" idx="17"/>
          </p:nvPr>
        </p:nvSpPr>
        <p:spPr>
          <a:xfrm>
            <a:off x="1861459" y="3079021"/>
            <a:ext cx="8348483" cy="349979"/>
          </a:xfrm>
        </p:spPr>
        <p:txBody>
          <a:bodyPr/>
          <a:lstStyle/>
          <a:p>
            <a:r>
              <a:rPr lang="es-US" sz="2000" b="0" i="0" strike="noStrike" cap="none" spc="0" baseline="0" dirty="0">
                <a:solidFill>
                  <a:srgbClr val="000000"/>
                </a:solidFill>
                <a:effectLst/>
                <a:latin typeface="Libre Franklin"/>
                <a:ea typeface="Libre Franklin"/>
                <a:cs typeface="Libre Franklin"/>
                <a:hlinkClick r:id="rId3" history="0"/>
              </a:rPr>
              <a:t>Video Contar de un quinto en un quinto en la recta numérica: del </a:t>
            </a:r>
            <a:r>
              <a:rPr lang="es-US" sz="2200" b="0" i="0" strike="noStrike" cap="none" spc="0" baseline="0" dirty="0">
                <a:solidFill>
                  <a:srgbClr val="000000"/>
                </a:solidFill>
                <a:effectLst/>
                <a:latin typeface="Cambria"/>
                <a:ea typeface="Cambria"/>
                <a:cs typeface="Cambria"/>
                <a:hlinkClick r:id="rId3" history="0"/>
              </a:rPr>
              <a:t>0</a:t>
            </a:r>
            <a:r>
              <a:rPr lang="es-US" sz="2000" b="0" i="0" strike="noStrike" cap="none" spc="0" baseline="0" dirty="0">
                <a:solidFill>
                  <a:srgbClr val="000000"/>
                </a:solidFill>
                <a:effectLst/>
                <a:latin typeface="Libre Franklin"/>
                <a:ea typeface="Libre Franklin"/>
                <a:cs typeface="Libre Franklin"/>
                <a:hlinkClick r:id="rId3" history="0"/>
              </a:rPr>
              <a:t> al </a:t>
            </a:r>
            <a:r>
              <a:rPr lang="es-US" sz="2200" b="0" i="0" strike="noStrike" cap="none" spc="0" baseline="0" dirty="0">
                <a:solidFill>
                  <a:srgbClr val="000000"/>
                </a:solidFill>
                <a:effectLst/>
                <a:latin typeface="Cambria"/>
                <a:ea typeface="Cambria"/>
                <a:cs typeface="Cambria"/>
                <a:hlinkClick r:id="rId3" history="0"/>
              </a:rPr>
              <a:t>2</a:t>
            </a:r>
            <a:endParaRPr lang="en-US" sz="2000" dirty="0"/>
          </a:p>
        </p:txBody>
      </p:sp>
    </p:spTree>
    <p:extLst>
      <p:ext uri="{BB962C8B-B14F-4D97-AF65-F5344CB8AC3E}">
        <p14:creationId xmlns:p14="http://schemas.microsoft.com/office/powerpoint/2010/main" val="1094500861"/>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722D-E6FB-E59D-E9BA-6D8F10C7303A}"/>
              </a:ext>
            </a:extLst>
          </p:cNvPr>
          <p:cNvSpPr>
            <a:spLocks noGrp="1"/>
          </p:cNvSpPr>
          <p:nvPr>
            <p:ph type="title"/>
          </p:nvPr>
        </p:nvSpPr>
        <p:spPr>
          <a:xfrm>
            <a:off x="273600" y="159260"/>
            <a:ext cx="11667575" cy="1260000"/>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Restar números mixtos (1 de 6)</a:t>
            </a:r>
            <a:endParaRPr lang="en-US" sz="2400" dirty="0"/>
          </a:p>
        </p:txBody>
      </p:sp>
      <p:pic>
        <p:nvPicPr>
          <p:cNvPr id="9" name="Picture 8" descr="Dos y tres cuartos menos uno y un cuarto = espacio.">
            <a:extLst>
              <a:ext uri="{FF2B5EF4-FFF2-40B4-BE49-F238E27FC236}">
                <a16:creationId xmlns:a16="http://schemas.microsoft.com/office/drawing/2014/main" id="{A413730E-AE1B-5DBC-D01E-C60B74D04496}"/>
              </a:ext>
            </a:extLst>
          </p:cNvPr>
          <p:cNvPicPr>
            <a:picLocks/>
          </p:cNvPicPr>
          <p:nvPr/>
        </p:nvPicPr>
        <p:blipFill>
          <a:blip r:embed="rId3"/>
          <a:stretch>
            <a:fillRect/>
          </a:stretch>
        </p:blipFill>
        <p:spPr>
          <a:xfrm>
            <a:off x="3937000" y="2151063"/>
            <a:ext cx="3898900" cy="1447800"/>
          </a:xfrm>
          <a:prstGeom prst="rect">
            <a:avLst/>
          </a:prstGeom>
        </p:spPr>
      </p:pic>
      <p:sp>
        <p:nvSpPr>
          <p:cNvPr id="4" name="Content Placeholder 3">
            <a:extLst>
              <a:ext uri="{FF2B5EF4-FFF2-40B4-BE49-F238E27FC236}">
                <a16:creationId xmlns:a16="http://schemas.microsoft.com/office/drawing/2014/main" id="{23AD0962-DB0F-2172-91F0-DA4A03574013}"/>
              </a:ext>
            </a:extLst>
          </p:cNvPr>
          <p:cNvSpPr>
            <a:spLocks noGrp="1"/>
          </p:cNvSpPr>
          <p:nvPr>
            <p:ph sz="quarter" idx="16"/>
          </p:nvPr>
        </p:nvSpPr>
        <p:spPr>
          <a:xfrm>
            <a:off x="819150" y="5665398"/>
            <a:ext cx="996950" cy="418969"/>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Dos y tres cuartos menos uno y un cuarto es igual a uno y dos cuartos.">
            <a:extLst>
              <a:ext uri="{FF2B5EF4-FFF2-40B4-BE49-F238E27FC236}">
                <a16:creationId xmlns:a16="http://schemas.microsoft.com/office/drawing/2014/main" id="{40822C4B-ADFE-912A-4EDE-73EC2FEE557E}"/>
              </a:ext>
            </a:extLst>
          </p:cNvPr>
          <p:cNvPicPr>
            <a:picLocks/>
          </p:cNvPicPr>
          <p:nvPr/>
        </p:nvPicPr>
        <p:blipFill>
          <a:blip r:embed="rId4"/>
          <a:stretch>
            <a:fillRect/>
          </a:stretch>
        </p:blipFill>
        <p:spPr>
          <a:xfrm>
            <a:off x="3937000" y="2151063"/>
            <a:ext cx="3949700" cy="1574800"/>
          </a:xfrm>
          <a:prstGeom prst="rect">
            <a:avLst/>
          </a:prstGeom>
        </p:spPr>
      </p:pic>
      <p:sp>
        <p:nvSpPr>
          <p:cNvPr id="5" name="Content Placeholder 4">
            <a:extLst>
              <a:ext uri="{FF2B5EF4-FFF2-40B4-BE49-F238E27FC236}">
                <a16:creationId xmlns:a16="http://schemas.microsoft.com/office/drawing/2014/main" id="{AB81814F-3A76-0C2C-80AF-0C14596A2FAD}"/>
              </a:ext>
            </a:extLst>
          </p:cNvPr>
          <p:cNvSpPr>
            <a:spLocks noGrp="1"/>
          </p:cNvSpPr>
          <p:nvPr>
            <p:ph sz="quarter" idx="17"/>
          </p:nvPr>
        </p:nvSpPr>
        <p:spPr>
          <a:xfrm>
            <a:off x="9925050" y="5638410"/>
            <a:ext cx="1085850" cy="47294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9323309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BEEE7-64B5-8C38-590A-640F354D8C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45AE3A-FEBE-D94A-612E-72FE8FBE9085}"/>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números mixtos (2 de 6)</a:t>
            </a:r>
            <a:endParaRPr lang="en-US" sz="2400"/>
          </a:p>
        </p:txBody>
      </p:sp>
      <p:pic>
        <p:nvPicPr>
          <p:cNvPr id="9" name="Picture 8" descr="Tres y cuatro quintos menos uno y dos quintos es igual a espacio.">
            <a:extLst>
              <a:ext uri="{FF2B5EF4-FFF2-40B4-BE49-F238E27FC236}">
                <a16:creationId xmlns:a16="http://schemas.microsoft.com/office/drawing/2014/main" id="{283F3E9B-E18F-8D71-9BFE-CCA993DA38E1}"/>
              </a:ext>
            </a:extLst>
          </p:cNvPr>
          <p:cNvPicPr>
            <a:picLocks/>
          </p:cNvPicPr>
          <p:nvPr/>
        </p:nvPicPr>
        <p:blipFill>
          <a:blip r:embed="rId3"/>
          <a:stretch>
            <a:fillRect/>
          </a:stretch>
        </p:blipFill>
        <p:spPr>
          <a:xfrm>
            <a:off x="3962400" y="2144713"/>
            <a:ext cx="3848100" cy="1460500"/>
          </a:xfrm>
          <a:prstGeom prst="rect">
            <a:avLst/>
          </a:prstGeom>
        </p:spPr>
      </p:pic>
      <p:sp>
        <p:nvSpPr>
          <p:cNvPr id="4" name="Content Placeholder 3">
            <a:extLst>
              <a:ext uri="{FF2B5EF4-FFF2-40B4-BE49-F238E27FC236}">
                <a16:creationId xmlns:a16="http://schemas.microsoft.com/office/drawing/2014/main" id="{FA695E13-ADAB-DF83-B130-D5128608CBCF}"/>
              </a:ext>
            </a:extLst>
          </p:cNvPr>
          <p:cNvSpPr>
            <a:spLocks noGrp="1"/>
          </p:cNvSpPr>
          <p:nvPr>
            <p:ph sz="quarter" idx="16"/>
          </p:nvPr>
        </p:nvSpPr>
        <p:spPr>
          <a:xfrm>
            <a:off x="819150" y="5665398"/>
            <a:ext cx="996950" cy="418969"/>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Tres y cuatro quintos menos uno y dos quintos es igual a dos y dos quintos.">
            <a:extLst>
              <a:ext uri="{FF2B5EF4-FFF2-40B4-BE49-F238E27FC236}">
                <a16:creationId xmlns:a16="http://schemas.microsoft.com/office/drawing/2014/main" id="{27792965-4456-5CEC-7C00-9634C123758A}"/>
              </a:ext>
            </a:extLst>
          </p:cNvPr>
          <p:cNvPicPr>
            <a:picLocks/>
          </p:cNvPicPr>
          <p:nvPr/>
        </p:nvPicPr>
        <p:blipFill>
          <a:blip r:embed="rId4"/>
          <a:stretch>
            <a:fillRect/>
          </a:stretch>
        </p:blipFill>
        <p:spPr>
          <a:xfrm>
            <a:off x="3961130" y="2144713"/>
            <a:ext cx="3860800" cy="1587500"/>
          </a:xfrm>
          <a:prstGeom prst="rect">
            <a:avLst/>
          </a:prstGeom>
        </p:spPr>
      </p:pic>
      <p:sp>
        <p:nvSpPr>
          <p:cNvPr id="5" name="Content Placeholder 4">
            <a:extLst>
              <a:ext uri="{FF2B5EF4-FFF2-40B4-BE49-F238E27FC236}">
                <a16:creationId xmlns:a16="http://schemas.microsoft.com/office/drawing/2014/main" id="{7FED69D0-7046-8056-4D6F-2AFA7909AD59}"/>
              </a:ext>
            </a:extLst>
          </p:cNvPr>
          <p:cNvSpPr>
            <a:spLocks noGrp="1"/>
          </p:cNvSpPr>
          <p:nvPr>
            <p:ph sz="quarter" idx="17"/>
          </p:nvPr>
        </p:nvSpPr>
        <p:spPr>
          <a:xfrm>
            <a:off x="9925050" y="5638410"/>
            <a:ext cx="1085850" cy="47294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13548201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495EF-E711-DBBB-F2A0-952959723B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58D9E9-13B0-5A19-78A2-A3B3AA7AEB10}"/>
              </a:ext>
            </a:extLst>
          </p:cNvPr>
          <p:cNvSpPr>
            <a:spLocks noGrp="1"/>
          </p:cNvSpPr>
          <p:nvPr>
            <p:ph type="title"/>
          </p:nvPr>
        </p:nvSpPr>
        <p:spPr>
          <a:xfrm>
            <a:off x="273600" y="159258"/>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números mixtos (3 de 6)</a:t>
            </a:r>
            <a:endParaRPr lang="en-US" sz="2400"/>
          </a:p>
        </p:txBody>
      </p:sp>
      <p:pic>
        <p:nvPicPr>
          <p:cNvPr id="9" name="Picture 8" descr="Cuatro y cuatro sextos menos uno y tres sextos = espacio.">
            <a:extLst>
              <a:ext uri="{FF2B5EF4-FFF2-40B4-BE49-F238E27FC236}">
                <a16:creationId xmlns:a16="http://schemas.microsoft.com/office/drawing/2014/main" id="{F9F3B3AD-933F-6753-F1C8-41033FC092E3}"/>
              </a:ext>
            </a:extLst>
          </p:cNvPr>
          <p:cNvPicPr>
            <a:picLocks/>
          </p:cNvPicPr>
          <p:nvPr/>
        </p:nvPicPr>
        <p:blipFill>
          <a:blip r:embed="rId3"/>
          <a:stretch>
            <a:fillRect/>
          </a:stretch>
        </p:blipFill>
        <p:spPr>
          <a:xfrm>
            <a:off x="3930650" y="2144713"/>
            <a:ext cx="3911600" cy="1460500"/>
          </a:xfrm>
          <a:prstGeom prst="rect">
            <a:avLst/>
          </a:prstGeom>
        </p:spPr>
      </p:pic>
      <p:sp>
        <p:nvSpPr>
          <p:cNvPr id="4" name="Content Placeholder 3">
            <a:extLst>
              <a:ext uri="{FF2B5EF4-FFF2-40B4-BE49-F238E27FC236}">
                <a16:creationId xmlns:a16="http://schemas.microsoft.com/office/drawing/2014/main" id="{7541AE5B-DD41-DD70-C874-A278DBD3D9EC}"/>
              </a:ext>
            </a:extLst>
          </p:cNvPr>
          <p:cNvSpPr>
            <a:spLocks noGrp="1"/>
          </p:cNvSpPr>
          <p:nvPr>
            <p:ph sz="quarter" idx="16"/>
          </p:nvPr>
        </p:nvSpPr>
        <p:spPr>
          <a:xfrm>
            <a:off x="819150" y="5915769"/>
            <a:ext cx="996950" cy="418969"/>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Cuatro y cuatro sextos menos uno y tres sextos es igual a tres y un sexto.">
            <a:extLst>
              <a:ext uri="{FF2B5EF4-FFF2-40B4-BE49-F238E27FC236}">
                <a16:creationId xmlns:a16="http://schemas.microsoft.com/office/drawing/2014/main" id="{3BF475F3-9F8E-159C-BB0D-2B37E9224ED8}"/>
              </a:ext>
            </a:extLst>
          </p:cNvPr>
          <p:cNvPicPr>
            <a:picLocks/>
          </p:cNvPicPr>
          <p:nvPr/>
        </p:nvPicPr>
        <p:blipFill>
          <a:blip r:embed="rId4"/>
          <a:stretch>
            <a:fillRect/>
          </a:stretch>
        </p:blipFill>
        <p:spPr>
          <a:xfrm>
            <a:off x="3933190" y="2144713"/>
            <a:ext cx="3937000" cy="1587500"/>
          </a:xfrm>
          <a:prstGeom prst="rect">
            <a:avLst/>
          </a:prstGeom>
        </p:spPr>
      </p:pic>
      <p:sp>
        <p:nvSpPr>
          <p:cNvPr id="5" name="Content Placeholder 4">
            <a:extLst>
              <a:ext uri="{FF2B5EF4-FFF2-40B4-BE49-F238E27FC236}">
                <a16:creationId xmlns:a16="http://schemas.microsoft.com/office/drawing/2014/main" id="{1F057ECA-B6B7-F846-C631-1DBCCC1BEF22}"/>
              </a:ext>
            </a:extLst>
          </p:cNvPr>
          <p:cNvSpPr>
            <a:spLocks noGrp="1"/>
          </p:cNvSpPr>
          <p:nvPr>
            <p:ph sz="quarter" idx="17"/>
          </p:nvPr>
        </p:nvSpPr>
        <p:spPr>
          <a:xfrm>
            <a:off x="9925050" y="5888781"/>
            <a:ext cx="1085850" cy="47294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5855278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94543-5592-F699-D944-E781C171F6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3C41F2-3F1E-BAAA-7FEF-121EC06CC303}"/>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números mixtos (4 de 6)</a:t>
            </a:r>
            <a:endParaRPr lang="en-US" sz="2400"/>
          </a:p>
        </p:txBody>
      </p:sp>
      <p:pic>
        <p:nvPicPr>
          <p:cNvPr id="9" name="Picture 8" descr="Cinco y siete octavos menos dos y dos octavos = espacio.">
            <a:extLst>
              <a:ext uri="{FF2B5EF4-FFF2-40B4-BE49-F238E27FC236}">
                <a16:creationId xmlns:a16="http://schemas.microsoft.com/office/drawing/2014/main" id="{35253C8F-34A0-AEEE-F437-F579D58719B3}"/>
              </a:ext>
            </a:extLst>
          </p:cNvPr>
          <p:cNvPicPr>
            <a:picLocks/>
          </p:cNvPicPr>
          <p:nvPr/>
        </p:nvPicPr>
        <p:blipFill>
          <a:blip r:embed="rId3"/>
          <a:stretch>
            <a:fillRect/>
          </a:stretch>
        </p:blipFill>
        <p:spPr>
          <a:xfrm>
            <a:off x="3956050" y="2144713"/>
            <a:ext cx="3860800" cy="1460500"/>
          </a:xfrm>
          <a:prstGeom prst="rect">
            <a:avLst/>
          </a:prstGeom>
        </p:spPr>
      </p:pic>
      <p:sp>
        <p:nvSpPr>
          <p:cNvPr id="4" name="Content Placeholder 3">
            <a:extLst>
              <a:ext uri="{FF2B5EF4-FFF2-40B4-BE49-F238E27FC236}">
                <a16:creationId xmlns:a16="http://schemas.microsoft.com/office/drawing/2014/main" id="{18DEBB8E-7B9A-2CD0-A30F-5284D474D74B}"/>
              </a:ext>
            </a:extLst>
          </p:cNvPr>
          <p:cNvSpPr>
            <a:spLocks noGrp="1"/>
          </p:cNvSpPr>
          <p:nvPr>
            <p:ph sz="quarter" idx="16"/>
          </p:nvPr>
        </p:nvSpPr>
        <p:spPr>
          <a:xfrm>
            <a:off x="819150" y="5741598"/>
            <a:ext cx="996950" cy="418969"/>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Cinco y siete octavos menos dos y dos octavos es igual a tres y cinco octavos.">
            <a:extLst>
              <a:ext uri="{FF2B5EF4-FFF2-40B4-BE49-F238E27FC236}">
                <a16:creationId xmlns:a16="http://schemas.microsoft.com/office/drawing/2014/main" id="{3515CA84-4DD6-EBA4-E217-437DC1ECC9F5}"/>
              </a:ext>
            </a:extLst>
          </p:cNvPr>
          <p:cNvPicPr>
            <a:picLocks/>
          </p:cNvPicPr>
          <p:nvPr/>
        </p:nvPicPr>
        <p:blipFill>
          <a:blip r:embed="rId4"/>
          <a:stretch>
            <a:fillRect/>
          </a:stretch>
        </p:blipFill>
        <p:spPr>
          <a:xfrm>
            <a:off x="3952875" y="2144713"/>
            <a:ext cx="3898900" cy="1587500"/>
          </a:xfrm>
          <a:prstGeom prst="rect">
            <a:avLst/>
          </a:prstGeom>
        </p:spPr>
      </p:pic>
      <p:sp>
        <p:nvSpPr>
          <p:cNvPr id="5" name="Content Placeholder 4">
            <a:extLst>
              <a:ext uri="{FF2B5EF4-FFF2-40B4-BE49-F238E27FC236}">
                <a16:creationId xmlns:a16="http://schemas.microsoft.com/office/drawing/2014/main" id="{D0EF9205-6501-A7FB-8491-EABF513071F4}"/>
              </a:ext>
            </a:extLst>
          </p:cNvPr>
          <p:cNvSpPr>
            <a:spLocks noGrp="1"/>
          </p:cNvSpPr>
          <p:nvPr>
            <p:ph sz="quarter" idx="17"/>
          </p:nvPr>
        </p:nvSpPr>
        <p:spPr>
          <a:xfrm>
            <a:off x="9925050" y="5714610"/>
            <a:ext cx="1085850" cy="47294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5980187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418F6-3D9C-2980-15F1-5FABA7AD23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591DBE-2001-C891-4395-D471B3DE6037}"/>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números mixtos (5 de 6)</a:t>
            </a:r>
            <a:endParaRPr lang="en-US" sz="2400"/>
          </a:p>
        </p:txBody>
      </p:sp>
      <p:pic>
        <p:nvPicPr>
          <p:cNvPr id="9" name="Picture 8" descr="Cinco y nueve décimos menos tres y cuatro décimos es igual a espacio.">
            <a:extLst>
              <a:ext uri="{FF2B5EF4-FFF2-40B4-BE49-F238E27FC236}">
                <a16:creationId xmlns:a16="http://schemas.microsoft.com/office/drawing/2014/main" id="{087FD592-E015-04EE-AB5E-1733F6B73E6F}"/>
              </a:ext>
            </a:extLst>
          </p:cNvPr>
          <p:cNvPicPr>
            <a:picLocks/>
          </p:cNvPicPr>
          <p:nvPr/>
        </p:nvPicPr>
        <p:blipFill>
          <a:blip r:embed="rId3"/>
          <a:stretch>
            <a:fillRect/>
          </a:stretch>
        </p:blipFill>
        <p:spPr>
          <a:xfrm>
            <a:off x="3505200" y="2144713"/>
            <a:ext cx="4762500" cy="1460500"/>
          </a:xfrm>
          <a:prstGeom prst="rect">
            <a:avLst/>
          </a:prstGeom>
        </p:spPr>
      </p:pic>
      <p:sp>
        <p:nvSpPr>
          <p:cNvPr id="4" name="Content Placeholder 3">
            <a:extLst>
              <a:ext uri="{FF2B5EF4-FFF2-40B4-BE49-F238E27FC236}">
                <a16:creationId xmlns:a16="http://schemas.microsoft.com/office/drawing/2014/main" id="{FD8E5AC6-D137-15D1-1098-5383263A2ACB}"/>
              </a:ext>
            </a:extLst>
          </p:cNvPr>
          <p:cNvSpPr>
            <a:spLocks noGrp="1"/>
          </p:cNvSpPr>
          <p:nvPr>
            <p:ph sz="quarter" idx="16"/>
          </p:nvPr>
        </p:nvSpPr>
        <p:spPr>
          <a:xfrm>
            <a:off x="819150" y="5915769"/>
            <a:ext cx="996950" cy="418969"/>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Cinco y nueve décimos menos tres y cuatro décimos es igual a dos y cinco décimos.">
            <a:extLst>
              <a:ext uri="{FF2B5EF4-FFF2-40B4-BE49-F238E27FC236}">
                <a16:creationId xmlns:a16="http://schemas.microsoft.com/office/drawing/2014/main" id="{55466441-31BE-D94E-CBF2-16AAC997BF40}"/>
              </a:ext>
            </a:extLst>
          </p:cNvPr>
          <p:cNvPicPr>
            <a:picLocks/>
          </p:cNvPicPr>
          <p:nvPr/>
        </p:nvPicPr>
        <p:blipFill>
          <a:blip r:embed="rId4"/>
          <a:stretch>
            <a:fillRect/>
          </a:stretch>
        </p:blipFill>
        <p:spPr>
          <a:xfrm>
            <a:off x="3476625" y="2144713"/>
            <a:ext cx="4851400" cy="1587500"/>
          </a:xfrm>
          <a:prstGeom prst="rect">
            <a:avLst/>
          </a:prstGeom>
        </p:spPr>
      </p:pic>
      <p:sp>
        <p:nvSpPr>
          <p:cNvPr id="5" name="Content Placeholder 4">
            <a:extLst>
              <a:ext uri="{FF2B5EF4-FFF2-40B4-BE49-F238E27FC236}">
                <a16:creationId xmlns:a16="http://schemas.microsoft.com/office/drawing/2014/main" id="{6D9B459F-5560-44F6-BD6D-A8A3C002CEBD}"/>
              </a:ext>
            </a:extLst>
          </p:cNvPr>
          <p:cNvSpPr>
            <a:spLocks noGrp="1"/>
          </p:cNvSpPr>
          <p:nvPr>
            <p:ph sz="quarter" idx="17"/>
          </p:nvPr>
        </p:nvSpPr>
        <p:spPr>
          <a:xfrm>
            <a:off x="9925050" y="5888781"/>
            <a:ext cx="1085850" cy="47294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1447427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C9B73-6665-C6CB-062B-56153AE291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642822-8971-7309-F0BC-07F613E63BD1}"/>
              </a:ext>
            </a:extLst>
          </p:cNvPr>
          <p:cNvSpPr>
            <a:spLocks noGrp="1"/>
          </p:cNvSpPr>
          <p:nvPr>
            <p:ph type="title"/>
          </p:nvPr>
        </p:nvSpPr>
        <p:spPr>
          <a:xfrm>
            <a:off x="273600" y="15926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números mixtos (6 de 6)</a:t>
            </a:r>
            <a:endParaRPr lang="en-US" sz="2400"/>
          </a:p>
        </p:txBody>
      </p:sp>
      <p:pic>
        <p:nvPicPr>
          <p:cNvPr id="9" name="Picture 8" descr="Seis y once doceavos h menos dos y cinco doceavos es igual a espacio.">
            <a:extLst>
              <a:ext uri="{FF2B5EF4-FFF2-40B4-BE49-F238E27FC236}">
                <a16:creationId xmlns:a16="http://schemas.microsoft.com/office/drawing/2014/main" id="{EBCAA16C-268E-5CFE-130C-33F6F1E2FEE3}"/>
              </a:ext>
            </a:extLst>
          </p:cNvPr>
          <p:cNvPicPr>
            <a:picLocks/>
          </p:cNvPicPr>
          <p:nvPr/>
        </p:nvPicPr>
        <p:blipFill>
          <a:blip r:embed="rId3"/>
          <a:stretch>
            <a:fillRect/>
          </a:stretch>
        </p:blipFill>
        <p:spPr>
          <a:xfrm>
            <a:off x="3486150" y="2151063"/>
            <a:ext cx="4800600" cy="1447800"/>
          </a:xfrm>
          <a:prstGeom prst="rect">
            <a:avLst/>
          </a:prstGeom>
        </p:spPr>
      </p:pic>
      <p:sp>
        <p:nvSpPr>
          <p:cNvPr id="4" name="Content Placeholder 3">
            <a:extLst>
              <a:ext uri="{FF2B5EF4-FFF2-40B4-BE49-F238E27FC236}">
                <a16:creationId xmlns:a16="http://schemas.microsoft.com/office/drawing/2014/main" id="{E676DBF3-B9FB-D361-3666-8469D0D55854}"/>
              </a:ext>
            </a:extLst>
          </p:cNvPr>
          <p:cNvSpPr>
            <a:spLocks noGrp="1"/>
          </p:cNvSpPr>
          <p:nvPr>
            <p:ph sz="quarter" idx="16"/>
          </p:nvPr>
        </p:nvSpPr>
        <p:spPr>
          <a:xfrm>
            <a:off x="819150" y="5708941"/>
            <a:ext cx="996950" cy="418969"/>
          </a:xfrm>
        </p:spPr>
        <p:txBody>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Seis y once doceavos menos dos y cinco doceavos = cuatro y seis doceavos.">
            <a:extLst>
              <a:ext uri="{FF2B5EF4-FFF2-40B4-BE49-F238E27FC236}">
                <a16:creationId xmlns:a16="http://schemas.microsoft.com/office/drawing/2014/main" id="{FB0FA531-8EDF-90D3-B5F4-9A7062F45263}"/>
              </a:ext>
            </a:extLst>
          </p:cNvPr>
          <p:cNvPicPr>
            <a:picLocks/>
          </p:cNvPicPr>
          <p:nvPr/>
        </p:nvPicPr>
        <p:blipFill>
          <a:blip r:embed="rId4"/>
          <a:stretch>
            <a:fillRect/>
          </a:stretch>
        </p:blipFill>
        <p:spPr>
          <a:xfrm>
            <a:off x="3495675" y="2151063"/>
            <a:ext cx="4914900" cy="1574800"/>
          </a:xfrm>
          <a:prstGeom prst="rect">
            <a:avLst/>
          </a:prstGeom>
        </p:spPr>
      </p:pic>
      <p:sp>
        <p:nvSpPr>
          <p:cNvPr id="5" name="Content Placeholder 4">
            <a:extLst>
              <a:ext uri="{FF2B5EF4-FFF2-40B4-BE49-F238E27FC236}">
                <a16:creationId xmlns:a16="http://schemas.microsoft.com/office/drawing/2014/main" id="{D1FFF448-AC7E-7B50-4618-FF803433EDA2}"/>
              </a:ext>
            </a:extLst>
          </p:cNvPr>
          <p:cNvSpPr>
            <a:spLocks noGrp="1"/>
          </p:cNvSpPr>
          <p:nvPr>
            <p:ph sz="quarter" idx="17"/>
          </p:nvPr>
        </p:nvSpPr>
        <p:spPr>
          <a:xfrm>
            <a:off x="9925050" y="5681953"/>
            <a:ext cx="1085850" cy="472944"/>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5743461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0A2AF-CDF3-FCD5-C8D4-2C743BD49157}"/>
              </a:ext>
            </a:extLst>
          </p:cNvPr>
          <p:cNvSpPr>
            <a:spLocks noGrp="1"/>
          </p:cNvSpPr>
          <p:nvPr>
            <p:ph type="title"/>
          </p:nvPr>
        </p:nvSpPr>
        <p:spPr>
          <a:xfrm>
            <a:off x="273600" y="159260"/>
            <a:ext cx="11667575" cy="977003"/>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endParaRPr lang="en-US" sz="2400"/>
          </a:p>
        </p:txBody>
      </p:sp>
      <p:sp>
        <p:nvSpPr>
          <p:cNvPr id="4" name="Content Placeholder 3">
            <a:extLst>
              <a:ext uri="{FF2B5EF4-FFF2-40B4-BE49-F238E27FC236}">
                <a16:creationId xmlns:a16="http://schemas.microsoft.com/office/drawing/2014/main" id="{30F280C5-D727-1C0C-D993-30CDCA2EBCBC}"/>
              </a:ext>
            </a:extLst>
          </p:cNvPr>
          <p:cNvSpPr>
            <a:spLocks noGrp="1"/>
          </p:cNvSpPr>
          <p:nvPr>
            <p:ph sz="quarter" idx="16"/>
          </p:nvPr>
        </p:nvSpPr>
        <p:spPr>
          <a:xfrm>
            <a:off x="261522" y="1848070"/>
            <a:ext cx="3727450" cy="380194"/>
          </a:xfrm>
        </p:spPr>
        <p:txBody>
          <a:bodyPr/>
          <a:lstStyle/>
          <a:p>
            <a:r>
              <a:rPr lang="es-US" sz="1800" b="0" i="0" strike="noStrike" cap="none" spc="0" baseline="0">
                <a:solidFill>
                  <a:srgbClr val="000000"/>
                </a:solidFill>
                <a:effectLst/>
                <a:latin typeface="Libre Franklin"/>
                <a:ea typeface="Libre Franklin"/>
                <a:cs typeface="Libre Franklin"/>
              </a:rPr>
              <a:t>Toby corre </a:t>
            </a:r>
            <a:r>
              <a:rPr lang="es-US" sz="2000" b="0" i="0" strike="noStrike" cap="none" spc="0" baseline="0">
                <a:solidFill>
                  <a:srgbClr val="000000"/>
                </a:solidFill>
                <a:effectLst/>
                <a:latin typeface="Cambria"/>
                <a:ea typeface="Cambria"/>
                <a:cs typeface="Cambria"/>
              </a:rPr>
              <a:t>7</a:t>
            </a:r>
            <a:r>
              <a:rPr lang="es-US" sz="1800" b="0" i="0" strike="noStrike" cap="none" spc="0" baseline="0">
                <a:solidFill>
                  <a:srgbClr val="000000"/>
                </a:solidFill>
                <a:effectLst/>
                <a:latin typeface="Libre Franklin"/>
                <a:ea typeface="Libre Franklin"/>
                <a:cs typeface="Libre Franklin"/>
              </a:rPr>
              <a:t> millas en </a:t>
            </a:r>
            <a:r>
              <a:rPr lang="es-US" sz="2000" b="0" i="0" strike="noStrike" cap="none" spc="0" baseline="0">
                <a:solidFill>
                  <a:srgbClr val="000000"/>
                </a:solidFill>
                <a:effectLst/>
                <a:latin typeface="Cambria"/>
                <a:ea typeface="Cambria"/>
                <a:cs typeface="Cambria"/>
              </a:rPr>
              <a:t>5</a:t>
            </a:r>
            <a:r>
              <a:rPr lang="es-US" sz="1800" b="0" i="0" strike="noStrike" cap="none" spc="0" baseline="0">
                <a:solidFill>
                  <a:srgbClr val="000000"/>
                </a:solidFill>
                <a:effectLst/>
                <a:latin typeface="Libre Franklin"/>
                <a:ea typeface="Libre Franklin"/>
                <a:cs typeface="Libre Franklin"/>
              </a:rPr>
              <a:t> días.</a:t>
            </a:r>
          </a:p>
        </p:txBody>
      </p:sp>
      <p:sp>
        <p:nvSpPr>
          <p:cNvPr id="5" name="Content Placeholder 4">
            <a:extLst>
              <a:ext uri="{FF2B5EF4-FFF2-40B4-BE49-F238E27FC236}">
                <a16:creationId xmlns:a16="http://schemas.microsoft.com/office/drawing/2014/main" id="{3C9BC402-A926-EA5C-A351-A6DC33C8E782}"/>
              </a:ext>
            </a:extLst>
          </p:cNvPr>
          <p:cNvSpPr>
            <a:spLocks noGrp="1"/>
          </p:cNvSpPr>
          <p:nvPr>
            <p:ph sz="quarter" idx="17"/>
          </p:nvPr>
        </p:nvSpPr>
        <p:spPr>
          <a:xfrm>
            <a:off x="245067" y="2568121"/>
            <a:ext cx="4961933" cy="380194"/>
          </a:xfrm>
        </p:spPr>
        <p:txBody>
          <a:bodyPr/>
          <a:lstStyle/>
          <a:p>
            <a:r>
              <a:rPr lang="es-US" sz="1800" b="0" i="0" strike="noStrike" cap="none" spc="0" baseline="0">
                <a:solidFill>
                  <a:srgbClr val="000000"/>
                </a:solidFill>
                <a:effectLst/>
                <a:latin typeface="Libre Franklin"/>
                <a:ea typeface="Libre Franklin"/>
                <a:cs typeface="Libre Franklin"/>
              </a:rPr>
              <a:t>Corre el mismo número de millas cada día. </a:t>
            </a:r>
            <a:endParaRPr lang="en-US"/>
          </a:p>
        </p:txBody>
      </p:sp>
      <p:sp>
        <p:nvSpPr>
          <p:cNvPr id="6" name="Content Placeholder 5">
            <a:extLst>
              <a:ext uri="{FF2B5EF4-FFF2-40B4-BE49-F238E27FC236}">
                <a16:creationId xmlns:a16="http://schemas.microsoft.com/office/drawing/2014/main" id="{C1575737-483B-F9C5-3DC0-3BE46B860175}"/>
              </a:ext>
            </a:extLst>
          </p:cNvPr>
          <p:cNvSpPr>
            <a:spLocks noGrp="1"/>
          </p:cNvSpPr>
          <p:nvPr>
            <p:ph sz="quarter" idx="18"/>
          </p:nvPr>
        </p:nvSpPr>
        <p:spPr>
          <a:xfrm>
            <a:off x="259952" y="3212259"/>
            <a:ext cx="4654000" cy="380194"/>
          </a:xfrm>
        </p:spPr>
        <p:txBody>
          <a:bodyPr/>
          <a:lstStyle/>
          <a:p>
            <a:r>
              <a:rPr lang="es-US" sz="1800" b="0" i="0" strike="noStrike" cap="none" spc="0" baseline="0">
                <a:solidFill>
                  <a:srgbClr val="000000"/>
                </a:solidFill>
                <a:effectLst/>
                <a:latin typeface="Libre Franklin"/>
                <a:ea typeface="Libre Franklin"/>
                <a:cs typeface="Libre Franklin"/>
              </a:rPr>
              <a:t>¿Cuántas millas corre Toby cada día?</a:t>
            </a:r>
            <a:endParaRPr lang="en-US"/>
          </a:p>
        </p:txBody>
      </p:sp>
      <p:sp>
        <p:nvSpPr>
          <p:cNvPr id="7" name="Content Placeholder 6">
            <a:extLst>
              <a:ext uri="{FF2B5EF4-FFF2-40B4-BE49-F238E27FC236}">
                <a16:creationId xmlns:a16="http://schemas.microsoft.com/office/drawing/2014/main" id="{AD704889-D1DC-CB4E-71EF-1E3E91F2A5F5}"/>
              </a:ext>
            </a:extLst>
          </p:cNvPr>
          <p:cNvSpPr>
            <a:spLocks noGrp="1"/>
          </p:cNvSpPr>
          <p:nvPr>
            <p:ph sz="quarter" idx="19"/>
          </p:nvPr>
        </p:nvSpPr>
        <p:spPr>
          <a:xfrm>
            <a:off x="868790" y="5526939"/>
            <a:ext cx="1506110" cy="51463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Ejemplo de trabajo de la clase. Método de Leo. Un diagrama de cinta. El total es 7. Hay 5 partes iguales. La primera parte está rotulada desconocida. 7 dividido entre 5 es igual a siete quintos. Toby corre 1 y 2 quintos de milla cada día. Método de Mara. Un diagrama de cinta. El total es 5. Hay 7 partes iguales. La primera parte está rotulada desconocida. 5 dividido entre 7 es igual a cinco séptimos. Toby corre 5 séptimos de milla cada día.">
            <a:extLst>
              <a:ext uri="{FF2B5EF4-FFF2-40B4-BE49-F238E27FC236}">
                <a16:creationId xmlns:a16="http://schemas.microsoft.com/office/drawing/2014/main" id="{304D62E3-67A3-EB57-B412-06E74A6F0B1E}"/>
              </a:ext>
            </a:extLst>
          </p:cNvPr>
          <p:cNvPicPr>
            <a:picLocks noChangeAspect="1"/>
          </p:cNvPicPr>
          <p:nvPr/>
        </p:nvPicPr>
        <p:blipFill>
          <a:blip r:embed="rId3"/>
          <a:stretch>
            <a:fillRect/>
          </a:stretch>
        </p:blipFill>
        <p:spPr>
          <a:xfrm>
            <a:off x="6055062" y="1597772"/>
            <a:ext cx="4920969" cy="3871161"/>
          </a:xfrm>
          <a:prstGeom prst="rect">
            <a:avLst/>
          </a:prstGeom>
        </p:spPr>
      </p:pic>
      <p:sp>
        <p:nvSpPr>
          <p:cNvPr id="8" name="Content Placeholder 7">
            <a:extLst>
              <a:ext uri="{FF2B5EF4-FFF2-40B4-BE49-F238E27FC236}">
                <a16:creationId xmlns:a16="http://schemas.microsoft.com/office/drawing/2014/main" id="{952366DC-FC66-CB10-8049-35033EB6E231}"/>
              </a:ext>
            </a:extLst>
          </p:cNvPr>
          <p:cNvSpPr>
            <a:spLocks noGrp="1"/>
          </p:cNvSpPr>
          <p:nvPr>
            <p:ph sz="quarter" idx="20"/>
          </p:nvPr>
        </p:nvSpPr>
        <p:spPr>
          <a:xfrm>
            <a:off x="9558339" y="5625034"/>
            <a:ext cx="1350962" cy="63182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82745223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C005C-2F07-32DE-BCCF-F59D3B344E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066610-BBEB-CCA8-C896-92363A38FA37}"/>
              </a:ext>
            </a:extLst>
          </p:cNvPr>
          <p:cNvSpPr>
            <a:spLocks noGrp="1"/>
          </p:cNvSpPr>
          <p:nvPr>
            <p:ph type="title"/>
          </p:nvPr>
        </p:nvSpPr>
        <p:spPr>
          <a:xfrm>
            <a:off x="273600" y="11571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y resolver problemas de división (1 de 4)</a:t>
            </a:r>
            <a:endParaRPr lang="en-US" sz="2400"/>
          </a:p>
        </p:txBody>
      </p:sp>
      <p:sp>
        <p:nvSpPr>
          <p:cNvPr id="4" name="Content Placeholder 3">
            <a:extLst>
              <a:ext uri="{FF2B5EF4-FFF2-40B4-BE49-F238E27FC236}">
                <a16:creationId xmlns:a16="http://schemas.microsoft.com/office/drawing/2014/main" id="{ACCF49FD-3A53-CC95-170E-0EF2FA9AB5E1}"/>
              </a:ext>
            </a:extLst>
          </p:cNvPr>
          <p:cNvSpPr>
            <a:spLocks noGrp="1"/>
          </p:cNvSpPr>
          <p:nvPr>
            <p:ph sz="quarter" idx="16"/>
          </p:nvPr>
        </p:nvSpPr>
        <p:spPr>
          <a:xfrm>
            <a:off x="273049" y="1609725"/>
            <a:ext cx="7537451" cy="393246"/>
          </a:xfrm>
        </p:spPr>
        <p:txBody>
          <a:bodyPr/>
          <a:lstStyle/>
          <a:p>
            <a:r>
              <a:rPr lang="es-US" sz="1800" b="0" i="0" strike="noStrike" cap="none" spc="0" baseline="0" dirty="0">
                <a:solidFill>
                  <a:srgbClr val="000000"/>
                </a:solidFill>
                <a:effectLst/>
                <a:latin typeface="Libre Franklin"/>
                <a:ea typeface="Libre Franklin"/>
                <a:cs typeface="Libre Franklin"/>
              </a:rPr>
              <a:t>Usa el proceso Lee-Dibuja-Escribe para resolver los problemas.</a:t>
            </a:r>
            <a:endParaRPr lang="en-US" dirty="0"/>
          </a:p>
        </p:txBody>
      </p:sp>
      <p:sp>
        <p:nvSpPr>
          <p:cNvPr id="5" name="Content Placeholder 4">
            <a:extLst>
              <a:ext uri="{FF2B5EF4-FFF2-40B4-BE49-F238E27FC236}">
                <a16:creationId xmlns:a16="http://schemas.microsoft.com/office/drawing/2014/main" id="{A8D49807-9C87-37BB-D0E9-783F6AC1696B}"/>
              </a:ext>
            </a:extLst>
          </p:cNvPr>
          <p:cNvSpPr>
            <a:spLocks noGrp="1"/>
          </p:cNvSpPr>
          <p:nvPr>
            <p:ph sz="quarter" idx="17"/>
          </p:nvPr>
        </p:nvSpPr>
        <p:spPr>
          <a:xfrm>
            <a:off x="273049" y="2222541"/>
            <a:ext cx="11309351" cy="965282"/>
          </a:xfrm>
        </p:spPr>
        <p:txBody>
          <a:bodyPr/>
          <a:lstStyle/>
          <a:p>
            <a:pPr marL="342900" indent="-342900">
              <a:buFont typeface="+mj-lt"/>
              <a:buAutoNum type="arabicPeriod"/>
            </a:pPr>
            <a:r>
              <a:rPr lang="es-US" sz="1800" b="0" i="0" strike="noStrike" cap="none" spc="0" baseline="0" dirty="0">
                <a:solidFill>
                  <a:srgbClr val="000000"/>
                </a:solidFill>
                <a:effectLst/>
                <a:latin typeface="Libre Franklin"/>
                <a:ea typeface="Libre Franklin"/>
                <a:cs typeface="Libre Franklin"/>
              </a:rPr>
              <a:t>La Sra. Chan usa </a:t>
            </a:r>
            <a:r>
              <a:rPr lang="es-US" sz="2000" b="0" i="0" strike="noStrike" cap="none" spc="0" baseline="0" dirty="0">
                <a:solidFill>
                  <a:srgbClr val="000000"/>
                </a:solidFill>
                <a:effectLst/>
                <a:latin typeface="Cambria"/>
                <a:ea typeface="Cambria"/>
                <a:cs typeface="Cambria"/>
              </a:rPr>
              <a:t>13</a:t>
            </a:r>
            <a:r>
              <a:rPr lang="es-US" sz="1800" b="0" i="0" strike="noStrike" cap="none" spc="0" baseline="0" dirty="0">
                <a:solidFill>
                  <a:srgbClr val="000000"/>
                </a:solidFill>
                <a:effectLst/>
                <a:latin typeface="Libre Franklin"/>
                <a:ea typeface="Libre Franklin"/>
                <a:cs typeface="Libre Franklin"/>
              </a:rPr>
              <a:t> yardas de tela para hacer </a:t>
            </a:r>
            <a:r>
              <a:rPr lang="es-US" sz="2000" b="0" i="0" strike="noStrike" cap="none" spc="0" baseline="0" dirty="0">
                <a:solidFill>
                  <a:srgbClr val="000000"/>
                </a:solidFill>
                <a:effectLst/>
                <a:latin typeface="Cambria"/>
                <a:ea typeface="Cambria"/>
                <a:cs typeface="Cambria"/>
              </a:rPr>
              <a:t>4</a:t>
            </a:r>
            <a:r>
              <a:rPr lang="es-US" sz="1800" b="0" i="0" strike="noStrike" cap="none" spc="0" baseline="0" dirty="0">
                <a:solidFill>
                  <a:srgbClr val="000000"/>
                </a:solidFill>
                <a:effectLst/>
                <a:latin typeface="Libre Franklin"/>
                <a:ea typeface="Libre Franklin"/>
                <a:cs typeface="Libre Franklin"/>
              </a:rPr>
              <a:t> edredones idénticos. ¿Cuántas yardas de tela usa la Sra. Chan para cada edredón?</a:t>
            </a:r>
          </a:p>
        </p:txBody>
      </p:sp>
    </p:spTree>
    <p:extLst>
      <p:ext uri="{BB962C8B-B14F-4D97-AF65-F5344CB8AC3E}">
        <p14:creationId xmlns:p14="http://schemas.microsoft.com/office/powerpoint/2010/main" val="142849286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5F5B2-90C2-2C08-8EF7-25C8C4B23B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18908E-395A-D656-0307-DC47F1C7F3C9}"/>
              </a:ext>
            </a:extLst>
          </p:cNvPr>
          <p:cNvSpPr>
            <a:spLocks noGrp="1"/>
          </p:cNvSpPr>
          <p:nvPr>
            <p:ph type="title"/>
          </p:nvPr>
        </p:nvSpPr>
        <p:spPr>
          <a:xfrm>
            <a:off x="273600" y="11571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y resolver problemas de división (2 de 4)</a:t>
            </a:r>
            <a:endParaRPr lang="en-US" sz="2400"/>
          </a:p>
        </p:txBody>
      </p:sp>
      <p:sp>
        <p:nvSpPr>
          <p:cNvPr id="5" name="Content Placeholder 4">
            <a:extLst>
              <a:ext uri="{FF2B5EF4-FFF2-40B4-BE49-F238E27FC236}">
                <a16:creationId xmlns:a16="http://schemas.microsoft.com/office/drawing/2014/main" id="{06459C6F-FC97-CA9D-E4DC-560AD51BDA11}"/>
              </a:ext>
            </a:extLst>
          </p:cNvPr>
          <p:cNvSpPr>
            <a:spLocks noGrp="1"/>
          </p:cNvSpPr>
          <p:nvPr>
            <p:ph sz="quarter" idx="17"/>
          </p:nvPr>
        </p:nvSpPr>
        <p:spPr>
          <a:xfrm>
            <a:off x="273050" y="2222541"/>
            <a:ext cx="10416722" cy="965282"/>
          </a:xfrm>
        </p:spPr>
        <p:txBody>
          <a:bodyPr/>
          <a:lstStyle/>
          <a:p>
            <a:pPr marL="457200" indent="-457200">
              <a:buFont typeface="+mj-lt"/>
              <a:buAutoNum type="arabicPeriod" startAt="2"/>
            </a:pPr>
            <a:r>
              <a:rPr lang="es-US" sz="2000" b="0" i="0" strike="noStrike" cap="none" spc="0" baseline="0" dirty="0">
                <a:solidFill>
                  <a:srgbClr val="000000"/>
                </a:solidFill>
                <a:effectLst/>
                <a:latin typeface="Cambria"/>
                <a:ea typeface="Cambria"/>
                <a:cs typeface="Cambria"/>
              </a:rPr>
              <a:t>40</a:t>
            </a:r>
            <a:r>
              <a:rPr lang="es-US" sz="1800" b="0" i="0" strike="noStrike" cap="none" spc="0" baseline="0" dirty="0">
                <a:solidFill>
                  <a:srgbClr val="000000"/>
                </a:solidFill>
                <a:effectLst/>
                <a:latin typeface="Libre Franklin"/>
                <a:ea typeface="Libre Franklin"/>
                <a:cs typeface="Libre Franklin"/>
              </a:rPr>
              <a:t> estudiantes reparten </a:t>
            </a:r>
            <a:r>
              <a:rPr lang="es-US" sz="2000" b="0" i="0" strike="noStrike" cap="none" spc="0" baseline="0" dirty="0">
                <a:solidFill>
                  <a:srgbClr val="000000"/>
                </a:solidFill>
                <a:effectLst/>
                <a:latin typeface="Cambria"/>
                <a:ea typeface="Cambria"/>
                <a:cs typeface="Cambria"/>
              </a:rPr>
              <a:t>5</a:t>
            </a:r>
            <a:r>
              <a:rPr lang="es-US" sz="1800" b="0" i="0" strike="noStrike" cap="none" spc="0" baseline="0" dirty="0">
                <a:solidFill>
                  <a:srgbClr val="000000"/>
                </a:solidFill>
                <a:effectLst/>
                <a:latin typeface="Libre Franklin"/>
                <a:ea typeface="Libre Franklin"/>
                <a:cs typeface="Libre Franklin"/>
              </a:rPr>
              <a:t> pizzas en partes iguales. ¿Cuánta pizza recibe cada estudiante?</a:t>
            </a:r>
          </a:p>
        </p:txBody>
      </p:sp>
    </p:spTree>
    <p:extLst>
      <p:ext uri="{BB962C8B-B14F-4D97-AF65-F5344CB8AC3E}">
        <p14:creationId xmlns:p14="http://schemas.microsoft.com/office/powerpoint/2010/main" val="350174299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47211-37B5-A720-F9F9-CC0EB39299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927122-470E-31DA-F07B-0170928FC120}"/>
              </a:ext>
            </a:extLst>
          </p:cNvPr>
          <p:cNvSpPr>
            <a:spLocks noGrp="1"/>
          </p:cNvSpPr>
          <p:nvPr>
            <p:ph type="title"/>
          </p:nvPr>
        </p:nvSpPr>
        <p:spPr>
          <a:xfrm>
            <a:off x="273600" y="11571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Representar y resolver problemas de división (3 de 4)</a:t>
            </a:r>
            <a:endParaRPr lang="en-US" sz="2400"/>
          </a:p>
        </p:txBody>
      </p:sp>
      <p:sp>
        <p:nvSpPr>
          <p:cNvPr id="5" name="Content Placeholder 4">
            <a:extLst>
              <a:ext uri="{FF2B5EF4-FFF2-40B4-BE49-F238E27FC236}">
                <a16:creationId xmlns:a16="http://schemas.microsoft.com/office/drawing/2014/main" id="{90CFC7D7-C9E2-F58A-9223-99A05FF92C22}"/>
              </a:ext>
            </a:extLst>
          </p:cNvPr>
          <p:cNvSpPr>
            <a:spLocks noGrp="1"/>
          </p:cNvSpPr>
          <p:nvPr>
            <p:ph sz="quarter" idx="17"/>
          </p:nvPr>
        </p:nvSpPr>
        <p:spPr>
          <a:xfrm>
            <a:off x="273050" y="2222541"/>
            <a:ext cx="10438494" cy="965282"/>
          </a:xfrm>
        </p:spPr>
        <p:txBody>
          <a:bodyPr/>
          <a:lstStyle/>
          <a:p>
            <a:pPr marL="457200" indent="-457200">
              <a:buFont typeface="+mj-lt"/>
              <a:buAutoNum type="arabicPeriod" startAt="3"/>
            </a:pPr>
            <a:r>
              <a:rPr lang="es-US" sz="1800" b="0" i="0" strike="noStrike" cap="none" spc="0" baseline="0" dirty="0">
                <a:solidFill>
                  <a:srgbClr val="000000"/>
                </a:solidFill>
                <a:effectLst/>
                <a:latin typeface="Libre Franklin"/>
                <a:ea typeface="Libre Franklin"/>
                <a:cs typeface="Libre Franklin"/>
              </a:rPr>
              <a:t>El Sr. Evans corta </a:t>
            </a:r>
            <a:r>
              <a:rPr lang="es-US" sz="2000" b="0" i="0" strike="noStrike" cap="none" spc="0" baseline="0" dirty="0">
                <a:solidFill>
                  <a:srgbClr val="000000"/>
                </a:solidFill>
                <a:effectLst/>
                <a:latin typeface="Cambria"/>
                <a:ea typeface="Cambria"/>
                <a:cs typeface="Cambria"/>
              </a:rPr>
              <a:t>17</a:t>
            </a:r>
            <a:r>
              <a:rPr lang="es-US" sz="1800" b="0" i="0" strike="noStrike" cap="none" spc="0" baseline="0" dirty="0">
                <a:solidFill>
                  <a:srgbClr val="000000"/>
                </a:solidFill>
                <a:effectLst/>
                <a:latin typeface="Libre Franklin"/>
                <a:ea typeface="Libre Franklin"/>
                <a:cs typeface="Libre Franklin"/>
              </a:rPr>
              <a:t> pies de alambre en </a:t>
            </a:r>
            <a:r>
              <a:rPr lang="es-US" sz="2000" b="0" i="0" strike="noStrike" cap="none" spc="0" baseline="0" dirty="0">
                <a:solidFill>
                  <a:srgbClr val="000000"/>
                </a:solidFill>
                <a:effectLst/>
                <a:latin typeface="Cambria"/>
                <a:ea typeface="Cambria"/>
                <a:cs typeface="Cambria"/>
              </a:rPr>
              <a:t>6</a:t>
            </a:r>
            <a:r>
              <a:rPr lang="es-US" sz="1800" b="0" i="0" strike="noStrike" cap="none" spc="0" baseline="0" dirty="0">
                <a:solidFill>
                  <a:srgbClr val="000000"/>
                </a:solidFill>
                <a:effectLst/>
                <a:latin typeface="Libre Franklin"/>
                <a:ea typeface="Libre Franklin"/>
                <a:cs typeface="Libre Franklin"/>
              </a:rPr>
              <a:t> partes iguales. ¿Cuál es la longitud de cada parte de alambre?</a:t>
            </a:r>
          </a:p>
        </p:txBody>
      </p:sp>
    </p:spTree>
    <p:extLst>
      <p:ext uri="{BB962C8B-B14F-4D97-AF65-F5344CB8AC3E}">
        <p14:creationId xmlns:p14="http://schemas.microsoft.com/office/powerpoint/2010/main" val="2446419921"/>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C3C4A-EF94-8403-0639-F18F4E497D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0D128A-874C-2032-B412-877D641B2766}"/>
              </a:ext>
            </a:extLst>
          </p:cNvPr>
          <p:cNvSpPr>
            <a:spLocks noGrp="1"/>
          </p:cNvSpPr>
          <p:nvPr>
            <p:ph type="title"/>
          </p:nvPr>
        </p:nvSpPr>
        <p:spPr>
          <a:xfrm>
            <a:off x="273600" y="11571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y resolver problemas de división (4 de 4)</a:t>
            </a:r>
            <a:endParaRPr lang="en-US" sz="2400"/>
          </a:p>
        </p:txBody>
      </p:sp>
      <p:sp>
        <p:nvSpPr>
          <p:cNvPr id="22" name="Content Placeholder 21">
            <a:extLst>
              <a:ext uri="{FF2B5EF4-FFF2-40B4-BE49-F238E27FC236}">
                <a16:creationId xmlns:a16="http://schemas.microsoft.com/office/drawing/2014/main" id="{715FE436-C06C-F899-8CAA-F29EFEB4FE6B}"/>
              </a:ext>
            </a:extLst>
          </p:cNvPr>
          <p:cNvSpPr>
            <a:spLocks noGrp="1"/>
          </p:cNvSpPr>
          <p:nvPr>
            <p:ph sz="quarter" idx="16"/>
          </p:nvPr>
        </p:nvSpPr>
        <p:spPr>
          <a:xfrm>
            <a:off x="263524" y="2203553"/>
            <a:ext cx="11671645" cy="350822"/>
          </a:xfrm>
        </p:spPr>
        <p:txBody>
          <a:bodyPr/>
          <a:lstStyle/>
          <a:p>
            <a:pPr marL="342900" indent="-342900">
              <a:buFont typeface="+mj-lt"/>
              <a:buAutoNum type="arabicPeriod" startAt="4"/>
            </a:pPr>
            <a:r>
              <a:rPr lang="es-US" sz="1800" b="0" i="0" strike="noStrike" cap="none" spc="0" baseline="0" dirty="0">
                <a:solidFill>
                  <a:srgbClr val="000000"/>
                </a:solidFill>
                <a:effectLst/>
                <a:latin typeface="Libre Franklin"/>
                <a:ea typeface="Libre Franklin"/>
                <a:cs typeface="Libre Franklin"/>
              </a:rPr>
              <a:t>Lacy tiene </a:t>
            </a:r>
            <a:r>
              <a:rPr lang="es-US" sz="2000" b="0" i="0" strike="noStrike" cap="none" spc="0" baseline="0" dirty="0">
                <a:solidFill>
                  <a:srgbClr val="000000"/>
                </a:solidFill>
                <a:effectLst/>
                <a:latin typeface="Cambria"/>
                <a:ea typeface="Cambria"/>
                <a:cs typeface="Cambria"/>
              </a:rPr>
              <a:t>10</a:t>
            </a:r>
            <a:r>
              <a:rPr lang="es-US" sz="1800" b="0" i="0" strike="noStrike" cap="none" spc="0" baseline="0" dirty="0">
                <a:solidFill>
                  <a:srgbClr val="000000"/>
                </a:solidFill>
                <a:effectLst/>
                <a:latin typeface="Libre Franklin"/>
                <a:ea typeface="Libre Franklin"/>
                <a:cs typeface="Libre Franklin"/>
              </a:rPr>
              <a:t> galones de agua. Vierte el mismo número de galones de agua en cada una de sus </a:t>
            </a:r>
            <a:r>
              <a:rPr lang="es-US" sz="2000" b="0" i="0" strike="noStrike" cap="none" spc="0" baseline="0" dirty="0">
                <a:solidFill>
                  <a:srgbClr val="000000"/>
                </a:solidFill>
                <a:effectLst/>
                <a:latin typeface="Cambria"/>
                <a:ea typeface="Cambria"/>
                <a:cs typeface="Cambria"/>
              </a:rPr>
              <a:t>3</a:t>
            </a:r>
            <a:r>
              <a:rPr lang="es-US" sz="1800" b="0" i="0" strike="noStrike" cap="none" spc="0" baseline="0" dirty="0">
                <a:solidFill>
                  <a:srgbClr val="000000"/>
                </a:solidFill>
                <a:effectLst/>
                <a:latin typeface="Libre Franklin"/>
                <a:ea typeface="Libre Franklin"/>
                <a:cs typeface="Libre Franklin"/>
              </a:rPr>
              <a:t> peceras.</a:t>
            </a:r>
          </a:p>
        </p:txBody>
      </p:sp>
      <p:sp>
        <p:nvSpPr>
          <p:cNvPr id="23" name="Content Placeholder 22">
            <a:extLst>
              <a:ext uri="{FF2B5EF4-FFF2-40B4-BE49-F238E27FC236}">
                <a16:creationId xmlns:a16="http://schemas.microsoft.com/office/drawing/2014/main" id="{E32B823B-5E8A-A565-36D2-1C7F9A7664CD}"/>
              </a:ext>
            </a:extLst>
          </p:cNvPr>
          <p:cNvSpPr>
            <a:spLocks noGrp="1"/>
          </p:cNvSpPr>
          <p:nvPr>
            <p:ph sz="quarter" idx="17"/>
          </p:nvPr>
        </p:nvSpPr>
        <p:spPr>
          <a:xfrm>
            <a:off x="590071" y="2678920"/>
            <a:ext cx="3715952" cy="350823"/>
          </a:xfrm>
        </p:spPr>
        <p:txBody>
          <a:bodyPr/>
          <a:lstStyle/>
          <a:p>
            <a:r>
              <a:rPr lang="es-US" sz="1800" b="0" i="0" strike="noStrike" cap="none" spc="0" baseline="0">
                <a:solidFill>
                  <a:srgbClr val="000000"/>
                </a:solidFill>
                <a:effectLst/>
                <a:latin typeface="Libre Franklin"/>
                <a:ea typeface="Libre Franklin"/>
                <a:cs typeface="Libre Franklin"/>
              </a:rPr>
              <a:t>La pecera azul de Lacy ya tenía</a:t>
            </a:r>
          </a:p>
        </p:txBody>
      </p:sp>
      <p:pic>
        <p:nvPicPr>
          <p:cNvPr id="4" name="Picture 3" descr="un tercio">
            <a:extLst>
              <a:ext uri="{FF2B5EF4-FFF2-40B4-BE49-F238E27FC236}">
                <a16:creationId xmlns:a16="http://schemas.microsoft.com/office/drawing/2014/main" id="{B759C264-099D-9D14-9D22-CA1D5776DCE5}"/>
              </a:ext>
            </a:extLst>
          </p:cNvPr>
          <p:cNvPicPr>
            <a:picLocks/>
          </p:cNvPicPr>
          <p:nvPr/>
        </p:nvPicPr>
        <p:blipFill>
          <a:blip r:embed="rId3"/>
          <a:stretch>
            <a:fillRect/>
          </a:stretch>
        </p:blipFill>
        <p:spPr>
          <a:xfrm>
            <a:off x="4255222" y="2569418"/>
            <a:ext cx="203200" cy="635000"/>
          </a:xfrm>
          <a:prstGeom prst="rect">
            <a:avLst/>
          </a:prstGeom>
        </p:spPr>
      </p:pic>
      <p:sp>
        <p:nvSpPr>
          <p:cNvPr id="24" name="Content Placeholder 23">
            <a:extLst>
              <a:ext uri="{FF2B5EF4-FFF2-40B4-BE49-F238E27FC236}">
                <a16:creationId xmlns:a16="http://schemas.microsoft.com/office/drawing/2014/main" id="{D561ED59-2F78-B691-752F-6CC0E9B87258}"/>
              </a:ext>
            </a:extLst>
          </p:cNvPr>
          <p:cNvSpPr>
            <a:spLocks noGrp="1"/>
          </p:cNvSpPr>
          <p:nvPr>
            <p:ph sz="quarter" idx="18"/>
          </p:nvPr>
        </p:nvSpPr>
        <p:spPr>
          <a:xfrm>
            <a:off x="4477921" y="2666221"/>
            <a:ext cx="6875879" cy="402615"/>
          </a:xfrm>
        </p:spPr>
        <p:txBody>
          <a:bodyPr/>
          <a:lstStyle/>
          <a:p>
            <a:r>
              <a:rPr lang="es-US" sz="1800" b="0" i="0" strike="noStrike" cap="none" spc="0" baseline="0" dirty="0">
                <a:solidFill>
                  <a:srgbClr val="000000"/>
                </a:solidFill>
                <a:effectLst/>
                <a:latin typeface="Libre Franklin"/>
                <a:ea typeface="Libre Franklin"/>
                <a:cs typeface="Libre Franklin"/>
              </a:rPr>
              <a:t>de galón de agua en su interior. ¿Cuántos galones de agua hay</a:t>
            </a:r>
          </a:p>
        </p:txBody>
      </p:sp>
      <p:sp>
        <p:nvSpPr>
          <p:cNvPr id="25" name="Content Placeholder 24">
            <a:extLst>
              <a:ext uri="{FF2B5EF4-FFF2-40B4-BE49-F238E27FC236}">
                <a16:creationId xmlns:a16="http://schemas.microsoft.com/office/drawing/2014/main" id="{8BC505E7-CEDF-BD52-7B1E-B82F591B444D}"/>
              </a:ext>
            </a:extLst>
          </p:cNvPr>
          <p:cNvSpPr>
            <a:spLocks noGrp="1"/>
          </p:cNvSpPr>
          <p:nvPr>
            <p:ph sz="quarter" idx="19"/>
          </p:nvPr>
        </p:nvSpPr>
        <p:spPr>
          <a:xfrm>
            <a:off x="521831" y="3120878"/>
            <a:ext cx="3582083" cy="350822"/>
          </a:xfrm>
        </p:spPr>
        <p:txBody>
          <a:bodyPr/>
          <a:lstStyle/>
          <a:p>
            <a:r>
              <a:rPr lang="es-US" sz="1800" b="0" i="0" strike="noStrike" cap="none" spc="0" baseline="0" dirty="0">
                <a:solidFill>
                  <a:srgbClr val="000000"/>
                </a:solidFill>
                <a:effectLst/>
                <a:latin typeface="Libre Franklin"/>
                <a:ea typeface="Libre Franklin"/>
                <a:cs typeface="Libre Franklin"/>
              </a:rPr>
              <a:t> </a:t>
            </a:r>
            <a:r>
              <a:rPr lang="es-US" dirty="0">
                <a:solidFill>
                  <a:srgbClr val="000000"/>
                </a:solidFill>
                <a:latin typeface="Libre Franklin"/>
                <a:ea typeface="Libre Franklin"/>
                <a:cs typeface="Libre Franklin"/>
              </a:rPr>
              <a:t>en su pecera </a:t>
            </a:r>
            <a:r>
              <a:rPr lang="es-US" sz="1800" b="0" i="0" strike="noStrike" cap="none" spc="0" baseline="0" dirty="0">
                <a:solidFill>
                  <a:srgbClr val="000000"/>
                </a:solidFill>
                <a:effectLst/>
                <a:latin typeface="Libre Franklin"/>
                <a:ea typeface="Libre Franklin"/>
                <a:cs typeface="Libre Franklin"/>
              </a:rPr>
              <a:t>azul ahora?</a:t>
            </a:r>
          </a:p>
        </p:txBody>
      </p:sp>
    </p:spTree>
    <p:extLst>
      <p:ext uri="{BB962C8B-B14F-4D97-AF65-F5344CB8AC3E}">
        <p14:creationId xmlns:p14="http://schemas.microsoft.com/office/powerpoint/2010/main" val="194952722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D2FC4-46F6-4B59-8A86-8C2CD2D15242}"/>
              </a:ext>
            </a:extLst>
          </p:cNvPr>
          <p:cNvSpPr>
            <a:spLocks noGrp="1"/>
          </p:cNvSpPr>
          <p:nvPr>
            <p:ph type="title"/>
          </p:nvPr>
        </p:nvSpPr>
        <p:spPr>
          <a:xfrm>
            <a:off x="273600" y="11571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Compartir, comparar y conectar</a:t>
            </a:r>
            <a:endParaRPr lang="en-US" sz="2400"/>
          </a:p>
        </p:txBody>
      </p:sp>
      <p:pic>
        <p:nvPicPr>
          <p:cNvPr id="15" name="Picture 14" descr="Diapositiva en blanco">
            <a:extLst>
              <a:ext uri="{FF2B5EF4-FFF2-40B4-BE49-F238E27FC236}">
                <a16:creationId xmlns:a16="http://schemas.microsoft.com/office/drawing/2014/main" id="{1EB43C12-3638-E38B-4C4D-EE236E68BE0F}"/>
              </a:ext>
            </a:extLst>
          </p:cNvPr>
          <p:cNvPicPr>
            <a:picLocks noChangeAspect="1"/>
          </p:cNvPicPr>
          <p:nvPr/>
        </p:nvPicPr>
        <p:blipFill>
          <a:blip r:embed="rId3"/>
          <a:stretch>
            <a:fillRect/>
          </a:stretch>
        </p:blipFill>
        <p:spPr>
          <a:xfrm>
            <a:off x="3583714" y="1898824"/>
            <a:ext cx="5024572" cy="4337620"/>
          </a:xfrm>
          <a:prstGeom prst="rect">
            <a:avLst/>
          </a:prstGeom>
        </p:spPr>
      </p:pic>
    </p:spTree>
    <p:extLst>
      <p:ext uri="{BB962C8B-B14F-4D97-AF65-F5344CB8AC3E}">
        <p14:creationId xmlns:p14="http://schemas.microsoft.com/office/powerpoint/2010/main" val="326469969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C25C3-A11F-723D-16D0-1FCD45416390}"/>
              </a:ext>
            </a:extLst>
          </p:cNvPr>
          <p:cNvSpPr>
            <a:spLocks noGrp="1"/>
          </p:cNvSpPr>
          <p:nvPr>
            <p:ph type="title"/>
          </p:nvPr>
        </p:nvSpPr>
        <p:spPr>
          <a:xfrm>
            <a:off x="273598" y="115716"/>
            <a:ext cx="464674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(1 de 4)</a:t>
            </a:r>
            <a:endParaRPr lang="en-US" sz="2400"/>
          </a:p>
        </p:txBody>
      </p:sp>
      <p:pic>
        <p:nvPicPr>
          <p:cNvPr id="11" name="Picture 10" descr="Edición para estudiantes: 4.ᵒ grado, módulo 1, tema A, lección 4, página 1">
            <a:extLst>
              <a:ext uri="{FF2B5EF4-FFF2-40B4-BE49-F238E27FC236}">
                <a16:creationId xmlns:a16="http://schemas.microsoft.com/office/drawing/2014/main" id="{49C34D86-EF7C-4EBD-A039-015F9906588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81132140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17784-44EA-0F8D-C45A-4315642E3C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C2AFD3-3169-BB4B-FD48-9ED101A478D1}"/>
              </a:ext>
            </a:extLst>
          </p:cNvPr>
          <p:cNvSpPr>
            <a:spLocks noGrp="1"/>
          </p:cNvSpPr>
          <p:nvPr>
            <p:ph type="title"/>
          </p:nvPr>
        </p:nvSpPr>
        <p:spPr>
          <a:xfrm>
            <a:off x="273598" y="115716"/>
            <a:ext cx="4853573"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(2 de 4)</a:t>
            </a:r>
            <a:endParaRPr lang="en-US" sz="2400" dirty="0"/>
          </a:p>
        </p:txBody>
      </p:sp>
      <p:pic>
        <p:nvPicPr>
          <p:cNvPr id="5" name="Picture 4" descr="Edición para estudiantes: 4.º grado, módulo 1, tema A, lección 4, página 2">
            <a:extLst>
              <a:ext uri="{FF2B5EF4-FFF2-40B4-BE49-F238E27FC236}">
                <a16:creationId xmlns:a16="http://schemas.microsoft.com/office/drawing/2014/main" id="{E840B49F-A8C0-4776-B535-367522BB16F3}"/>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251828976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DC509-6DEE-0C1B-18B6-10D65332FB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5AD32F-F69B-B9AF-89BF-469E499932EE}"/>
              </a:ext>
            </a:extLst>
          </p:cNvPr>
          <p:cNvSpPr>
            <a:spLocks noGrp="1"/>
          </p:cNvSpPr>
          <p:nvPr>
            <p:ph type="title"/>
          </p:nvPr>
        </p:nvSpPr>
        <p:spPr>
          <a:xfrm>
            <a:off x="273598" y="115716"/>
            <a:ext cx="4820916"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(3 de 4)</a:t>
            </a:r>
            <a:endParaRPr lang="en-US" sz="2400" dirty="0"/>
          </a:p>
        </p:txBody>
      </p:sp>
      <p:pic>
        <p:nvPicPr>
          <p:cNvPr id="6" name="Picture 5" descr="Edición para estudiantes: 4.º grado, módulo 1, tema A, lección 4, página 3">
            <a:extLst>
              <a:ext uri="{FF2B5EF4-FFF2-40B4-BE49-F238E27FC236}">
                <a16:creationId xmlns:a16="http://schemas.microsoft.com/office/drawing/2014/main" id="{A1398E93-8DC3-4668-BC17-0E0A622E70B8}"/>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151426810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FFEB0-53E5-76A6-3C66-3B7C92377C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6A5B2D-9C04-F0B7-5F13-3E80C8CBFD81}"/>
              </a:ext>
            </a:extLst>
          </p:cNvPr>
          <p:cNvSpPr>
            <a:spLocks noGrp="1"/>
          </p:cNvSpPr>
          <p:nvPr>
            <p:ph type="title"/>
          </p:nvPr>
        </p:nvSpPr>
        <p:spPr>
          <a:xfrm>
            <a:off x="273598" y="115716"/>
            <a:ext cx="4668516"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(4 de 4)</a:t>
            </a:r>
            <a:endParaRPr lang="en-US" sz="2400" dirty="0"/>
          </a:p>
        </p:txBody>
      </p:sp>
      <p:pic>
        <p:nvPicPr>
          <p:cNvPr id="5" name="Picture 4" descr="Edición para estudiantes: 5.º grado, módulo 2, tema A, lección 4, página 4">
            <a:extLst>
              <a:ext uri="{FF2B5EF4-FFF2-40B4-BE49-F238E27FC236}">
                <a16:creationId xmlns:a16="http://schemas.microsoft.com/office/drawing/2014/main" id="{DE6A3D9A-2E4A-4DA2-96D2-75E8E4B6F54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1351885663"/>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0FC8-ACBB-E37E-31F5-D55443F03C36}"/>
              </a:ext>
            </a:extLst>
          </p:cNvPr>
          <p:cNvSpPr>
            <a:spLocks noGrp="1"/>
          </p:cNvSpPr>
          <p:nvPr>
            <p:ph type="title"/>
          </p:nvPr>
        </p:nvSpPr>
        <p:spPr>
          <a:xfrm>
            <a:off x="273599" y="159260"/>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a:t>
            </a:r>
            <a:endParaRPr lang="en-US" sz="2400"/>
          </a:p>
        </p:txBody>
      </p:sp>
      <p:sp>
        <p:nvSpPr>
          <p:cNvPr id="3" name="Content Placeholder 2">
            <a:extLst>
              <a:ext uri="{FF2B5EF4-FFF2-40B4-BE49-F238E27FC236}">
                <a16:creationId xmlns:a16="http://schemas.microsoft.com/office/drawing/2014/main" id="{FD21826A-8AA1-F0BA-1DF4-8ED8436DB1AC}"/>
              </a:ext>
            </a:extLst>
          </p:cNvPr>
          <p:cNvSpPr>
            <a:spLocks noGrp="1"/>
          </p:cNvSpPr>
          <p:nvPr>
            <p:ph sz="quarter" idx="26"/>
          </p:nvPr>
        </p:nvSpPr>
        <p:spPr>
          <a:xfrm>
            <a:off x="296863" y="1501774"/>
            <a:ext cx="11437937" cy="2613026"/>
          </a:xfrm>
        </p:spPr>
        <p:txBody>
          <a:bodyPr>
            <a:noAutofit/>
          </a:bodyPr>
          <a:lstStyle/>
          <a:p>
            <a:pPr marL="285750" indent="-285750">
              <a:lnSpc>
                <a:spcPct val="160000"/>
              </a:lnSpc>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¿Dibujar un modelo les ayuda a resolver problemas verbales con división y fracciones? ¿Cómo?</a:t>
            </a:r>
          </a:p>
          <a:p>
            <a:pPr marL="285750" indent="-285750">
              <a:lnSpc>
                <a:spcPct val="160000"/>
              </a:lnSpc>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¿Resolver problemas verbales con división les ayuda a comprender la relación que hay entre las fracciones y la división? Expliquen.</a:t>
            </a:r>
          </a:p>
          <a:p>
            <a:pPr marL="285750" indent="-285750">
              <a:lnSpc>
                <a:spcPct val="160000"/>
              </a:lnSpc>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¿Hay problemas en el Grupo de problemas para los que tiene más sentido expresar el cociente como una fracción equivalente? Den ejemplos. </a:t>
            </a:r>
          </a:p>
        </p:txBody>
      </p:sp>
    </p:spTree>
    <p:extLst>
      <p:ext uri="{BB962C8B-B14F-4D97-AF65-F5344CB8AC3E}">
        <p14:creationId xmlns:p14="http://schemas.microsoft.com/office/powerpoint/2010/main" val="212145941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48712-E3BC-FD9E-36AE-F58AAA90AF1C}"/>
              </a:ext>
            </a:extLst>
          </p:cNvPr>
          <p:cNvSpPr>
            <a:spLocks noGrp="1"/>
          </p:cNvSpPr>
          <p:nvPr>
            <p:ph type="title"/>
          </p:nvPr>
        </p:nvSpPr>
        <p:spPr>
          <a:xfrm>
            <a:off x="273600" y="159260"/>
            <a:ext cx="4505229"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Concluir </a:t>
            </a:r>
            <a:br>
              <a:rPr sz="3000" dirty="0"/>
            </a:br>
            <a:r>
              <a:rPr lang="es-US" sz="2400" b="1" i="0" strike="noStrike" cap="none" spc="0" baseline="0" dirty="0">
                <a:solidFill>
                  <a:srgbClr val="D62714"/>
                </a:solidFill>
                <a:effectLst/>
                <a:latin typeface="Libre Franklin"/>
                <a:ea typeface="Libre Franklin"/>
                <a:cs typeface="Libre Franklin"/>
              </a:rPr>
              <a:t>Boleto de salida </a:t>
            </a:r>
            <a:endParaRPr lang="en-US" sz="2400" dirty="0"/>
          </a:p>
        </p:txBody>
      </p:sp>
      <p:pic>
        <p:nvPicPr>
          <p:cNvPr id="7" name="Picture 6" descr="Edición para estudiantes: 4.ᵒ grado, módulo 1, tema A, lección 4">
            <a:extLst>
              <a:ext uri="{FF2B5EF4-FFF2-40B4-BE49-F238E27FC236}">
                <a16:creationId xmlns:a16="http://schemas.microsoft.com/office/drawing/2014/main" id="{161E747B-ED03-439A-825F-14414932FAAC}"/>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4253031291"/>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95B3EA-4BB1-4C05-AC81-FFF07809FF8E}">
  <ds:schemaRefs>
    <ds:schemaRef ds:uri="http://schemas.microsoft.com/sharepoint/v3/contenttype/forms"/>
  </ds:schemaRefs>
</ds:datastoreItem>
</file>

<file path=customXml/itemProps2.xml><?xml version="1.0" encoding="utf-8"?>
<ds:datastoreItem xmlns:ds="http://schemas.openxmlformats.org/officeDocument/2006/customXml" ds:itemID="{C0D8DDE9-1FCB-49C5-AC0D-848A752699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41FEFAD-E6CE-45A9-8EFE-2037AF78EA91}">
  <ds:schemaRefs>
    <ds:schemaRef ds:uri="http://schemas.microsoft.com/office/2006/documentManagement/types"/>
    <ds:schemaRef ds:uri="http://schemas.openxmlformats.org/package/2006/metadata/core-properties"/>
    <ds:schemaRef ds:uri="http://www.w3.org/XML/1998/namespace"/>
    <ds:schemaRef ds:uri="http://purl.org/dc/elements/1.1/"/>
    <ds:schemaRef ds:uri="5454de79-deb2-452d-9c5c-6bf68d99f938"/>
    <ds:schemaRef ds:uri="http://purl.org/dc/dcmitype/"/>
    <ds:schemaRef ds:uri="http://schemas.microsoft.com/office/2006/metadata/properties"/>
    <ds:schemaRef ds:uri="http://schemas.microsoft.com/office/infopath/2007/PartnerControls"/>
    <ds:schemaRef ds:uri="837caeac-2aa5-41c1-9bca-2ac065ad7039"/>
    <ds:schemaRef ds:uri="http://purl.org/dc/terms/"/>
    <ds:schemaRef ds:uri="3bb81e40-ca7d-41cb-aaab-8c632f3d7372"/>
    <ds:schemaRef ds:uri="b56b1dbd-347e-459c-8e23-8e8473b844c2"/>
  </ds:schemaRefs>
</ds:datastoreItem>
</file>

<file path=docProps/app.xml><?xml version="1.0" encoding="utf-8"?>
<Properties xmlns="http://schemas.openxmlformats.org/officeDocument/2006/extended-properties" xmlns:vt="http://schemas.openxmlformats.org/officeDocument/2006/docPropsVTypes">
  <TotalTime>5857</TotalTime>
  <Words>2850</Words>
  <Application>Microsoft Office PowerPoint</Application>
  <PresentationFormat>Widescreen</PresentationFormat>
  <Paragraphs>260</Paragraphs>
  <Slides>23</Slides>
  <Notes>23</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23</vt:i4>
      </vt:variant>
    </vt:vector>
  </HeadingPairs>
  <TitlesOfParts>
    <vt:vector size="32" baseType="lpstr">
      <vt:lpstr>Arial</vt:lpstr>
      <vt:lpstr>Aptos Display</vt:lpstr>
      <vt:lpstr>Cambria</vt:lpstr>
      <vt:lpstr>Libre Franklin</vt:lpstr>
      <vt:lpstr>1_Custom Design</vt:lpstr>
      <vt:lpstr>2_Office Theme</vt:lpstr>
      <vt:lpstr>Custom Design</vt:lpstr>
      <vt:lpstr>3_Custom Design</vt:lpstr>
      <vt:lpstr>2_Custom Design</vt:lpstr>
      <vt:lpstr>Resolver problemas verbales sobre la división y las fracciones</vt:lpstr>
      <vt:lpstr> Fluidez  Respuesta a coro: Convertir unidades métricas (1 de 3)</vt:lpstr>
      <vt:lpstr> Fluidez  Respuesta a coro: Convertir unidades métricas (2 de 3)</vt:lpstr>
      <vt:lpstr> Fluidez  Respuesta a coro: Convertir unidades métricas (3 de 3)</vt:lpstr>
      <vt:lpstr> Fluidez  Contar de un quinto en un quinto en la recta numérica</vt:lpstr>
      <vt:lpstr> Fluidez  Intercambio con la pizarra blanca: Restar números mixtos (1 de 6)</vt:lpstr>
      <vt:lpstr> Fluidez  Intercambio con la pizarra blanca: Restar números mixtos (2 de 6)</vt:lpstr>
      <vt:lpstr> Fluidez  Intercambio con la pizarra blanca: Restar números mixtos (3 de 6)</vt:lpstr>
      <vt:lpstr> Fluidez  Intercambio con la pizarra blanca: Restar números mixtos (4 de 6)</vt:lpstr>
      <vt:lpstr> Fluidez  Intercambio con la pizarra blanca: Restar números mixtos (5 de 6)</vt:lpstr>
      <vt:lpstr> Fluidez  Intercambio con la pizarra blanca: Restar números mixtos (6 de 6)</vt:lpstr>
      <vt:lpstr> Presentar  </vt:lpstr>
      <vt:lpstr> Aprender  Representar y resolver problemas de división (1 de 4)</vt:lpstr>
      <vt:lpstr> Aprender  Representar y resolver problemas de división (2 de 4)</vt:lpstr>
      <vt:lpstr> Aprender Representar y resolver problemas de división (3 de 4)</vt:lpstr>
      <vt:lpstr> Aprender  Representar y resolver problemas de división (4 de 4)</vt:lpstr>
      <vt:lpstr> Aprender  Compartir, comparar y conectar</vt:lpstr>
      <vt:lpstr> Aprender Grupo de problemas (1 de 4)</vt:lpstr>
      <vt:lpstr> Aprender Grupo de problemas (2 de 4)</vt:lpstr>
      <vt:lpstr> Aprender Grupo de problemas (3 de 4)</vt:lpstr>
      <vt:lpstr> Aprender Grupo de problemas (4 de 4)</vt:lpstr>
      <vt:lpstr> Concluir  Reflexión final</vt:lpstr>
      <vt:lpstr> Concluir  Boleto de salida </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Resolver problemas verbales sobre la división y las fracciones</dc:title>
  <dc:subject>Math</dc:subject>
  <dc:creator>Great Minds PBC</dc:creator>
  <cp:lastModifiedBy>Kristen Hayes</cp:lastModifiedBy>
  <cp:revision>784</cp:revision>
  <dcterms:created xsi:type="dcterms:W3CDTF">2024-08-23T07:11:00Z</dcterms:created>
  <dcterms:modified xsi:type="dcterms:W3CDTF">2025-09-11T04:01:00Z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