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4.xml" ContentType="application/vnd.openxmlformats-officedocument.theme+xml"/>
  <Override PartName="/ppt/slideLayouts/slideLayout11.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saveSubsetFonts="1" autoCompressPictures="0">
  <p:sldMasterIdLst>
    <p:sldMasterId id="2147483721" r:id="rId4"/>
    <p:sldMasterId id="2147483688" r:id="rId5"/>
    <p:sldMasterId id="2147483720" r:id="rId6"/>
    <p:sldMasterId id="2147483725" r:id="rId7"/>
    <p:sldMasterId id="2147483723" r:id="rId8"/>
  </p:sldMasterIdLst>
  <p:notesMasterIdLst>
    <p:notesMasterId r:id="rId29"/>
  </p:notesMasterIdLst>
  <p:handoutMasterIdLst>
    <p:handoutMasterId r:id="rId30"/>
  </p:handoutMasterIdLst>
  <p:sldIdLst>
    <p:sldId id="334" r:id="rId9"/>
    <p:sldId id="357" r:id="rId10"/>
    <p:sldId id="360" r:id="rId11"/>
    <p:sldId id="361" r:id="rId12"/>
    <p:sldId id="362" r:id="rId13"/>
    <p:sldId id="358" r:id="rId14"/>
    <p:sldId id="359" r:id="rId15"/>
    <p:sldId id="371" r:id="rId16"/>
    <p:sldId id="364" r:id="rId17"/>
    <p:sldId id="366" r:id="rId18"/>
    <p:sldId id="365" r:id="rId19"/>
    <p:sldId id="352" r:id="rId20"/>
    <p:sldId id="372" r:id="rId21"/>
    <p:sldId id="353" r:id="rId22"/>
    <p:sldId id="367" r:id="rId23"/>
    <p:sldId id="368" r:id="rId24"/>
    <p:sldId id="369" r:id="rId25"/>
    <p:sldId id="354" r:id="rId26"/>
    <p:sldId id="370" r:id="rId27"/>
    <p:sldId id="356" r:id="rId28"/>
  </p:sldIdLst>
  <p:sldSz cx="12192000" cy="6858000"/>
  <p:notesSz cx="6858000" cy="9144000"/>
  <p:embeddedFontLst>
    <p:embeddedFont>
      <p:font typeface="Cambria" panose="02040503050406030204" pitchFamily="18" charset="0"/>
      <p:regular r:id="rId31"/>
      <p:bold r:id="rId32"/>
      <p:italic r:id="rId33"/>
      <p:boldItalic r:id="rId34"/>
    </p:embeddedFont>
    <p:embeddedFont>
      <p:font typeface="Helvetica" panose="020B0604020202020204" pitchFamily="34" charset="0"/>
      <p:regular r:id="rId35"/>
      <p:bold r:id="rId36"/>
      <p:italic r:id="rId37"/>
      <p:boldItalic r:id="rId38"/>
    </p:embeddedFont>
    <p:embeddedFont>
      <p:font typeface="Libre Franklin" pitchFamily="2" charset="0"/>
      <p:regular r:id="rId39"/>
      <p:bold r:id="rId40"/>
      <p:italic r:id="rId41"/>
      <p:boldItalic r:id="rId42"/>
    </p:embeddedFont>
  </p:embeddedFontLst>
  <p:custDataLst>
    <p:tags r:id="rId43"/>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31F05-1CDB-FFD1-7A0B-ABFAC258E987}" name="Bharti Sharma" initials="BS" userId="S::bharti.sharma@magicsw.onmicrosoft.com::39970086-9c89-4b4c-b20d-e406c7a22e80" providerId="AD"/>
  <p188:author id="{1270FA53-C289-0963-A559-6150C1C72306}" name="Amanda Carter" initials="AC" userId="S::amanda.carter@greatminds.org::d8df5333-b5cb-46db-afb6-05a64d20ccc7" providerId="AD"/>
  <p188:author id="{68F05A8E-BFE8-B711-5A20-D5A96C5F5E2C}" name="Mike Street" initials="MS" userId="Mike Street" providerId="None"/>
  <p188:author id="{2AD3FDFA-5B29-E734-8156-6F31A69FEB89}" name="Bharti Sharma" initials="BS" userId="S::bharti.sharma@pearson.com::db8121e6-06f4-4987-9ece-c3f94052b8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88945B-FBD9-4B07-B65E-4422618A17D0}" v="184" dt="2025-09-11T04:01:51.7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056"/>
    <p:restoredTop sz="64286" autoAdjust="0"/>
  </p:normalViewPr>
  <p:slideViewPr>
    <p:cSldViewPr snapToGrid="0">
      <p:cViewPr varScale="1">
        <p:scale>
          <a:sx n="32" d="100"/>
          <a:sy n="32" d="100"/>
        </p:scale>
        <p:origin x="1469" y="38"/>
      </p:cViewPr>
      <p:guideLst/>
    </p:cSldViewPr>
  </p:slideViewPr>
  <p:notesTextViewPr>
    <p:cViewPr>
      <p:scale>
        <a:sx n="1" d="1"/>
        <a:sy n="1" d="1"/>
      </p:scale>
      <p:origin x="0" y="0"/>
    </p:cViewPr>
  </p:notesTextViewPr>
  <p:notesViewPr>
    <p:cSldViewPr snapToGrid="0">
      <p:cViewPr>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font" Target="fonts/font9.fntdata"/><Relationship Id="rId21" Type="http://schemas.openxmlformats.org/officeDocument/2006/relationships/slide" Target="slides/slide13.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notesMaster" Target="notesMasters/notesMaster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font" Target="fonts/font6.fntdata"/><Relationship Id="rId49" Type="http://schemas.microsoft.com/office/2018/10/relationships/authors" Target="author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font" Target="fonts/font1.fntdata"/><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handoutMaster" Target="handoutMasters/handoutMaster1.xml"/><Relationship Id="rId35" Type="http://schemas.openxmlformats.org/officeDocument/2006/relationships/font" Target="fonts/font5.fntdata"/><Relationship Id="rId43" Type="http://schemas.openxmlformats.org/officeDocument/2006/relationships/tags" Target="tags/tag1.xml"/><Relationship Id="rId48" Type="http://schemas.microsoft.com/office/2015/10/relationships/revisionInfo" Target="revisionInfo.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theme" Target="theme/theme1.xml"/><Relationship Id="rId20" Type="http://schemas.openxmlformats.org/officeDocument/2006/relationships/slide" Target="slides/slide12.xml"/><Relationship Id="rId41"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latin typeface="Libre Franklin" pitchFamily="2" charset="0"/>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775F8F9-A8A5-4E63-A9B1-ADF172E741EA}" type="datetimeFigureOut">
              <a:rPr lang="en-IN" smtClean="0">
                <a:latin typeface="Libre Franklin" pitchFamily="2" charset="0"/>
              </a:rPr>
              <a:t>11-09-2025</a:t>
            </a:fld>
            <a:endParaRPr lang="en-IN">
              <a:latin typeface="Libre Franklin" pitchFamily="2" charset="0"/>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latin typeface="Libre Franklin" pitchFamily="2" charset="0"/>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AE47DA3-5D71-4816-A066-AC9CC94F744B}" type="slidenum">
              <a:rPr lang="en-IN" smtClean="0">
                <a:latin typeface="Libre Franklin" pitchFamily="2" charset="0"/>
              </a:rPr>
              <a:t>‹#›</a:t>
            </a:fld>
            <a:endParaRPr lang="en-IN">
              <a:latin typeface="Libre Franklin" pitchFamily="2" charset="0"/>
            </a:endParaRPr>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Libre Franklin" pitchFamily="2" charset="0"/>
              </a:defRPr>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Libre Franklin" pitchFamily="2" charset="0"/>
              </a:defRPr>
            </a:lvl1pPr>
          </a:lstStyle>
          <a:p>
            <a:fld id="{DC190C93-B036-441B-A8CA-2FFAD3C273CF}" type="datetimeFigureOut">
              <a:rPr lang="en-IN" smtClean="0"/>
              <a:t>11-09-2025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Libre Franklin" pitchFamily="2" charset="0"/>
              </a:defRPr>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Libre Franklin" pitchFamily="2" charset="0"/>
              </a:defRPr>
            </a:lvl1pPr>
          </a:lstStyle>
          <a:p>
            <a:fld id="{0B0F539B-F1C1-4ADB-81D1-E7D98D4FA728}" type="slidenum">
              <a:rPr lang="en-IN" smtClean="0"/>
              <a:t>‹#›</a:t>
            </a:fld>
            <a:endParaRPr lang="en-IN"/>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Libre Franklin" pitchFamily="2" charset="0"/>
        <a:ea typeface="+mn-ea"/>
        <a:cs typeface="+mn-cs"/>
      </a:defRPr>
    </a:lvl1pPr>
    <a:lvl2pPr marL="457200" algn="l" defTabSz="914400" rtl="0" eaLnBrk="1" latinLnBrk="0" hangingPunct="1">
      <a:defRPr sz="1200" kern="1200">
        <a:solidFill>
          <a:schemeClr val="tx1"/>
        </a:solidFill>
        <a:latin typeface="Libre Franklin" pitchFamily="2" charset="0"/>
        <a:ea typeface="+mn-ea"/>
        <a:cs typeface="+mn-cs"/>
      </a:defRPr>
    </a:lvl2pPr>
    <a:lvl3pPr marL="914400" algn="l" defTabSz="914400" rtl="0" eaLnBrk="1" latinLnBrk="0" hangingPunct="1">
      <a:defRPr sz="1200" kern="1200">
        <a:solidFill>
          <a:schemeClr val="tx1"/>
        </a:solidFill>
        <a:latin typeface="Libre Franklin" pitchFamily="2" charset="0"/>
        <a:ea typeface="+mn-ea"/>
        <a:cs typeface="+mn-cs"/>
      </a:defRPr>
    </a:lvl3pPr>
    <a:lvl4pPr marL="1371600" algn="l" defTabSz="914400" rtl="0" eaLnBrk="1" latinLnBrk="0" hangingPunct="1">
      <a:defRPr sz="1200" kern="1200">
        <a:solidFill>
          <a:schemeClr val="tx1"/>
        </a:solidFill>
        <a:latin typeface="Libre Franklin" pitchFamily="2" charset="0"/>
        <a:ea typeface="+mn-ea"/>
        <a:cs typeface="+mn-cs"/>
      </a:defRPr>
    </a:lvl4pPr>
    <a:lvl5pPr marL="1828800" algn="l" defTabSz="914400" rtl="0" eaLnBrk="1" latinLnBrk="0" hangingPunct="1">
      <a:defRPr sz="1200" kern="1200">
        <a:solidFill>
          <a:schemeClr val="tx1"/>
        </a:solidFill>
        <a:latin typeface="Libre Franklin"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dirty="0">
                <a:solidFill>
                  <a:srgbClr val="000000"/>
                </a:solidFill>
                <a:effectLst/>
                <a:latin typeface="Libre Franklin"/>
                <a:ea typeface="Libre Franklin"/>
                <a:cs typeface="Libre Franklin"/>
              </a:rPr>
              <a:t>Agenda</a:t>
            </a:r>
          </a:p>
          <a:p>
            <a:r>
              <a:rPr lang="es-US" sz="1200" b="1" i="0" strike="noStrike" cap="none" spc="0" baseline="0" dirty="0">
                <a:solidFill>
                  <a:srgbClr val="000000"/>
                </a:solidFill>
                <a:effectLst/>
                <a:latin typeface="Libre Franklin"/>
                <a:ea typeface="Libre Franklin"/>
                <a:cs typeface="Libre Franklin"/>
              </a:rPr>
              <a:t>Fluidez</a:t>
            </a:r>
            <a:r>
              <a:rPr lang="es-US" sz="1200" b="0" i="0" strike="noStrike" cap="none" spc="0" baseline="0" dirty="0">
                <a:solidFill>
                  <a:srgbClr val="000000"/>
                </a:solidFill>
                <a:effectLst/>
                <a:latin typeface="Libre Franklin"/>
                <a:ea typeface="Libre Franklin"/>
                <a:cs typeface="Libre Franklin"/>
              </a:rPr>
              <a:t>        15 min</a:t>
            </a:r>
          </a:p>
          <a:p>
            <a:r>
              <a:rPr lang="es-US" sz="1200" b="1" i="0" strike="noStrike" cap="none" spc="0" baseline="0" dirty="0">
                <a:solidFill>
                  <a:srgbClr val="000000"/>
                </a:solidFill>
                <a:effectLst/>
                <a:latin typeface="Libre Franklin"/>
                <a:ea typeface="Libre Franklin"/>
                <a:cs typeface="Libre Franklin"/>
              </a:rPr>
              <a:t>Presentar</a:t>
            </a:r>
            <a:r>
              <a:rPr lang="es-US" sz="1200" b="0" i="0" strike="noStrike" cap="none" spc="0" baseline="0" dirty="0">
                <a:solidFill>
                  <a:srgbClr val="000000"/>
                </a:solidFill>
                <a:effectLst/>
                <a:latin typeface="Libre Franklin"/>
                <a:ea typeface="Libre Franklin"/>
                <a:cs typeface="Libre Franklin"/>
              </a:rPr>
              <a:t>    5 min</a:t>
            </a:r>
          </a:p>
          <a:p>
            <a:r>
              <a:rPr lang="es-US" sz="1200" b="1" i="0" strike="noStrike" cap="none" spc="0" baseline="0" dirty="0">
                <a:solidFill>
                  <a:srgbClr val="000000"/>
                </a:solidFill>
                <a:effectLst/>
                <a:latin typeface="Libre Franklin"/>
                <a:ea typeface="Libre Franklin"/>
                <a:cs typeface="Libre Franklin"/>
              </a:rPr>
              <a:t>Aprender</a:t>
            </a:r>
            <a:r>
              <a:rPr lang="es-US" sz="1200" b="0" i="0" strike="noStrike" cap="none" spc="0" baseline="0" dirty="0">
                <a:solidFill>
                  <a:srgbClr val="000000"/>
                </a:solidFill>
                <a:effectLst/>
                <a:latin typeface="Libre Franklin"/>
                <a:ea typeface="Libre Franklin"/>
                <a:cs typeface="Libre Franklin"/>
              </a:rPr>
              <a:t>    30 min</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Diagramas de cinta</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Rectas numéricas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Grupo de problemas</a:t>
            </a:r>
          </a:p>
          <a:p>
            <a:pPr marL="171450" indent="-171450">
              <a:buFont typeface="Arial" panose="020B0604020202020204" pitchFamily="34" charset="0"/>
              <a:buChar char="•"/>
            </a:pPr>
            <a:r>
              <a:rPr lang="es-US" sz="1200" b="0" i="0" strike="noStrike" cap="none" spc="0" baseline="0" dirty="0">
                <a:solidFill>
                  <a:srgbClr val="000000"/>
                </a:solidFill>
                <a:effectLst/>
                <a:latin typeface="Libre Franklin"/>
                <a:ea typeface="Libre Franklin"/>
                <a:cs typeface="Libre Franklin"/>
              </a:rPr>
              <a:t>Practica en parejas</a:t>
            </a:r>
          </a:p>
          <a:p>
            <a:r>
              <a:rPr lang="es-US" sz="1200" b="1" i="0" strike="noStrike" cap="none" spc="0" baseline="0" dirty="0" err="1">
                <a:solidFill>
                  <a:srgbClr val="000000"/>
                </a:solidFill>
                <a:effectLst/>
                <a:latin typeface="Libre Franklin"/>
                <a:ea typeface="Libre Franklin"/>
                <a:cs typeface="Libre Franklin"/>
              </a:rPr>
              <a:t>Conclusion</a:t>
            </a:r>
            <a:r>
              <a:rPr lang="es-US" sz="1200" b="1" i="0" strike="noStrike" cap="none" spc="0" baseline="0" dirty="0">
                <a:solidFill>
                  <a:srgbClr val="000000"/>
                </a:solidFill>
                <a:effectLst/>
                <a:latin typeface="Libre Franklin"/>
                <a:ea typeface="Libre Franklin"/>
                <a:cs typeface="Libre Franklin"/>
              </a:rPr>
              <a:t> </a:t>
            </a:r>
            <a:r>
              <a:rPr lang="es-US" sz="1200" b="0" i="0" strike="noStrike" cap="none" spc="0" baseline="0" dirty="0">
                <a:solidFill>
                  <a:srgbClr val="000000"/>
                </a:solidFill>
                <a:effectLst/>
                <a:latin typeface="Libre Franklin"/>
                <a:ea typeface="Libre Franklin"/>
                <a:cs typeface="Libre Franklin"/>
              </a:rPr>
              <a:t>5 min</a:t>
            </a:r>
          </a:p>
        </p:txBody>
      </p:sp>
      <p:sp>
        <p:nvSpPr>
          <p:cNvPr id="4" name="Slide Number Placeholder 3"/>
          <p:cNvSpPr>
            <a:spLocks noGrp="1"/>
          </p:cNvSpPr>
          <p:nvPr>
            <p:ph type="sldNum" sz="quarter" idx="5"/>
          </p:nvPr>
        </p:nvSpPr>
        <p:spPr/>
        <p:txBody>
          <a:bodyPr/>
          <a:lstStyle/>
          <a:p>
            <a:fld id="{0B0F539B-F1C1-4ADB-81D1-E7D98D4FA728}" type="slidenum">
              <a:rPr lang="en-IN" smtClean="0"/>
              <a:t>1</a:t>
            </a:fld>
            <a:endParaRPr lang="en-IN"/>
          </a:p>
        </p:txBody>
      </p:sp>
    </p:spTree>
    <p:extLst>
      <p:ext uri="{BB962C8B-B14F-4D97-AF65-F5344CB8AC3E}">
        <p14:creationId xmlns:p14="http://schemas.microsoft.com/office/powerpoint/2010/main" val="2731699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del video en la diapositiva para acceder al video].</a:t>
            </a: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 recta numérica].</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¿Qué unidad fraccionaria muestra la recta numérica? Levanten la mano cuando sepan la respuesta.</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Usen la recta numérica para contar hacia delante de un sexto en un sexto hasta </a:t>
            </a:r>
            <a:r>
              <a:rPr lang="es-US" sz="1200" b="0" i="0" strike="noStrike" cap="none" spc="0" baseline="0">
                <a:solidFill>
                  <a:srgbClr val="000000"/>
                </a:solidFill>
                <a:effectLst/>
                <a:latin typeface="Cambria"/>
                <a:ea typeface="Cambria"/>
                <a:cs typeface="Cambria"/>
              </a:rPr>
              <a:t>12</a:t>
            </a:r>
            <a:r>
              <a:rPr lang="es-US" sz="1200" b="0" i="0" strike="noStrike" cap="none" spc="0" baseline="0">
                <a:solidFill>
                  <a:srgbClr val="000000"/>
                </a:solidFill>
                <a:effectLst/>
                <a:latin typeface="Libre Franklin"/>
                <a:ea typeface="Libre Franklin"/>
                <a:cs typeface="Libre Franklin"/>
              </a:rPr>
              <a:t> sextos.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sextos.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sexto en un sexto. Esta vez, expresen las fracciones como números enteros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las fracciones en la recta numérica, una a la vez, mientras sus estudiantes cuentan].</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Ahora, vuelvan a contar hacia delante de un sexto en un sexto. Esta vez, expresen las fracciones como números enteros y números mixtos cuando sea posible. Empiecen diciendo </a:t>
            </a:r>
            <a:r>
              <a:rPr lang="es-US" sz="1200" b="0" i="0" strike="noStrike" cap="none" spc="0" baseline="0">
                <a:solidFill>
                  <a:srgbClr val="000000"/>
                </a:solidFill>
                <a:effectLst/>
                <a:latin typeface="Cambria"/>
                <a:ea typeface="Cambria"/>
                <a:cs typeface="Cambria"/>
              </a:rPr>
              <a:t>0</a:t>
            </a:r>
            <a:r>
              <a:rPr lang="es-US" sz="1200" b="0" i="0" strike="noStrike" cap="none" spc="0" baseline="0">
                <a:solidFill>
                  <a:srgbClr val="000000"/>
                </a:solidFill>
                <a:effectLst/>
                <a:latin typeface="Libre Franklin"/>
                <a:ea typeface="Libre Franklin"/>
                <a:cs typeface="Libre Franklin"/>
              </a:rPr>
              <a:t>. ¿Comenzamos?</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[Muestre los números en la recta numérica, una a la vez, mientras sus estudiantes cuentan].</a:t>
            </a:r>
          </a:p>
        </p:txBody>
      </p:sp>
      <p:sp>
        <p:nvSpPr>
          <p:cNvPr id="4" name="Slide Number Placeholder 3"/>
          <p:cNvSpPr>
            <a:spLocks noGrp="1"/>
          </p:cNvSpPr>
          <p:nvPr>
            <p:ph type="sldNum" sz="quarter" idx="5"/>
          </p:nvPr>
        </p:nvSpPr>
        <p:spPr/>
        <p:txBody>
          <a:bodyPr/>
          <a:lstStyle/>
          <a:p>
            <a:fld id="{0B0F539B-F1C1-4ADB-81D1-E7D98D4FA728}" type="slidenum">
              <a:rPr lang="en-IN" smtClean="0"/>
              <a:t>2</a:t>
            </a:fld>
            <a:endParaRPr lang="en-IN"/>
          </a:p>
        </p:txBody>
      </p:sp>
    </p:spTree>
    <p:extLst>
      <p:ext uri="{BB962C8B-B14F-4D97-AF65-F5344CB8AC3E}">
        <p14:creationId xmlns:p14="http://schemas.microsoft.com/office/powerpoint/2010/main" val="39385903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46CC1A-574A-9CD0-DF68-4AAD2AB5C4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141FE4-74F9-794A-B8C6-0735BEECA2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8B0294-A832-66DE-9F4F-1DD95D8FEF23}"/>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404040"/>
                </a:solidFill>
                <a:effectLst/>
                <a:latin typeface="Libre Franklin"/>
                <a:ea typeface="Libre Franklin"/>
                <a:cs typeface="Libre Franklin"/>
              </a:rPr>
              <a:t>[Pida a sus estudiantes que lean las instrucciones y que completen los ejemplos de problema].</a:t>
            </a:r>
            <a:endParaRPr lang="en-US" sz="1200" b="1" noProof="0">
              <a:effectLst/>
              <a:latin typeface="Libre Franklin" pitchFamily="2" charset="0"/>
              <a:ea typeface="Arial" panose="020B0604020202020204" pitchFamily="34" charset="0"/>
            </a:endParaRPr>
          </a:p>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lang="en-US" b="1">
              <a:latin typeface="Libre Franklin" pitchFamily="2" charset="0"/>
            </a:endParaRPr>
          </a:p>
        </p:txBody>
      </p:sp>
      <p:sp>
        <p:nvSpPr>
          <p:cNvPr id="4" name="Slide Number Placeholder 3">
            <a:extLst>
              <a:ext uri="{FF2B5EF4-FFF2-40B4-BE49-F238E27FC236}">
                <a16:creationId xmlns:a16="http://schemas.microsoft.com/office/drawing/2014/main" id="{DCFDA126-7704-1595-10B4-70E9E7E437E1}"/>
              </a:ext>
            </a:extLst>
          </p:cNvPr>
          <p:cNvSpPr>
            <a:spLocks noGrp="1"/>
          </p:cNvSpPr>
          <p:nvPr>
            <p:ph type="sldNum" sz="quarter" idx="5"/>
          </p:nvPr>
        </p:nvSpPr>
        <p:spPr/>
        <p:txBody>
          <a:bodyPr/>
          <a:lstStyle/>
          <a:p>
            <a:fld id="{0B0F539B-F1C1-4ADB-81D1-E7D98D4FA728}" type="slidenum">
              <a:rPr lang="en-IN" smtClean="0"/>
              <a:t>3</a:t>
            </a:fld>
            <a:endParaRPr lang="en-IN"/>
          </a:p>
        </p:txBody>
      </p:sp>
    </p:spTree>
    <p:extLst>
      <p:ext uri="{BB962C8B-B14F-4D97-AF65-F5344CB8AC3E}">
        <p14:creationId xmlns:p14="http://schemas.microsoft.com/office/powerpoint/2010/main" val="4765732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FFB237-CA34-B3C0-1B57-6F248BA068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DB4299-1BFE-313E-BB2A-FCBC81A342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4F91A-F94E-AD0A-441E-42714E7197A0}"/>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algn="l"/>
            <a:r>
              <a:rPr lang="es-US" sz="1200" b="1" i="0" strike="noStrike" cap="none" spc="0" baseline="0">
                <a:solidFill>
                  <a:srgbClr val="404040"/>
                </a:solidFill>
                <a:effectLst/>
                <a:latin typeface="Libre Franklin"/>
                <a:ea typeface="Libre Franklin"/>
                <a:cs typeface="Libre Franklin"/>
              </a:rPr>
              <a:t>[Pida a sus estudiantes que vayan a la Práctica veloz A. Presente la tarea.]</a:t>
            </a:r>
          </a:p>
          <a:p>
            <a:pPr algn="l"/>
            <a:endParaRPr lang="en-US" sz="1200" b="1"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No espero que terminen la actividad. Completen tantos problemas como puedan; hagan su mejor esfuerzo.</a:t>
            </a:r>
          </a:p>
          <a:p>
            <a:pPr algn="l"/>
            <a:endParaRPr lang="en-US" sz="1200" b="0" i="0" u="none" strike="noStrike" baseline="0">
              <a:solidFill>
                <a:srgbClr val="0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En sus marcas. Prepárense. ¡A pensar!</a:t>
            </a:r>
          </a:p>
          <a:p>
            <a:pPr algn="l"/>
            <a:endParaRPr lang="en-US" sz="1200" b="0" i="0" u="none" strike="noStrike" baseline="0">
              <a:solidFill>
                <a:srgbClr val="0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[Dé 1 minuto para completar la Práctica veloz A].</a:t>
            </a:r>
          </a:p>
          <a:p>
            <a:pPr algn="l"/>
            <a:endParaRPr lang="en-US" sz="1200" b="1"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¡Alto! Subrayen el último problema que completaron.</a:t>
            </a:r>
          </a:p>
          <a:p>
            <a:pPr algn="l"/>
            <a:endParaRPr lang="en-US" sz="1200" b="0" i="0" u="none" strike="noStrike" baseline="0">
              <a:solidFill>
                <a:srgbClr val="0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Voy a leer las respuestas. A medida que las lea, digan “¡Sí!” y marquen su respuesta si la obtuvieron de la manera correcta.</a:t>
            </a:r>
          </a:p>
          <a:p>
            <a:pPr algn="l"/>
            <a:endParaRPr lang="en-US" sz="1200" b="0" i="0" u="none" strike="noStrike" baseline="0">
              <a:solidFill>
                <a:srgbClr val="0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[Lea las respuestas de la Práctica veloz A de forma rápida y enérgica].</a:t>
            </a:r>
          </a:p>
          <a:p>
            <a:pPr algn="l"/>
            <a:endParaRPr lang="en-US" sz="1200" b="1"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Cuenten cuántas respuestas correctas obtuvieron y escriban el número en la parte de arriba de la hoja. Ese es su objetivo personal para la Práctica veloz B.</a:t>
            </a:r>
          </a:p>
          <a:p>
            <a:pPr algn="l"/>
            <a:endParaRPr lang="en-US" sz="1200" b="0" i="0" u="none" strike="noStrike" baseline="0">
              <a:solidFill>
                <a:srgbClr val="0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[Celebre el esfuerzo y el éxito de sus estudiantes].</a:t>
            </a:r>
          </a:p>
          <a:p>
            <a:pPr algn="l"/>
            <a:endParaRPr lang="en-US" sz="1200" b="1" i="0" u="none" strike="noStrike" baseline="0">
              <a:solidFill>
                <a:srgbClr val="4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[Dé alrededor de 2 minutos para que analicen y conversen acerca de los patrones de la Práctica veloz A.]</a:t>
            </a:r>
          </a:p>
          <a:p>
            <a:pPr algn="l"/>
            <a:endParaRPr lang="en-US" sz="1200" b="1" i="0" u="none" strike="noStrike" baseline="0">
              <a:solidFill>
                <a:srgbClr val="4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[Guíe a la clase en una actividad de conteo de ritmo rápido y otra de ritmo lento, cada una acompañada de un estiramiento o movimiento físico].</a:t>
            </a:r>
          </a:p>
          <a:p>
            <a:pPr algn="l"/>
            <a:endParaRPr lang="en-US" sz="1200" b="0"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Señalen el número correcto que obtuvieron en la Práctica veloz A. Recuerden que este es su objetivo personal para la Práctica veloz B.</a:t>
            </a:r>
            <a:endParaRPr lang="en-US" sz="1200" b="0">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lang="en-US" b="1">
              <a:latin typeface="Libre Franklin" pitchFamily="2" charset="0"/>
            </a:endParaRPr>
          </a:p>
        </p:txBody>
      </p:sp>
      <p:sp>
        <p:nvSpPr>
          <p:cNvPr id="4" name="Slide Number Placeholder 3">
            <a:extLst>
              <a:ext uri="{FF2B5EF4-FFF2-40B4-BE49-F238E27FC236}">
                <a16:creationId xmlns:a16="http://schemas.microsoft.com/office/drawing/2014/main" id="{FBC064EE-F3DD-AE82-BBE4-64ED04AA2D88}"/>
              </a:ext>
            </a:extLst>
          </p:cNvPr>
          <p:cNvSpPr>
            <a:spLocks noGrp="1"/>
          </p:cNvSpPr>
          <p:nvPr>
            <p:ph type="sldNum" sz="quarter" idx="5"/>
          </p:nvPr>
        </p:nvSpPr>
        <p:spPr/>
        <p:txBody>
          <a:bodyPr/>
          <a:lstStyle/>
          <a:p>
            <a:fld id="{0B0F539B-F1C1-4ADB-81D1-E7D98D4FA728}" type="slidenum">
              <a:rPr lang="en-IN" smtClean="0"/>
              <a:t>4</a:t>
            </a:fld>
            <a:endParaRPr lang="en-IN"/>
          </a:p>
        </p:txBody>
      </p:sp>
    </p:spTree>
    <p:extLst>
      <p:ext uri="{BB962C8B-B14F-4D97-AF65-F5344CB8AC3E}">
        <p14:creationId xmlns:p14="http://schemas.microsoft.com/office/powerpoint/2010/main" val="528245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687B28-6D6A-82F9-9C11-80E5998DF4E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DA7765-C8CB-7D30-09D5-FEEE7D389D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B5467A-D7F0-E0BE-22FC-8B43917531E6}"/>
              </a:ext>
            </a:extLst>
          </p:cNvPr>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1" noProof="0">
              <a:effectLst/>
              <a:latin typeface="Libre Franklin" pitchFamily="2" charset="0"/>
              <a:ea typeface="Arial" panose="020B0604020202020204" pitchFamily="34" charset="0"/>
            </a:endParaRPr>
          </a:p>
          <a:p>
            <a:pPr algn="l"/>
            <a:r>
              <a:rPr lang="es-US" sz="1200" b="1" i="0" strike="noStrike" cap="none" spc="0" baseline="0">
                <a:solidFill>
                  <a:srgbClr val="404040"/>
                </a:solidFill>
                <a:effectLst/>
                <a:latin typeface="Libre Franklin"/>
                <a:ea typeface="Libre Franklin"/>
                <a:cs typeface="Libre Franklin"/>
              </a:rPr>
              <a:t>[Pida a sus estudiantes que vayan a la Práctica veloz B.]</a:t>
            </a:r>
          </a:p>
          <a:p>
            <a:pPr algn="l"/>
            <a:endParaRPr lang="en-US" sz="1200" b="0"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En sus marcas. Prepárense. ¡A mejorar!</a:t>
            </a:r>
          </a:p>
          <a:p>
            <a:pPr algn="l"/>
            <a:endParaRPr lang="en-US" sz="1200" b="0" i="0" u="none" strike="noStrike" baseline="0">
              <a:solidFill>
                <a:srgbClr val="0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[Dé 1 minuto para completar la Práctica veloz B].</a:t>
            </a:r>
          </a:p>
          <a:p>
            <a:pPr algn="l"/>
            <a:endParaRPr lang="en-US" sz="1200" b="1"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¡Alto! Subrayen el último problema que completaron.</a:t>
            </a:r>
          </a:p>
          <a:p>
            <a:pPr algn="l"/>
            <a:endParaRPr lang="en-US" sz="1200" b="0" i="0" u="none" strike="noStrike" baseline="0">
              <a:solidFill>
                <a:srgbClr val="0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Voy a leer las respuestas. A medida que las lea, digan “¡Sí!” y marquen su respuesta si la obtuvieron de la manera correcta.</a:t>
            </a:r>
          </a:p>
          <a:p>
            <a:pPr algn="l"/>
            <a:endParaRPr lang="en-US" sz="1200" b="0" i="0" u="none" strike="noStrike" baseline="0">
              <a:solidFill>
                <a:srgbClr val="0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[Lea las respuestas de la Práctica veloz B de forma rápida y enérgica].</a:t>
            </a:r>
          </a:p>
          <a:p>
            <a:pPr algn="l"/>
            <a:endParaRPr lang="en-US" sz="1200" b="1" i="0" u="none" strike="noStrike" baseline="0">
              <a:solidFill>
                <a:srgbClr val="4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Cuenten cuántas respuestas correctas obtuvieron y escriban el número en la parte de arriba de la hoja.</a:t>
            </a:r>
          </a:p>
          <a:p>
            <a:pPr algn="l"/>
            <a:endParaRPr lang="en-US" sz="1200" b="0" i="0" u="none" strike="noStrike" baseline="0">
              <a:solidFill>
                <a:srgbClr val="004040"/>
              </a:solidFill>
              <a:latin typeface="Libre Franklin" pitchFamily="2" charset="0"/>
            </a:endParaRPr>
          </a:p>
          <a:p>
            <a:pPr algn="l"/>
            <a:r>
              <a:rPr lang="es-US" sz="1200" b="0" i="0" strike="noStrike" cap="none" spc="0" baseline="0">
                <a:solidFill>
                  <a:srgbClr val="004040"/>
                </a:solidFill>
                <a:effectLst/>
                <a:latin typeface="Libre Franklin"/>
                <a:ea typeface="Libre Franklin"/>
                <a:cs typeface="Libre Franklin"/>
              </a:rPr>
              <a:t>Pónganse de pie si obtuvieron más respuestas correctas en la Práctica veloz B.</a:t>
            </a:r>
          </a:p>
          <a:p>
            <a:pPr algn="l"/>
            <a:endParaRPr lang="en-US" sz="1200" b="0" i="0" u="none" strike="noStrike" baseline="0">
              <a:solidFill>
                <a:srgbClr val="404040"/>
              </a:solidFill>
              <a:latin typeface="Libre Franklin" pitchFamily="2" charset="0"/>
            </a:endParaRPr>
          </a:p>
          <a:p>
            <a:pPr algn="l"/>
            <a:r>
              <a:rPr lang="es-US" sz="1200" b="1" i="0" strike="noStrike" cap="none" spc="0" baseline="0">
                <a:solidFill>
                  <a:srgbClr val="404040"/>
                </a:solidFill>
                <a:effectLst/>
                <a:latin typeface="Libre Franklin"/>
                <a:ea typeface="Libre Franklin"/>
                <a:cs typeface="Libre Franklin"/>
              </a:rPr>
              <a:t>[Celebre el progreso de sus estudiantes].</a:t>
            </a:r>
            <a:endParaRPr lang="en-IN" sz="1200" b="1" kern="1200">
              <a:solidFill>
                <a:schemeClr val="tx1"/>
              </a:solidFill>
              <a:effectLst/>
              <a:latin typeface="Libre Franklin" pitchFamily="2" charset="0"/>
              <a:ea typeface="+mn-ea"/>
              <a:cs typeface="+mn-cs"/>
            </a:endParaRPr>
          </a:p>
        </p:txBody>
      </p:sp>
      <p:sp>
        <p:nvSpPr>
          <p:cNvPr id="4" name="Slide Number Placeholder 3">
            <a:extLst>
              <a:ext uri="{FF2B5EF4-FFF2-40B4-BE49-F238E27FC236}">
                <a16:creationId xmlns:a16="http://schemas.microsoft.com/office/drawing/2014/main" id="{FE94D857-AC9B-1E51-492A-2104EFFA7D36}"/>
              </a:ext>
            </a:extLst>
          </p:cNvPr>
          <p:cNvSpPr>
            <a:spLocks noGrp="1"/>
          </p:cNvSpPr>
          <p:nvPr>
            <p:ph type="sldNum" sz="quarter" idx="5"/>
          </p:nvPr>
        </p:nvSpPr>
        <p:spPr/>
        <p:txBody>
          <a:bodyPr/>
          <a:lstStyle/>
          <a:p>
            <a:fld id="{0B0F539B-F1C1-4ADB-81D1-E7D98D4FA728}" type="slidenum">
              <a:rPr lang="en-IN" smtClean="0"/>
              <a:t>5</a:t>
            </a:fld>
            <a:endParaRPr lang="en-IN"/>
          </a:p>
        </p:txBody>
      </p:sp>
    </p:spTree>
    <p:extLst>
      <p:ext uri="{BB962C8B-B14F-4D97-AF65-F5344CB8AC3E}">
        <p14:creationId xmlns:p14="http://schemas.microsoft.com/office/powerpoint/2010/main" val="11652605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[Haga clic en el nombre de la actividad interactiva en la diapositiva para acceder a la actividad digital interactiva].</a:t>
            </a:r>
          </a:p>
          <a:p>
            <a:endParaRPr lang="en-IN" sz="1200" b="1"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[Muestre la actividad digital interactiva de Soltar bloques verticalmente. Comience por mostrar en el modelo superior y en el modelo inferior. Luego, suelte los bloques].</a:t>
            </a:r>
          </a:p>
          <a:p>
            <a:endParaRPr lang="en-IN" sz="1200" b="1"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lo que observaron antes de soltar los bloques y lo que observaron después de soltarlos].</a:t>
            </a:r>
          </a:p>
          <a:p>
            <a:endParaRPr lang="en-IN" sz="1200" b="1"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[A continuación, muestre en el modelo superior y en el modelo inferior].</a:t>
            </a:r>
          </a:p>
          <a:p>
            <a:endParaRPr lang="en-IN"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expresión de suma podemos escribir para representar lo que vemos en el modelo?</a:t>
            </a:r>
          </a:p>
          <a:p>
            <a:endParaRPr lang="en-US" sz="1200" b="0"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esperan ver cuando suelte los bloques?</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[Suelte los bloques para confirmar lo que sus estudiantes esperaban ver y mostrar la suma en quintos].</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Suelte los bloques para confirmar lo que sus estudiantes esperaban ver y mostrar la suma en quintos.</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[Muestre en el modelo superior y en el modelo inferior].</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expresión de suma ven representada en este modelo?</a:t>
            </a:r>
          </a:p>
          <a:p>
            <a:endParaRPr lang="en-US" sz="1200" b="0"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esperan ver cuando suelte los bloques? ¿Cuál creen que es el total?</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[Suelte los bloques para confirmar lo que sus estudiantes esperaban ver y mostrar la suma en sextos].</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Este modelo representa dos fracciones con unidades diferentes pero relacionadas. Las unidades tercios y sextos están relacionadas porque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es un múltiplo de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y </a:t>
            </a:r>
            <a:r>
              <a:rPr lang="es-US" sz="1200" b="0" i="0" strike="noStrike" cap="none" spc="0" baseline="0">
                <a:solidFill>
                  <a:srgbClr val="000000"/>
                </a:solidFill>
                <a:effectLst/>
                <a:latin typeface="Cambria"/>
                <a:ea typeface="Cambria"/>
                <a:cs typeface="Cambria"/>
              </a:rPr>
              <a:t>3</a:t>
            </a:r>
            <a:r>
              <a:rPr lang="es-US" sz="1200" b="0" i="0" strike="noStrike" cap="none" spc="0" baseline="0">
                <a:solidFill>
                  <a:srgbClr val="000000"/>
                </a:solidFill>
                <a:effectLst/>
                <a:latin typeface="Libre Franklin"/>
                <a:ea typeface="Libre Franklin"/>
                <a:cs typeface="Libre Franklin"/>
              </a:rPr>
              <a:t> es un factor de </a:t>
            </a:r>
            <a:r>
              <a:rPr lang="es-US" sz="1200" b="0" i="0" strike="noStrike" cap="none" spc="0" baseline="0">
                <a:solidFill>
                  <a:srgbClr val="000000"/>
                </a:solidFill>
                <a:effectLst/>
                <a:latin typeface="Cambria"/>
                <a:ea typeface="Cambria"/>
                <a:cs typeface="Cambria"/>
              </a:rPr>
              <a:t>6</a:t>
            </a:r>
            <a:r>
              <a:rPr lang="es-US" sz="1200" b="0" i="0" strike="noStrike" cap="none" spc="0" baseline="0">
                <a:solidFill>
                  <a:srgbClr val="000000"/>
                </a:solidFill>
                <a:effectLst/>
                <a:latin typeface="Libre Franklin"/>
                <a:ea typeface="Libre Franklin"/>
                <a:cs typeface="Libre Franklin"/>
              </a:rPr>
              <a:t>. Cuando soltamos los bloques, podemos ver la suma en sextos.</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[Muestre en el modelo superior y en el modelo inferior].</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expresión de suma ven representada en este modelo?</a:t>
            </a:r>
          </a:p>
          <a:p>
            <a:endParaRPr lang="en-US" sz="1200" b="0"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¿Qué esperan ver cuando suelte los bloques? ¿Cuál creen que es el total?</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[Suelte los bloques para confirmar lo que sus estudiantes esperaban ver y mostrar la suma que no se puede identificar con claridad en el modelo].</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Este modelo representa dos fracciones con unidades diferentes que no están relacionadas. Cuando se soltaron los bloques, vimos que no se llenaba por completo uno de los tercios de la parte inferior; entonces, no podemos determinar la suma solo mirando el modelo.</a:t>
            </a:r>
          </a:p>
          <a:p>
            <a:endParaRPr lang="en-US" sz="1200" b="0" kern="1200">
              <a:solidFill>
                <a:schemeClr val="tx1"/>
              </a:solidFill>
              <a:effectLst/>
              <a:latin typeface="Libre Franklin" pitchFamily="2" charset="0"/>
              <a:ea typeface="+mn-ea"/>
              <a:cs typeface="+mn-cs"/>
            </a:endParaRPr>
          </a:p>
          <a:p>
            <a:r>
              <a:rPr lang="es-US" sz="1200" b="1" i="0" strike="noStrike" cap="none" spc="0" baseline="0">
                <a:solidFill>
                  <a:srgbClr val="000000"/>
                </a:solidFill>
                <a:effectLst/>
                <a:latin typeface="Libre Franklin"/>
                <a:ea typeface="Libre Franklin"/>
                <a:cs typeface="Libre Franklin"/>
              </a:rPr>
              <a:t>[Presente el trabajo que van a hacer en el siguiente segmento para establecer una transición].</a:t>
            </a:r>
          </a:p>
          <a:p>
            <a:endParaRPr lang="en-US" sz="1200" b="1" kern="1200">
              <a:solidFill>
                <a:schemeClr val="tx1"/>
              </a:solidFill>
              <a:effectLst/>
              <a:latin typeface="Libre Franklin" pitchFamily="2" charset="0"/>
              <a:ea typeface="+mn-ea"/>
              <a:cs typeface="+mn-cs"/>
            </a:endParaRPr>
          </a:p>
          <a:p>
            <a:r>
              <a:rPr lang="es-US" sz="1200" b="0" i="0" strike="noStrike" cap="none" spc="0" baseline="0">
                <a:solidFill>
                  <a:srgbClr val="000000"/>
                </a:solidFill>
                <a:effectLst/>
                <a:latin typeface="Libre Franklin"/>
                <a:ea typeface="Libre Franklin"/>
                <a:cs typeface="Libre Franklin"/>
              </a:rPr>
              <a:t>A lo largo de las siguientes lecciones, aprenderemos a sumar y restar fracciones con unidades diferentes. Hoy, vamos a enfocarnos en la suma y la resta de fracciones con unidades diferentes pero relacionadas usando modelos pictóricos.</a:t>
            </a:r>
            <a:endParaRPr lang="en-IN" sz="1200" b="0" kern="1200">
              <a:solidFill>
                <a:schemeClr val="tx1"/>
              </a:solidFill>
              <a:effectLst/>
              <a:latin typeface="Libre Franklin" pitchFamily="2" charset="0"/>
              <a:ea typeface="+mn-ea"/>
              <a:cs typeface="+mn-cs"/>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6</a:t>
            </a:fld>
            <a:endParaRPr lang="en-IN"/>
          </a:p>
        </p:txBody>
      </p:sp>
    </p:spTree>
    <p:extLst>
      <p:ext uri="{BB962C8B-B14F-4D97-AF65-F5344CB8AC3E}">
        <p14:creationId xmlns:p14="http://schemas.microsoft.com/office/powerpoint/2010/main" val="37464540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imagen del trabajo de la clase en el que se usa un diagrama de cinta para formar fracciones equivalentes a fin de hallar −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[Use la rutina Cinco preguntas estructuradas para invitar a la clase a analizar las gráficas].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[Observar y preguntarse]</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en este trabajo? ¿Qué se preguntan a partir de esas observaciones?</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[Organizar]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pasos se siguieron para restar? ¿Cómo lo saben?</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[Guíe la conversación de modo que la clase se concentre en el uso del diagrama de cinta para hallar una fracción equivalente e incentive el razonamiento que establezca conexiones con la formación de unidades semejantes].</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[Mostrar]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Enfoquémonos en el uso del diagrama de cinta para expresar fracciones con otro nombre. ¿Dónde ven eso en este trabajo?</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[Sintetizar]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¿Por qué se usó un diagrama de cinta en este caso?</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[Comprender]</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No veo que la persona dibujara nada como ayuda para restar de . ¿Por qué creen que es así?</a:t>
            </a:r>
          </a:p>
          <a:p>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7</a:t>
            </a:fld>
            <a:endParaRPr lang="en-IN"/>
          </a:p>
        </p:txBody>
      </p:sp>
    </p:spTree>
    <p:extLst>
      <p:ext uri="{BB962C8B-B14F-4D97-AF65-F5344CB8AC3E}">
        <p14:creationId xmlns:p14="http://schemas.microsoft.com/office/powerpoint/2010/main" val="23246623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usar la rutina Pensar-Trabajar en parejas-Compartir para analizar si la suma es menor que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está entre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o es mayor que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y por qué].</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sus estudiantes a que se reúnan y conversen en parejas acerca de las siguientes preguntas: ¿Qué unidad fraccionaria tiene sentido usar para sumar las fracciones? ¿Por qué?]</a:t>
            </a:r>
          </a:p>
          <a:p>
            <a:endParaRPr lang="en-US" b="1">
              <a:latin typeface="Libre Franklin" pitchFamily="2" charset="0"/>
            </a:endParaRPr>
          </a:p>
          <a:p>
            <a:pPr algn="l"/>
            <a:r>
              <a:rPr lang="es-US" sz="1200" b="1" i="0" strike="noStrike" cap="none" spc="0" baseline="0">
                <a:solidFill>
                  <a:srgbClr val="000000"/>
                </a:solidFill>
                <a:effectLst/>
                <a:latin typeface="Libre Franklin"/>
                <a:ea typeface="Libre Franklin"/>
                <a:cs typeface="Libre Franklin"/>
              </a:rPr>
              <a:t>[Dé tiempo para que las parejas de estudiantes dibujen un diagrama de cinta para expresar las fracciones con otro nombre y hallar la suma. Recorra el salón de clases para identificar a quienes dibujen un diagrama de cinta para expresar  como    y a quienes dibujen un diagrama de cinta para expresar  como   . Lo ideal es mostrar el trabajo auténtico de la clase; sin embargo, se proporcionan ejemplos de diagramas de cinta, por si es necesario].</a:t>
            </a:r>
          </a:p>
          <a:p>
            <a:pPr algn="l"/>
            <a:endParaRPr lang="en-US" b="1">
              <a:latin typeface="Libre Franklin" pitchFamily="2" charset="0"/>
            </a:endParaRPr>
          </a:p>
          <a:p>
            <a:pPr algn="l"/>
            <a:r>
              <a:rPr lang="es-US" sz="1200" b="1" i="0" strike="noStrike" cap="none" spc="0" baseline="0">
                <a:solidFill>
                  <a:srgbClr val="000000"/>
                </a:solidFill>
                <a:effectLst/>
                <a:latin typeface="Libre Franklin"/>
                <a:ea typeface="Libre Franklin"/>
                <a:cs typeface="Libre Franklin"/>
              </a:rPr>
              <a:t>[Valide todas las respuestas equivalentes que hayan hallado para la suma].</a:t>
            </a:r>
          </a:p>
          <a:p>
            <a:pPr algn="l"/>
            <a:endParaRPr lang="en-US" b="1">
              <a:latin typeface="Libre Franklin" pitchFamily="2" charset="0"/>
            </a:endParaRPr>
          </a:p>
          <a:p>
            <a:pPr algn="l"/>
            <a:r>
              <a:rPr lang="es-US" sz="1200" b="0" i="0" strike="noStrike" cap="none" spc="0" baseline="0">
                <a:solidFill>
                  <a:srgbClr val="0D3657"/>
                </a:solidFill>
                <a:effectLst/>
                <a:latin typeface="Libre Franklin"/>
                <a:ea typeface="Libre Franklin"/>
                <a:cs typeface="Libre Franklin"/>
              </a:rPr>
              <a:t>¿Cuál es la suma de    y   ?</a:t>
            </a:r>
          </a:p>
          <a:p>
            <a:pPr algn="l"/>
            <a:endParaRPr lang="en-US" b="0" i="0">
              <a:solidFill>
                <a:srgbClr val="0D3657"/>
              </a:solidFill>
              <a:effectLst/>
            </a:endParaRPr>
          </a:p>
          <a:p>
            <a:pPr algn="l"/>
            <a:r>
              <a:rPr lang="es-US" sz="1200" b="0" i="0" strike="noStrike" cap="none" spc="0" baseline="0">
                <a:solidFill>
                  <a:srgbClr val="0D3657"/>
                </a:solidFill>
                <a:effectLst/>
                <a:latin typeface="Libre Franklin"/>
                <a:ea typeface="Libre Franklin"/>
                <a:cs typeface="Libre Franklin"/>
              </a:rPr>
              <a:t>¿Es una suma razonable? ¿Por qué?</a:t>
            </a:r>
          </a:p>
          <a:p>
            <a:pPr algn="l"/>
            <a:endParaRPr lang="en-US" b="0" i="0">
              <a:solidFill>
                <a:srgbClr val="0D3657"/>
              </a:solidFill>
              <a:effectLst/>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D3657"/>
                </a:solidFill>
                <a:effectLst/>
                <a:latin typeface="Libre Franklin"/>
                <a:ea typeface="Libre Franklin"/>
                <a:cs typeface="Libre Franklin"/>
              </a:rPr>
              <a:t>[</a:t>
            </a:r>
            <a:r>
              <a:rPr lang="es-US" sz="1200" b="1" i="0" strike="noStrike" cap="none" spc="0" baseline="0">
                <a:solidFill>
                  <a:srgbClr val="000000"/>
                </a:solidFill>
                <a:effectLst/>
                <a:latin typeface="Libre Franklin"/>
                <a:ea typeface="Libre Franklin"/>
                <a:cs typeface="Libre Franklin"/>
              </a:rPr>
              <a:t>Muestre los diagramas de cinta. Si sus estudiantes dibujaron cintas que se parecen a las que se muestran en la edición para la enseñanza, muestre las cintas de sus estudiantes</a:t>
            </a:r>
            <a:r>
              <a:rPr lang="es-US" sz="1200" b="0" i="0" strike="noStrike" cap="none" spc="0" baseline="0">
                <a:solidFill>
                  <a:srgbClr val="000000"/>
                </a:solidFill>
                <a:effectLst/>
                <a:latin typeface="Libre Franklin"/>
                <a:ea typeface="Libre Franklin"/>
                <a:cs typeface="Libre Franklin"/>
              </a:rPr>
              <a:t>].</a:t>
            </a:r>
            <a:endParaRPr lang="en-US" b="1">
              <a:latin typeface="Libre Franklin" pitchFamily="2" charset="0"/>
            </a:endParaRP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¿Qué observan?</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En este ejemplo, cualquiera de las dos fracciones se puede expresar con otro nombre usando la unidad de la otra fracción. ¿Por qué?</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Volvamos a pensar en la expresión anterior: − . ¿Podría alguien haber usado el diagrama de cinta para expresar como cuartos? ¿Por qué?</a:t>
            </a:r>
          </a:p>
          <a:p>
            <a:pPr marL="0" marR="0" lvl="0" indent="0" algn="l" defTabSz="914400" rtl="0" eaLnBrk="1" fontAlgn="auto" latinLnBrk="0" hangingPunct="1">
              <a:lnSpc>
                <a:spcPct val="100000"/>
              </a:lnSpc>
              <a:spcBef>
                <a:spcPct val="0"/>
              </a:spcBef>
              <a:spcAft>
                <a:spcPct val="0"/>
              </a:spcAft>
              <a:buClrTx/>
              <a:buSzTx/>
              <a:buFontTx/>
              <a:buNone/>
              <a:defRPr/>
            </a:pPr>
            <a:endParaRPr lang="en-US" sz="1200" b="0" kern="1200">
              <a:solidFill>
                <a:schemeClr val="tx1"/>
              </a:solidFill>
              <a:effectLst/>
              <a:latin typeface="Libre Franklin" pitchFamily="2" charset="0"/>
              <a:ea typeface="+mn-ea"/>
              <a:cs typeface="+mn-cs"/>
            </a:endParaRPr>
          </a:p>
          <a:p>
            <a:pPr marL="0" marR="0" lvl="0" indent="0" algn="l" defTabSz="914400" rtl="0" eaLnBrk="1" fontAlgn="auto" latinLnBrk="0" hangingPunct="1">
              <a:lnSpc>
                <a:spcPct val="100000"/>
              </a:lnSpc>
              <a:spcBef>
                <a:spcPct val="0"/>
              </a:spcBef>
              <a:spcAft>
                <a:spcPct val="0"/>
              </a:spcAft>
              <a:buClrTx/>
              <a:buSzTx/>
              <a:buFontTx/>
              <a:buNone/>
              <a:defRPr/>
            </a:pPr>
            <a:r>
              <a:rPr lang="es-US" sz="1200" b="0" i="0" strike="noStrike" cap="none" spc="0" baseline="0">
                <a:solidFill>
                  <a:srgbClr val="000000"/>
                </a:solidFill>
                <a:effectLst/>
                <a:latin typeface="Libre Franklin"/>
                <a:ea typeface="Libre Franklin"/>
                <a:cs typeface="Libre Franklin"/>
              </a:rPr>
              <a:t>¿Por qué es útil usar un diagrama de cinta para hallar fracciones equivalentes cuando sumamos o restamos fracciones?</a:t>
            </a:r>
            <a:endParaRPr lang="en-IN" sz="1200" b="0" kern="1200">
              <a:solidFill>
                <a:schemeClr val="tx1"/>
              </a:solidFill>
              <a:effectLst/>
              <a:latin typeface="Libre Franklin" pitchFamily="2" charset="0"/>
              <a:ea typeface="+mn-ea"/>
              <a:cs typeface="+mn-cs"/>
            </a:endParaRPr>
          </a:p>
          <a:p>
            <a:pPr algn="l"/>
            <a:endParaRPr lang="en-US" b="0" i="0">
              <a:solidFill>
                <a:srgbClr val="0D3657"/>
              </a:solidFill>
              <a:effectLst/>
              <a:latin typeface="Libre Franklin" pitchFamily="2" charset="0"/>
            </a:endParaRPr>
          </a:p>
          <a:p>
            <a:pPr algn="l"/>
            <a:endParaRPr lang="en-US" b="0" i="0">
              <a:solidFill>
                <a:srgbClr val="0D3657"/>
              </a:solidFill>
              <a:effectLst/>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8</a:t>
            </a:fld>
            <a:endParaRPr lang="en-IN"/>
          </a:p>
        </p:txBody>
      </p:sp>
    </p:spTree>
    <p:extLst>
      <p:ext uri="{BB962C8B-B14F-4D97-AF65-F5344CB8AC3E}">
        <p14:creationId xmlns:p14="http://schemas.microsoft.com/office/powerpoint/2010/main" val="582162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 la actividad interactiva en la diapositiva para acceder a la actividad digital interactiva].</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9</a:t>
            </a:fld>
            <a:endParaRPr lang="en-IN"/>
          </a:p>
        </p:txBody>
      </p:sp>
    </p:spTree>
    <p:extLst>
      <p:ext uri="{BB962C8B-B14F-4D97-AF65-F5344CB8AC3E}">
        <p14:creationId xmlns:p14="http://schemas.microsoft.com/office/powerpoint/2010/main" val="2109507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 . Invite a la clase a trabajar en parejas y usar un diagrama de cinta para hallar una fracción equivalente para formar unidades semejantes y, luego, hallar la suma. Mientras sus estudiantes trabajan, haga preguntas como las siguientes: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 es la suma estimada?</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unidad fraccionaria tiene sentido usar para expresar las fracciones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 ayudarles el diagrama de cinta a hallar unidades semejantes?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¿Tienen pensado dibujar el diagrama de cinta para mostrar quinceavos y componer para hallar quintos o mostrar quintos y descomponer para hallar quinceavos?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 es la expresión de suma con unidades semejantes?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 razonable tu respuesta? ¿Cómo lo saben?]</a:t>
            </a:r>
          </a:p>
          <a:p>
            <a:pPr marL="171450" indent="-171450">
              <a:buFont typeface="Arial" panose="020B0604020202020204" pitchFamily="34" charset="0"/>
              <a:buChar char="•"/>
            </a:pPr>
            <a:endParaRPr lang="en-US" sz="1200" b="1" kern="1200">
              <a:solidFill>
                <a:schemeClr val="tx1"/>
              </a:solidFill>
              <a:effectLst/>
              <a:latin typeface="Libre Franklin" pitchFamily="2" charset="0"/>
              <a:ea typeface="+mn-ea"/>
              <a:cs typeface="+mn-cs"/>
            </a:endParaRPr>
          </a:p>
          <a:p>
            <a:pPr marL="0" indent="0">
              <a:buFont typeface="Arial" panose="020B0604020202020204" pitchFamily="34" charset="0"/>
              <a:buNone/>
            </a:pPr>
            <a:r>
              <a:rPr lang="es-US" sz="1200" b="1" i="0" strike="noStrike" cap="none" spc="0" baseline="0">
                <a:solidFill>
                  <a:srgbClr val="000000"/>
                </a:solidFill>
                <a:effectLst/>
                <a:latin typeface="Libre Franklin"/>
                <a:ea typeface="Libre Franklin"/>
                <a:cs typeface="Libre Franklin"/>
              </a:rPr>
              <a:t>[Invite a la clase a que se reúna y converse en parejas acerca de la utilidad de usar un diagrama de cinta al hallar fracciones equivalentes para formar unidades semejantes].</a:t>
            </a:r>
          </a:p>
          <a:p>
            <a:pPr marL="0" indent="0">
              <a:buFont typeface="Arial" panose="020B0604020202020204" pitchFamily="34" charset="0"/>
              <a:buNone/>
            </a:pPr>
            <a:endParaRPr lang="en-US" sz="1200" b="1" kern="1200">
              <a:solidFill>
                <a:schemeClr val="tx1"/>
              </a:solidFill>
              <a:effectLst/>
              <a:latin typeface="Libre Franklin" pitchFamily="2" charset="0"/>
              <a:ea typeface="+mn-ea"/>
              <a:cs typeface="+mn-cs"/>
            </a:endParaRPr>
          </a:p>
          <a:p>
            <a:pPr marL="0" indent="0">
              <a:buFont typeface="Arial" panose="020B0604020202020204" pitchFamily="34" charset="0"/>
              <a:buNone/>
            </a:pPr>
            <a:r>
              <a:rPr lang="es-US" sz="1200" b="1" i="0" strike="noStrike" cap="none" spc="0" baseline="0">
                <a:solidFill>
                  <a:srgbClr val="000000"/>
                </a:solidFill>
                <a:effectLst/>
                <a:latin typeface="Libre Franklin"/>
                <a:ea typeface="Libre Franklin"/>
                <a:cs typeface="Libre Franklin"/>
              </a:rPr>
              <a:t>[</a:t>
            </a:r>
            <a:r>
              <a:rPr lang="es-US" sz="1800" b="1" i="0" strike="noStrike" cap="none" spc="0" baseline="0">
                <a:solidFill>
                  <a:srgbClr val="000000"/>
                </a:solidFill>
                <a:effectLst/>
                <a:latin typeface="Libre Franklin"/>
                <a:ea typeface="Libre Franklin"/>
                <a:cs typeface="Libre Franklin"/>
              </a:rPr>
              <a:t>Considere hacer las siguientes preguntas</a:t>
            </a:r>
            <a:r>
              <a:rPr lang="es-US" sz="1200" b="1" i="0" strike="noStrike" cap="none" spc="0" baseline="0">
                <a:solidFill>
                  <a:srgbClr val="000000"/>
                </a:solidFill>
                <a:effectLst/>
                <a:latin typeface="Libre Franklin"/>
                <a:ea typeface="Libre Franklin"/>
                <a:cs typeface="Libre Franklin"/>
              </a:rPr>
              <a:t>:</a:t>
            </a:r>
            <a:endParaRPr lang="en-US">
              <a:effectLst/>
              <a:latin typeface="Helvetica" pitchFamily="2" charset="0"/>
            </a:endParaRPr>
          </a:p>
          <a:p>
            <a:pPr marL="171450" indent="-171450">
              <a:spcAft>
                <a:spcPts val="450"/>
              </a:spcAft>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¿Cuándo podrían cometer errores al sumar fracciones con unidades diferentes?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pueden hallar una fracción equivalente con unidades semejantes usando un diagrama de cinta?]</a:t>
            </a:r>
          </a:p>
          <a:p>
            <a:pPr marL="0" indent="0">
              <a:buFont typeface="Arial" panose="020B0604020202020204" pitchFamily="34" charset="0"/>
              <a:buNone/>
            </a:pPr>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10</a:t>
            </a:fld>
            <a:endParaRPr lang="en-IN"/>
          </a:p>
        </p:txBody>
      </p:sp>
    </p:spTree>
    <p:extLst>
      <p:ext uri="{BB962C8B-B14F-4D97-AF65-F5344CB8AC3E}">
        <p14:creationId xmlns:p14="http://schemas.microsoft.com/office/powerpoint/2010/main" val="18075662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 . Invite a la clase a que se reúna y converse en parejas acerca de si la suma es menor que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está entre </a:t>
            </a:r>
            <a:r>
              <a:rPr lang="es-US" sz="1200" b="1" i="0" strike="noStrike" cap="none" spc="0" baseline="0">
                <a:solidFill>
                  <a:srgbClr val="000000"/>
                </a:solidFill>
                <a:effectLst/>
                <a:latin typeface="Cambria"/>
                <a:ea typeface="Cambria"/>
                <a:cs typeface="Cambria"/>
              </a:rPr>
              <a:t>1</a:t>
            </a:r>
            <a:r>
              <a:rPr lang="es-US" sz="1200" b="1" i="0" strike="noStrike" cap="none" spc="0" baseline="0">
                <a:solidFill>
                  <a:srgbClr val="000000"/>
                </a:solidFill>
                <a:effectLst/>
                <a:latin typeface="Libre Franklin"/>
                <a:ea typeface="Libre Franklin"/>
                <a:cs typeface="Libre Franklin"/>
              </a:rPr>
              <a:t> y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o es mayor que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observan acerca de las unidades fraccionarias?</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¿Están relacionadas las unidades?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¿Tenemos todo listo para sumar? ¿Por qué?</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Tenemos que expresar al menos una de las fracciones como una fracción equivalente para que las dos tengan la misma unidad fraccionaria, o denominador. Esta vez, representemos la suma en una recta numérica.</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intervalo debemos mostrar en la recta numérica? ¿Por qué?</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¿En qué unidad fraccionaria debemos dividir los intervalos de números enteros en la recta numérica? ¿Por qué?</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[Trace una recta numérica del </a:t>
            </a:r>
            <a:r>
              <a:rPr lang="es-US" sz="1200" b="1" i="0" strike="noStrike" cap="none" spc="0" baseline="0">
                <a:solidFill>
                  <a:srgbClr val="000000"/>
                </a:solidFill>
                <a:effectLst/>
                <a:latin typeface="Cambria"/>
                <a:ea typeface="Cambria"/>
                <a:cs typeface="Cambria"/>
              </a:rPr>
              <a:t>0</a:t>
            </a:r>
            <a:r>
              <a:rPr lang="es-US" sz="1200" b="1" i="0" strike="noStrike" cap="none" spc="0" baseline="0">
                <a:solidFill>
                  <a:srgbClr val="000000"/>
                </a:solidFill>
                <a:effectLst/>
                <a:latin typeface="Libre Franklin"/>
                <a:ea typeface="Libre Franklin"/>
                <a:cs typeface="Libre Franklin"/>
              </a:rPr>
              <a:t> al </a:t>
            </a:r>
            <a:r>
              <a:rPr lang="es-US" sz="1200" b="1" i="0" strike="noStrike" cap="none" spc="0" baseline="0">
                <a:solidFill>
                  <a:srgbClr val="000000"/>
                </a:solidFill>
                <a:effectLst/>
                <a:latin typeface="Cambria"/>
                <a:ea typeface="Cambria"/>
                <a:cs typeface="Cambria"/>
              </a:rPr>
              <a:t>2</a:t>
            </a:r>
            <a:r>
              <a:rPr lang="es-US" sz="1200" b="1" i="0" strike="noStrike" cap="none" spc="0" baseline="0">
                <a:solidFill>
                  <a:srgbClr val="000000"/>
                </a:solidFill>
                <a:effectLst/>
                <a:latin typeface="Libre Franklin"/>
                <a:ea typeface="Libre Franklin"/>
                <a:cs typeface="Libre Franklin"/>
              </a:rPr>
              <a:t>, divida cada intervalo de números enteros en octavos y rotule . Pida a sus estudiantes que hagan lo mismo].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¿Cuántos octavos es igual a</a:t>
            </a:r>
            <a:r>
              <a:rPr lang="es-US" sz="1200" b="1" i="0" strike="noStrike" cap="none" spc="0" baseline="0">
                <a:solidFill>
                  <a:srgbClr val="000000"/>
                </a:solidFill>
                <a:effectLst/>
                <a:latin typeface="Libre Franklin"/>
                <a:ea typeface="Libre Franklin"/>
                <a:cs typeface="Libre Franklin"/>
              </a:rPr>
              <a:t> </a:t>
            </a:r>
            <a:r>
              <a:rPr lang="es-US" sz="1200" b="0" i="0" strike="noStrike" cap="none" spc="0" baseline="0">
                <a:solidFill>
                  <a:srgbClr val="000000"/>
                </a:solidFill>
                <a:effectLst/>
                <a:latin typeface="Libre Franklin"/>
                <a:ea typeface="Libre Franklin"/>
                <a:cs typeface="Libre Franklin"/>
              </a:rPr>
              <a:t>?</a:t>
            </a:r>
          </a:p>
          <a:p>
            <a:endParaRPr lang="en-US" b="0">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[Rotule la marca de graduación </a:t>
            </a:r>
            <a:r>
              <a:rPr lang="es-US" sz="1200" b="0"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 y pida a sus estudiantes que hagan lo mismo].</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¿Cuál es nuestra expresión de suma con unidades semejantes? ¿Ahora tenemos todo listo para sumar?</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[Escriba = + ].</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[Pida a sus estudiantes que sumen y, luego, representen la suma en la recta numérica].</a:t>
            </a:r>
          </a:p>
          <a:p>
            <a:endParaRPr lang="en-US" b="1">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¿Cuánto es </a:t>
            </a:r>
            <a:r>
              <a:rPr lang="es-US" sz="1200" b="1" i="0" strike="noStrike" cap="none" spc="0" baseline="0">
                <a:solidFill>
                  <a:srgbClr val="000000"/>
                </a:solidFill>
                <a:effectLst/>
                <a:latin typeface="Libre Franklin"/>
                <a:ea typeface="Libre Franklin"/>
                <a:cs typeface="Libre Franklin"/>
              </a:rPr>
              <a:t>+</a:t>
            </a:r>
            <a:r>
              <a:rPr lang="es-US" sz="1200" b="0" i="0" strike="noStrike" cap="none" spc="0" baseline="0">
                <a:solidFill>
                  <a:srgbClr val="000000"/>
                </a:solidFill>
                <a:effectLst/>
                <a:latin typeface="Libre Franklin"/>
                <a:ea typeface="Libre Franklin"/>
                <a:cs typeface="Libre Franklin"/>
              </a:rPr>
              <a:t> ?</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 razonable? ¿Cómo lo saben?</a:t>
            </a:r>
          </a:p>
          <a:p>
            <a:endParaRPr lang="en-US" b="0">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Escribe = .</a:t>
            </a:r>
          </a:p>
          <a:p>
            <a:endParaRPr lang="en-US" b="0">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11</a:t>
            </a:fld>
            <a:endParaRPr lang="en-IN"/>
          </a:p>
        </p:txBody>
      </p:sp>
    </p:spTree>
    <p:extLst>
      <p:ext uri="{BB962C8B-B14F-4D97-AF65-F5344CB8AC3E}">
        <p14:creationId xmlns:p14="http://schemas.microsoft.com/office/powerpoint/2010/main" val="29285714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[Haga clic en el nombre de la actividad interactiva en la diapositiva para acceder a la actividad digital interactiva].</a:t>
            </a:r>
          </a:p>
          <a:p>
            <a:pPr marL="0" marR="0" lvl="0" indent="0" algn="l" defTabSz="914400" rtl="0" eaLnBrk="1" fontAlgn="auto" latinLnBrk="0" hangingPunct="1">
              <a:lnSpc>
                <a:spcPct val="100000"/>
              </a:lnSpc>
              <a:spcBef>
                <a:spcPct val="0"/>
              </a:spcBef>
              <a:spcAft>
                <a:spcPct val="0"/>
              </a:spcAft>
              <a:buClrTx/>
              <a:buSzTx/>
              <a:buFontTx/>
              <a:buNone/>
              <a:defRPr/>
            </a:pPr>
            <a:endParaRPr lang="en-IN" sz="1200" b="1" kern="1200">
              <a:solidFill>
                <a:schemeClr val="tx1"/>
              </a:solidFill>
              <a:effectLst/>
              <a:latin typeface="Libre Franklin" pitchFamily="2" charset="0"/>
              <a:ea typeface="+mn-ea"/>
              <a:cs typeface="+mn-cs"/>
            </a:endParaRPr>
          </a:p>
          <a:p>
            <a:endParaRPr lang="en-IN" sz="1200" b="1" kern="1200">
              <a:solidFill>
                <a:schemeClr val="tx1"/>
              </a:solidFill>
              <a:effectLst/>
              <a:latin typeface="Libre Franklin" pitchFamily="2" charset="0"/>
              <a:ea typeface="+mn-ea"/>
              <a:cs typeface="+mn-cs"/>
            </a:endParaRPr>
          </a:p>
          <a:p>
            <a:endParaRPr lang="en-US"/>
          </a:p>
        </p:txBody>
      </p:sp>
      <p:sp>
        <p:nvSpPr>
          <p:cNvPr id="4" name="Slide Number Placeholder 3"/>
          <p:cNvSpPr>
            <a:spLocks noGrp="1"/>
          </p:cNvSpPr>
          <p:nvPr>
            <p:ph type="sldNum" sz="quarter" idx="5"/>
          </p:nvPr>
        </p:nvSpPr>
        <p:spPr/>
        <p:txBody>
          <a:bodyPr/>
          <a:lstStyle/>
          <a:p>
            <a:fld id="{0B0F539B-F1C1-4ADB-81D1-E7D98D4FA728}" type="slidenum">
              <a:rPr lang="en-IN" smtClean="0"/>
              <a:t>12</a:t>
            </a:fld>
            <a:endParaRPr lang="en-IN"/>
          </a:p>
        </p:txBody>
      </p:sp>
    </p:spTree>
    <p:extLst>
      <p:ext uri="{BB962C8B-B14F-4D97-AF65-F5344CB8AC3E}">
        <p14:creationId xmlns:p14="http://schemas.microsoft.com/office/powerpoint/2010/main" val="11074227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5554BE-976B-4649-DB87-37D431505B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156EB9-6ACA-888B-42BA-D6412D2ED5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19DAA-5165-FC9E-3C3D-C1FD3220EB8F}"/>
              </a:ext>
            </a:extLst>
          </p:cNvPr>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[Muestre la expresión </a:t>
            </a:r>
            <a:r>
              <a:rPr lang="es-US" sz="1200" b="0"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trabajar en parejas para hallar la diferencia. Mientras sus estudiantes trabajan, haga preguntas como las siguientes: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 es su estimación de la diferencia?</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¿Qué unidad fraccionaria tiene sentido usar para expresar las fracciones con otro nombre? ¿Por qué?</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¿Cuál es la expresión de resta con unidades semejantes?</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¿Cómo pueden mostrar la resta en la recta numérica?</a:t>
            </a:r>
          </a:p>
          <a:p>
            <a:pPr marL="171450" indent="-171450">
              <a:buFont typeface="Arial" panose="020B0604020202020204" pitchFamily="34" charset="0"/>
              <a:buChar char="•"/>
            </a:pPr>
            <a:r>
              <a:rPr lang="es-US" sz="1200" b="1" i="0" strike="noStrike" cap="none" spc="0" baseline="0">
                <a:solidFill>
                  <a:srgbClr val="000000"/>
                </a:solidFill>
                <a:effectLst/>
                <a:latin typeface="Libre Franklin"/>
                <a:ea typeface="Libre Franklin"/>
                <a:cs typeface="Libre Franklin"/>
              </a:rPr>
              <a:t>¿Es razonable tu respuesta? ¿Cómo lo saben?]</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la clase a que se reúna y converse en parejas acerca de qué es importante recordar cuando suman o restan fracciones].</a:t>
            </a:r>
          </a:p>
        </p:txBody>
      </p:sp>
      <p:sp>
        <p:nvSpPr>
          <p:cNvPr id="4" name="Slide Number Placeholder 3">
            <a:extLst>
              <a:ext uri="{FF2B5EF4-FFF2-40B4-BE49-F238E27FC236}">
                <a16:creationId xmlns:a16="http://schemas.microsoft.com/office/drawing/2014/main" id="{3432B126-089F-EBEC-D59C-A8803F3F343E}"/>
              </a:ext>
            </a:extLst>
          </p:cNvPr>
          <p:cNvSpPr>
            <a:spLocks noGrp="1"/>
          </p:cNvSpPr>
          <p:nvPr>
            <p:ph type="sldNum" sz="quarter" idx="5"/>
          </p:nvPr>
        </p:nvSpPr>
        <p:spPr/>
        <p:txBody>
          <a:bodyPr/>
          <a:lstStyle/>
          <a:p>
            <a:fld id="{0B0F539B-F1C1-4ADB-81D1-E7D98D4FA728}" type="slidenum">
              <a:rPr lang="en-IN" smtClean="0"/>
              <a:t>13</a:t>
            </a:fld>
            <a:endParaRPr lang="en-IN"/>
          </a:p>
        </p:txBody>
      </p:sp>
    </p:spTree>
    <p:extLst>
      <p:ext uri="{BB962C8B-B14F-4D97-AF65-F5344CB8AC3E}">
        <p14:creationId xmlns:p14="http://schemas.microsoft.com/office/powerpoint/2010/main" val="13934496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14</a:t>
            </a:fld>
            <a:endParaRPr lang="en-IN"/>
          </a:p>
        </p:txBody>
      </p:sp>
    </p:spTree>
    <p:extLst>
      <p:ext uri="{BB962C8B-B14F-4D97-AF65-F5344CB8AC3E}">
        <p14:creationId xmlns:p14="http://schemas.microsoft.com/office/powerpoint/2010/main" val="114541467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15</a:t>
            </a:fld>
            <a:endParaRPr lang="en-IN"/>
          </a:p>
        </p:txBody>
      </p:sp>
    </p:spTree>
    <p:extLst>
      <p:ext uri="{BB962C8B-B14F-4D97-AF65-F5344CB8AC3E}">
        <p14:creationId xmlns:p14="http://schemas.microsoft.com/office/powerpoint/2010/main" val="1832704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16</a:t>
            </a:fld>
            <a:endParaRPr lang="en-IN"/>
          </a:p>
        </p:txBody>
      </p:sp>
    </p:spTree>
    <p:extLst>
      <p:ext uri="{BB962C8B-B14F-4D97-AF65-F5344CB8AC3E}">
        <p14:creationId xmlns:p14="http://schemas.microsoft.com/office/powerpoint/2010/main" val="15181394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[Diferencie el grupo de problemas seleccionando problemas que cada estudiante pueda terminar de forma independiente dentro del tiempo dado. Los problemas están organizados de simples a complejos].</a:t>
            </a:r>
          </a:p>
        </p:txBody>
      </p:sp>
      <p:sp>
        <p:nvSpPr>
          <p:cNvPr id="4" name="Slide Number Placeholder 3"/>
          <p:cNvSpPr>
            <a:spLocks noGrp="1"/>
          </p:cNvSpPr>
          <p:nvPr>
            <p:ph type="sldNum" sz="quarter" idx="5"/>
          </p:nvPr>
        </p:nvSpPr>
        <p:spPr/>
        <p:txBody>
          <a:bodyPr/>
          <a:lstStyle/>
          <a:p>
            <a:fld id="{0B0F539B-F1C1-4ADB-81D1-E7D98D4FA728}" type="slidenum">
              <a:rPr lang="en-IN" smtClean="0"/>
              <a:t>17</a:t>
            </a:fld>
            <a:endParaRPr lang="en-IN"/>
          </a:p>
        </p:txBody>
      </p:sp>
    </p:spTree>
    <p:extLst>
      <p:ext uri="{BB962C8B-B14F-4D97-AF65-F5344CB8AC3E}">
        <p14:creationId xmlns:p14="http://schemas.microsoft.com/office/powerpoint/2010/main" val="1234253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1" i="0" strike="noStrike" cap="none" spc="0" baseline="0">
                <a:solidFill>
                  <a:srgbClr val="000000"/>
                </a:solidFill>
                <a:effectLst/>
                <a:latin typeface="Libre Franklin"/>
                <a:ea typeface="Libre Franklin"/>
                <a:cs typeface="Libre Franklin"/>
              </a:rPr>
              <a:t>[Guíe una conversación de toda la clase acerca de la estimación y el uso de una recta numérica para sumar o restar fracciones con unidades semejantes usando los siguientes planteamientos. Anime a sus estudiantes a reformular o complementar las respuestas de sus pares].</a:t>
            </a:r>
            <a:endParaRPr lang="en-US" b="1">
              <a:latin typeface="Libre Franklin" pitchFamily="2" charset="0"/>
            </a:endParaRPr>
          </a:p>
        </p:txBody>
      </p:sp>
      <p:sp>
        <p:nvSpPr>
          <p:cNvPr id="4" name="Slide Number Placeholder 3"/>
          <p:cNvSpPr>
            <a:spLocks noGrp="1"/>
          </p:cNvSpPr>
          <p:nvPr>
            <p:ph type="sldNum" sz="quarter" idx="5"/>
          </p:nvPr>
        </p:nvSpPr>
        <p:spPr/>
        <p:txBody>
          <a:bodyPr/>
          <a:lstStyle/>
          <a:p>
            <a:fld id="{0B0F539B-F1C1-4ADB-81D1-E7D98D4FA728}" type="slidenum">
              <a:rPr lang="en-IN" smtClean="0"/>
              <a:t>18</a:t>
            </a:fld>
            <a:endParaRPr lang="en-IN"/>
          </a:p>
        </p:txBody>
      </p:sp>
    </p:spTree>
    <p:extLst>
      <p:ext uri="{BB962C8B-B14F-4D97-AF65-F5344CB8AC3E}">
        <p14:creationId xmlns:p14="http://schemas.microsoft.com/office/powerpoint/2010/main" val="37867216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US" sz="1200" b="0" i="0" strike="noStrike" cap="none" spc="0" baseline="0">
                <a:solidFill>
                  <a:srgbClr val="000000"/>
                </a:solidFill>
                <a:effectLst/>
                <a:latin typeface="Libre Franklin"/>
                <a:ea typeface="Libre Franklin"/>
                <a:cs typeface="Libre Franklin"/>
              </a:rPr>
              <a:t> </a:t>
            </a:r>
            <a:r>
              <a:rPr lang="es-US" sz="1200" b="1" i="0" strike="noStrike" cap="none" spc="0" baseline="0">
                <a:solidFill>
                  <a:srgbClr val="000000"/>
                </a:solidFill>
                <a:effectLst/>
                <a:latin typeface="Libre Franklin"/>
                <a:ea typeface="Libre Franklin"/>
                <a:cs typeface="Libre Franklin"/>
              </a:rPr>
              <a:t>[Muestre las expresiones].</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¿Qué tienen en común todas las expresiones que evaluamos hoy?</a:t>
            </a:r>
          </a:p>
          <a:p>
            <a:endParaRPr lang="en-US">
              <a:latin typeface="Libre Franklin" pitchFamily="2" charset="0"/>
            </a:endParaRPr>
          </a:p>
          <a:p>
            <a:r>
              <a:rPr lang="es-US" sz="1200" b="0" i="0" strike="noStrike" cap="none" spc="0" baseline="0">
                <a:solidFill>
                  <a:srgbClr val="000000"/>
                </a:solidFill>
                <a:effectLst/>
                <a:latin typeface="Libre Franklin"/>
                <a:ea typeface="Libre Franklin"/>
                <a:cs typeface="Libre Franklin"/>
              </a:rPr>
              <a:t>Cuando podemos expresar una fracción con otro nombre usando una de las unidades que ya aparecen en la expresión, podemos decir que las unidades están relacionadas.</a:t>
            </a:r>
          </a:p>
          <a:p>
            <a:endParaRPr lang="en-US">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[Invite a sus estudiantes a que elijan algunas de las expresiones y conversen en parejas acerca de cómo se relacionan las unidades. Por ejemplo, ¿cuál es la relación entre doceavos y tercios? ¿Cómo se relacionan los cuartos y los octavos?]</a:t>
            </a:r>
          </a:p>
        </p:txBody>
      </p:sp>
      <p:sp>
        <p:nvSpPr>
          <p:cNvPr id="4" name="Slide Number Placeholder 3"/>
          <p:cNvSpPr>
            <a:spLocks noGrp="1"/>
          </p:cNvSpPr>
          <p:nvPr>
            <p:ph type="sldNum" sz="quarter" idx="5"/>
          </p:nvPr>
        </p:nvSpPr>
        <p:spPr/>
        <p:txBody>
          <a:bodyPr/>
          <a:lstStyle/>
          <a:p>
            <a:fld id="{0B0F539B-F1C1-4ADB-81D1-E7D98D4FA728}" type="slidenum">
              <a:rPr lang="en-IN" smtClean="0"/>
              <a:t>19</a:t>
            </a:fld>
            <a:endParaRPr lang="en-IN"/>
          </a:p>
        </p:txBody>
      </p:sp>
    </p:spTree>
    <p:extLst>
      <p:ext uri="{BB962C8B-B14F-4D97-AF65-F5344CB8AC3E}">
        <p14:creationId xmlns:p14="http://schemas.microsoft.com/office/powerpoint/2010/main" val="20660716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defRPr/>
            </a:pPr>
            <a:r>
              <a:rPr lang="es-US" sz="1200" b="1" i="0" strike="noStrike" cap="none" spc="0" baseline="0">
                <a:solidFill>
                  <a:srgbClr val="000000"/>
                </a:solidFill>
                <a:effectLst/>
                <a:latin typeface="Libre Franklin"/>
                <a:ea typeface="Libre Franklin"/>
                <a:cs typeface="Libre Franklin"/>
              </a:rPr>
              <a:t>[Para mostrar una versión de tamaño completo de esta imagen, acceda al PDF en la plataforma digital].</a:t>
            </a:r>
          </a:p>
          <a:p>
            <a:endParaRPr lang="en-US" b="1">
              <a:latin typeface="Libre Franklin" pitchFamily="2" charset="0"/>
            </a:endParaRPr>
          </a:p>
          <a:p>
            <a:r>
              <a:rPr lang="es-US" sz="1200" b="1" i="0" strike="noStrike" cap="none" spc="0" baseline="0">
                <a:solidFill>
                  <a:srgbClr val="000000"/>
                </a:solidFill>
                <a:effectLst/>
                <a:latin typeface="Libre Franklin"/>
                <a:ea typeface="Libre Franklin"/>
                <a:cs typeface="Libre Franklin"/>
              </a:rPr>
              <a:t>[Proporcione hasta </a:t>
            </a:r>
            <a:r>
              <a:rPr lang="es-US" sz="1200" b="1" i="0" strike="noStrike" cap="none" spc="0" baseline="0">
                <a:solidFill>
                  <a:srgbClr val="000000"/>
                </a:solidFill>
                <a:effectLst/>
                <a:latin typeface="Cambria"/>
                <a:ea typeface="Cambria"/>
                <a:cs typeface="Cambria"/>
              </a:rPr>
              <a:t>5</a:t>
            </a:r>
            <a:r>
              <a:rPr lang="es-US" sz="1200" b="1" i="0" strike="noStrike" cap="none" spc="0" baseline="0">
                <a:solidFill>
                  <a:srgbClr val="000000"/>
                </a:solidFill>
                <a:effectLst/>
                <a:latin typeface="Libre Franklin"/>
                <a:ea typeface="Libre Franklin"/>
                <a:cs typeface="Libre Franklin"/>
              </a:rPr>
              <a:t> minutos para que cada estudiante complete el Boleto de salida. Es posible recopilar datos formativos incluso si hay estudiantes que no completan todos los problemas].</a:t>
            </a:r>
          </a:p>
        </p:txBody>
      </p:sp>
      <p:sp>
        <p:nvSpPr>
          <p:cNvPr id="4" name="Slide Number Placeholder 3"/>
          <p:cNvSpPr>
            <a:spLocks noGrp="1"/>
          </p:cNvSpPr>
          <p:nvPr>
            <p:ph type="sldNum" sz="quarter" idx="5"/>
          </p:nvPr>
        </p:nvSpPr>
        <p:spPr/>
        <p:txBody>
          <a:bodyPr/>
          <a:lstStyle/>
          <a:p>
            <a:fld id="{0B0F539B-F1C1-4ADB-81D1-E7D98D4FA728}" type="slidenum">
              <a:rPr lang="en-IN" smtClean="0"/>
              <a:t>20</a:t>
            </a:fld>
            <a:endParaRPr lang="en-IN"/>
          </a:p>
        </p:txBody>
      </p:sp>
    </p:spTree>
    <p:extLst>
      <p:ext uri="{BB962C8B-B14F-4D97-AF65-F5344CB8AC3E}">
        <p14:creationId xmlns:p14="http://schemas.microsoft.com/office/powerpoint/2010/main" val="1618900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Home">
    <p:spTree>
      <p:nvGrpSpPr>
        <p:cNvPr id="1" name=""/>
        <p:cNvGrpSpPr/>
        <p:nvPr/>
      </p:nvGrpSpPr>
      <p:grpSpPr>
        <a:xfrm>
          <a:off x="0" y="0"/>
          <a:ext cx="0" cy="0"/>
          <a:chOff x="0" y="0"/>
          <a:chExt cx="0" cy="0"/>
        </a:xfrm>
      </p:grpSpPr>
      <p:sp>
        <p:nvSpPr>
          <p:cNvPr id="3" name="Rectangle 2"/>
          <p:cNvSpPr/>
          <p:nvPr userDrawn="1"/>
        </p:nvSpPr>
        <p:spPr>
          <a:xfrm>
            <a:off x="194400" y="194400"/>
            <a:ext cx="1587600" cy="1530300"/>
          </a:xfrm>
          <a:prstGeom prst="rect">
            <a:avLst/>
          </a:prstGeom>
          <a:solidFill>
            <a:srgbClr val="D62714"/>
          </a:solidFill>
          <a:ln>
            <a:noFill/>
          </a:ln>
        </p:spPr>
        <p:txBody>
          <a:bodyPr spcFirstLastPara="1" wrap="square" lIns="91425" tIns="91425" rIns="91425" bIns="91425" anchor="ctr" anchorCtr="0">
            <a:noAutofit/>
          </a:bodyPr>
          <a:lstStyle/>
          <a:p>
            <a:pPr algn="ctr"/>
            <a:endParaRPr lang="en-IN">
              <a:solidFill>
                <a:schemeClr val="tx1"/>
              </a:solidFill>
              <a:latin typeface="Libre Franklin" pitchFamily="2" charset="0"/>
              <a:ea typeface="Calibri" panose="020F0502020204030204"/>
              <a:cs typeface="Calibri" panose="020F0502020204030204"/>
            </a:endParaRPr>
          </a:p>
        </p:txBody>
      </p:sp>
      <p:sp>
        <p:nvSpPr>
          <p:cNvPr id="17" name="Title 16"/>
          <p:cNvSpPr>
            <a:spLocks noGrp="1"/>
          </p:cNvSpPr>
          <p:nvPr>
            <p:ph type="title"/>
          </p:nvPr>
        </p:nvSpPr>
        <p:spPr>
          <a:xfrm>
            <a:off x="2110534" y="852157"/>
            <a:ext cx="9887065" cy="1325563"/>
          </a:xfrm>
        </p:spPr>
        <p:txBody>
          <a:bodyPr>
            <a:normAutofit/>
          </a:bodyPr>
          <a:lstStyle>
            <a:lvl1pPr>
              <a:defRPr sz="3000" b="1">
                <a:latin typeface="Libre Franklin" pitchFamily="2" charset="0"/>
              </a:defRPr>
            </a:lvl1pPr>
          </a:lstStyle>
          <a:p>
            <a:r>
              <a:rPr lang="en-US"/>
              <a:t>Click to edit Master title style</a:t>
            </a:r>
            <a:endParaRPr lang="en-IN"/>
          </a:p>
        </p:txBody>
      </p:sp>
      <p:sp>
        <p:nvSpPr>
          <p:cNvPr id="19" name="Content Placeholder 18"/>
          <p:cNvSpPr>
            <a:spLocks noGrp="1"/>
          </p:cNvSpPr>
          <p:nvPr>
            <p:ph sz="quarter" idx="21"/>
          </p:nvPr>
        </p:nvSpPr>
        <p:spPr>
          <a:xfrm>
            <a:off x="266634" y="394694"/>
            <a:ext cx="1463610" cy="1239118"/>
          </a:xfrm>
        </p:spPr>
        <p:txBody>
          <a:bodyPr>
            <a:noAutofit/>
          </a:bodyPr>
          <a:lstStyle>
            <a:lvl1pPr marL="0" indent="0">
              <a:buNone/>
              <a:defRPr sz="7200">
                <a:solidFill>
                  <a:schemeClr val="bg1"/>
                </a:solidFill>
                <a:latin typeface="Libre Franklin" pitchFamily="2" charset="0"/>
              </a:defRPr>
            </a:lvl1pPr>
          </a:lstStyle>
          <a:p>
            <a:pPr lvl="0"/>
            <a:endParaRPr lang="en-US" noProof="0"/>
          </a:p>
        </p:txBody>
      </p:sp>
      <p:sp>
        <p:nvSpPr>
          <p:cNvPr id="23" name="Content Placeholder 22"/>
          <p:cNvSpPr>
            <a:spLocks noGrp="1"/>
          </p:cNvSpPr>
          <p:nvPr>
            <p:ph sz="quarter" idx="22"/>
          </p:nvPr>
        </p:nvSpPr>
        <p:spPr>
          <a:xfrm>
            <a:off x="2109788" y="452503"/>
            <a:ext cx="4832350" cy="557213"/>
          </a:xfrm>
        </p:spPr>
        <p:txBody>
          <a:bodyPr>
            <a:normAutofit/>
          </a:bodyPr>
          <a:lstStyle>
            <a:lvl1pPr marL="0" indent="0">
              <a:buNone/>
              <a:defRPr sz="1400" b="1">
                <a:solidFill>
                  <a:srgbClr val="D62714"/>
                </a:solidFill>
                <a:latin typeface="Libre Franklin" pitchFamily="2" charset="0"/>
              </a:defRPr>
            </a:lvl1pPr>
          </a:lstStyle>
          <a:p>
            <a:pPr lvl="0"/>
            <a:endParaRPr lang="en-IN"/>
          </a:p>
        </p:txBody>
      </p:sp>
      <p:sp>
        <p:nvSpPr>
          <p:cNvPr id="25" name="Content Placeholder 24"/>
          <p:cNvSpPr>
            <a:spLocks noGrp="1"/>
          </p:cNvSpPr>
          <p:nvPr>
            <p:ph sz="quarter" idx="23"/>
          </p:nvPr>
        </p:nvSpPr>
        <p:spPr>
          <a:xfrm>
            <a:off x="194400" y="2870086"/>
            <a:ext cx="11803200" cy="423863"/>
          </a:xfrm>
        </p:spPr>
        <p:txBody>
          <a:bodyPr>
            <a:normAutofit/>
          </a:bodyPr>
          <a:lstStyle>
            <a:lvl1pPr marL="0" indent="0">
              <a:buNone/>
              <a:defRPr sz="1800" b="1">
                <a:latin typeface="Libre Franklin" pitchFamily="2" charset="0"/>
              </a:defRPr>
            </a:lvl1pPr>
          </a:lstStyle>
          <a:p>
            <a:pPr lvl="0"/>
            <a:endParaRPr lang="en-IN"/>
          </a:p>
        </p:txBody>
      </p:sp>
      <p:sp>
        <p:nvSpPr>
          <p:cNvPr id="27" name="Content Placeholder 26"/>
          <p:cNvSpPr>
            <a:spLocks noGrp="1"/>
          </p:cNvSpPr>
          <p:nvPr>
            <p:ph sz="quarter" idx="24"/>
          </p:nvPr>
        </p:nvSpPr>
        <p:spPr>
          <a:xfrm>
            <a:off x="168275" y="3206750"/>
            <a:ext cx="11829325" cy="1544081"/>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9" name="Content Placeholder 28"/>
          <p:cNvSpPr>
            <a:spLocks noGrp="1"/>
          </p:cNvSpPr>
          <p:nvPr>
            <p:ph sz="quarter" idx="25"/>
          </p:nvPr>
        </p:nvSpPr>
        <p:spPr>
          <a:xfrm>
            <a:off x="319088" y="4751388"/>
            <a:ext cx="11678512" cy="1152525"/>
          </a:xfrm>
        </p:spPr>
        <p:txBody>
          <a:bodyPr>
            <a:noAutofit/>
          </a:bodyPr>
          <a:lstStyle>
            <a:lvl1pPr>
              <a:defRPr sz="1600">
                <a:latin typeface="Libre Franklin" pitchFamily="2" charset="0"/>
              </a:defRPr>
            </a:lvl1pPr>
            <a:lvl2pPr>
              <a:defRPr sz="1600">
                <a:latin typeface="Libre Franklin" pitchFamily="2" charset="0"/>
              </a:defRPr>
            </a:lvl2pPr>
            <a:lvl3pPr>
              <a:defRPr sz="1600">
                <a:latin typeface="Libre Franklin" pitchFamily="2" charset="0"/>
              </a:defRPr>
            </a:lvl3pPr>
            <a:lvl4pPr>
              <a:defRPr sz="1600">
                <a:latin typeface="Libre Franklin" pitchFamily="2" charset="0"/>
              </a:defRPr>
            </a:lvl4pPr>
            <a:lvl5pPr>
              <a:defRPr sz="1600">
                <a:latin typeface="Libre Franklin"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Fluency">
    <p:spTree>
      <p:nvGrpSpPr>
        <p:cNvPr id="1" name=""/>
        <p:cNvGrpSpPr/>
        <p:nvPr/>
      </p:nvGrpSpPr>
      <p:grpSpPr>
        <a:xfrm>
          <a:off x="0" y="0"/>
          <a:ext cx="0" cy="0"/>
          <a:chOff x="0" y="0"/>
          <a:chExt cx="0" cy="0"/>
        </a:xfrm>
      </p:grpSpPr>
      <p:sp>
        <p:nvSpPr>
          <p:cNvPr id="7" name="Rectangle 6"/>
          <p:cNvSpPr/>
          <p:nvPr userDrawn="1"/>
        </p:nvSpPr>
        <p:spPr>
          <a:xfrm>
            <a:off x="272407" y="206830"/>
            <a:ext cx="214977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3" name="Straight Connector 2">
            <a:extLst>
              <a:ext uri="{FF2B5EF4-FFF2-40B4-BE49-F238E27FC236}">
                <a16:creationId xmlns:a16="http://schemas.microsoft.com/office/drawing/2014/main" id="{661D6046-A34A-7F77-2A1D-9BB0CAFAA5E3}"/>
              </a:ext>
            </a:extLst>
          </p:cNvPr>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5FC1F743-6CCF-5F0E-2D1D-F438B11783BD}"/>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99511"/>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995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232400" cy="39515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95157"/>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95157"/>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99511"/>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95157"/>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4"/>
            <a:ext cx="5454650" cy="39515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1712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16545"/>
          </a:xfrm>
        </p:spPr>
        <p:txBody>
          <a:bodyPr>
            <a:normAutofit/>
          </a:bodyPr>
          <a:lstStyle>
            <a:lvl1pPr>
              <a:defRPr sz="1800">
                <a:latin typeface="Libre Franklin" pitchFamily="2" charset="0"/>
              </a:defRPr>
            </a:lvl1pPr>
          </a:lstStyle>
          <a:p>
            <a:endParaRPr lang="en-US" noProof="0"/>
          </a:p>
        </p:txBody>
      </p:sp>
    </p:spTree>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Launch">
    <p:spTree>
      <p:nvGrpSpPr>
        <p:cNvPr id="1" name=""/>
        <p:cNvGrpSpPr/>
        <p:nvPr/>
      </p:nvGrpSpPr>
      <p:grpSpPr>
        <a:xfrm>
          <a:off x="0" y="0"/>
          <a:ext cx="0" cy="0"/>
          <a:chOff x="0" y="0"/>
          <a:chExt cx="0" cy="0"/>
        </a:xfrm>
      </p:grpSpPr>
      <p:sp>
        <p:nvSpPr>
          <p:cNvPr id="7" name="Rectangle 6"/>
          <p:cNvSpPr/>
          <p:nvPr userDrawn="1"/>
        </p:nvSpPr>
        <p:spPr>
          <a:xfrm>
            <a:off x="272409" y="206830"/>
            <a:ext cx="2149778"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6757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Launch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56379"/>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232400" cy="356379"/>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7"/>
            <a:ext cx="5232400" cy="356380"/>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69"/>
            <a:ext cx="5208160" cy="35638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392737" cy="356379"/>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3"/>
            <a:ext cx="5443537" cy="356379"/>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454650" cy="356379"/>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5703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56379"/>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7071888"/>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earn">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15925CF-E930-B7C8-E2D7-90CD242B3AE0}"/>
              </a:ext>
            </a:extLst>
          </p:cNvPr>
          <p:cNvSpPr/>
          <p:nvPr userDrawn="1"/>
        </p:nvSpPr>
        <p:spPr>
          <a:xfrm>
            <a:off x="272407" y="206830"/>
            <a:ext cx="2159507"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0DFA982-9BBE-4FF8-573E-36F8451E69CB}"/>
              </a:ext>
            </a:extLst>
          </p:cNvPr>
          <p:cNvSpPr>
            <a:spLocks noGrp="1" noRot="1" noMove="1" noResize="1" noEditPoints="1" noAdjustHandles="1" noChangeArrowheads="1" noChangeShapeType="1"/>
          </p:cNvSpPr>
          <p:nvPr>
            <p:ph type="title" hasCustomPrompt="1"/>
          </p:nvPr>
        </p:nvSpPr>
        <p:spPr>
          <a:xfrm>
            <a:off x="273600" y="50400"/>
            <a:ext cx="11671645"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2" y="1501775"/>
            <a:ext cx="11648383" cy="348217"/>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49" y="2257425"/>
            <a:ext cx="5239229" cy="354111"/>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5239229" cy="350821"/>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1" y="3828258"/>
            <a:ext cx="5239229" cy="348218"/>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89" y="4626770"/>
            <a:ext cx="5214957" cy="350821"/>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6"/>
            <a:ext cx="5399775" cy="348218"/>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6"/>
            <a:ext cx="5450642" cy="348217"/>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450642" cy="348961"/>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2" y="3827464"/>
            <a:ext cx="5461769" cy="348217"/>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5"/>
            <a:ext cx="5454650" cy="34885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48217"/>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3227409822"/>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imation/Video">
    <p:spTree>
      <p:nvGrpSpPr>
        <p:cNvPr id="1" name=""/>
        <p:cNvGrpSpPr/>
        <p:nvPr/>
      </p:nvGrpSpPr>
      <p:grpSpPr>
        <a:xfrm>
          <a:off x="0" y="0"/>
          <a:ext cx="0" cy="0"/>
          <a:chOff x="0" y="0"/>
          <a:chExt cx="0" cy="0"/>
        </a:xfrm>
      </p:grpSpPr>
      <p:sp>
        <p:nvSpPr>
          <p:cNvPr id="7" name="Rectangle 6"/>
          <p:cNvSpPr/>
          <p:nvPr userDrawn="1"/>
        </p:nvSpPr>
        <p:spPr>
          <a:xfrm>
            <a:off x="272408" y="206830"/>
            <a:ext cx="2130324" cy="553968"/>
          </a:xfrm>
          <a:prstGeom prst="rect">
            <a:avLst/>
          </a:prstGeom>
          <a:solidFill>
            <a:srgbClr val="D62714"/>
          </a:solidFill>
          <a:ln>
            <a:noFill/>
          </a:ln>
        </p:spPr>
        <p:txBody>
          <a:bodyPr spcFirstLastPara="1" wrap="square" lIns="90000"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5" name="Title 1">
            <a:extLst>
              <a:ext uri="{FF2B5EF4-FFF2-40B4-BE49-F238E27FC236}">
                <a16:creationId xmlns:a16="http://schemas.microsoft.com/office/drawing/2014/main" id="{9A3FDE7F-6A45-586F-026D-516117D307B9}"/>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184719" y="3770583"/>
            <a:ext cx="11633200" cy="361527"/>
          </a:xfrm>
        </p:spPr>
        <p:txBody>
          <a:bodyPr>
            <a:noAutofit/>
          </a:bodyPr>
          <a:lstStyle>
            <a:lvl1pPr marL="0" indent="0" algn="ctr">
              <a:buNone/>
              <a:defRPr sz="2000">
                <a:latin typeface="Libre Franklin" pitchFamily="2" charset="0"/>
              </a:defRPr>
            </a:lvl1pPr>
          </a:lstStyle>
          <a:p>
            <a:pPr lvl="0"/>
            <a:endParaRPr lang="en-US" noProof="0"/>
          </a:p>
        </p:txBody>
      </p:sp>
    </p:spTree>
    <p:extLst>
      <p:ext uri="{BB962C8B-B14F-4D97-AF65-F5344CB8AC3E}">
        <p14:creationId xmlns:p14="http://schemas.microsoft.com/office/powerpoint/2010/main" val="26364704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nd">
    <p:spTree>
      <p:nvGrpSpPr>
        <p:cNvPr id="1" name=""/>
        <p:cNvGrpSpPr/>
        <p:nvPr/>
      </p:nvGrpSpPr>
      <p:grpSpPr>
        <a:xfrm>
          <a:off x="0" y="0"/>
          <a:ext cx="0" cy="0"/>
          <a:chOff x="0" y="0"/>
          <a:chExt cx="0" cy="0"/>
        </a:xfrm>
      </p:grpSpPr>
      <p:sp>
        <p:nvSpPr>
          <p:cNvPr id="7" name="Rectangle 6"/>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F3495FEA-053D-2F21-69FA-20A785827310}"/>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232979" cy="361286"/>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5052388" cy="367180"/>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50" y="3002757"/>
            <a:ext cx="5052388" cy="363988"/>
          </a:xfrm>
        </p:spPr>
        <p:txBody>
          <a:bodyPr>
            <a:noAutofit/>
          </a:bodyPr>
          <a:lstStyle>
            <a:lvl1pPr marL="0" indent="0">
              <a:buNone/>
              <a:defRPr sz="1800">
                <a:latin typeface="Libre Franklin" pitchFamily="2" charset="0"/>
              </a:defRPr>
            </a:lvl1pPr>
          </a:lstStyle>
          <a:p>
            <a:pPr lvl="0"/>
            <a:endParaRPr lang="en-US" noProof="0"/>
          </a:p>
        </p:txBody>
      </p:sp>
      <p:sp>
        <p:nvSpPr>
          <p:cNvPr id="14" name="Content Placeholder 13"/>
          <p:cNvSpPr>
            <a:spLocks noGrp="1"/>
          </p:cNvSpPr>
          <p:nvPr>
            <p:ph sz="quarter" idx="18"/>
          </p:nvPr>
        </p:nvSpPr>
        <p:spPr>
          <a:xfrm>
            <a:off x="261522" y="3828256"/>
            <a:ext cx="5052388" cy="367177"/>
          </a:xfrm>
        </p:spPr>
        <p:txBody>
          <a:bodyPr>
            <a:noAutofit/>
          </a:bodyPr>
          <a:lstStyle>
            <a:lvl1pPr marL="0" indent="0">
              <a:buNone/>
              <a:defRPr sz="1800">
                <a:latin typeface="Libre Franklin" pitchFamily="2" charset="0"/>
              </a:defRPr>
            </a:lvl1pPr>
          </a:lstStyle>
          <a:p>
            <a:pPr lvl="0"/>
            <a:endParaRPr lang="en-US" noProof="0"/>
          </a:p>
        </p:txBody>
      </p:sp>
      <p:sp>
        <p:nvSpPr>
          <p:cNvPr id="16" name="Content Placeholder 15"/>
          <p:cNvSpPr>
            <a:spLocks noGrp="1"/>
          </p:cNvSpPr>
          <p:nvPr>
            <p:ph sz="quarter" idx="19"/>
          </p:nvPr>
        </p:nvSpPr>
        <p:spPr>
          <a:xfrm>
            <a:off x="297290" y="4626770"/>
            <a:ext cx="5028982" cy="363988"/>
          </a:xfrm>
        </p:spPr>
        <p:txBody>
          <a:bodyPr>
            <a:noAutofit/>
          </a:bodyPr>
          <a:lstStyle>
            <a:lvl1pPr marL="0" indent="0">
              <a:buNone/>
              <a:defRPr sz="1800">
                <a:latin typeface="Libre Franklin" pitchFamily="2" charset="0"/>
              </a:defRPr>
            </a:lvl1pPr>
          </a:lstStyle>
          <a:p>
            <a:pPr lvl="0"/>
            <a:endParaRPr lang="en-US" noProof="0"/>
          </a:p>
        </p:txBody>
      </p:sp>
      <p:sp>
        <p:nvSpPr>
          <p:cNvPr id="18" name="Content Placeholder 17"/>
          <p:cNvSpPr>
            <a:spLocks noGrp="1"/>
          </p:cNvSpPr>
          <p:nvPr>
            <p:ph sz="quarter" idx="20"/>
          </p:nvPr>
        </p:nvSpPr>
        <p:spPr>
          <a:xfrm>
            <a:off x="261938" y="5375275"/>
            <a:ext cx="5207209" cy="361286"/>
          </a:xfrm>
        </p:spPr>
        <p:txBody>
          <a:bodyPr>
            <a:noAutofit/>
          </a:bodyPr>
          <a:lstStyle>
            <a:lvl1pPr marL="0" indent="0">
              <a:buNone/>
              <a:defRPr sz="1800">
                <a:latin typeface="Libre Franklin" pitchFamily="2" charset="0"/>
              </a:defRPr>
            </a:lvl1pPr>
          </a:lstStyle>
          <a:p>
            <a:pPr lvl="0"/>
            <a:endParaRPr lang="en-US" noProof="0"/>
          </a:p>
        </p:txBody>
      </p:sp>
      <p:sp>
        <p:nvSpPr>
          <p:cNvPr id="21" name="Content Placeholder 20"/>
          <p:cNvSpPr>
            <a:spLocks noGrp="1"/>
          </p:cNvSpPr>
          <p:nvPr>
            <p:ph sz="quarter" idx="21"/>
          </p:nvPr>
        </p:nvSpPr>
        <p:spPr>
          <a:xfrm>
            <a:off x="6475413" y="2257425"/>
            <a:ext cx="5256261" cy="361283"/>
          </a:xfrm>
        </p:spPr>
        <p:txBody>
          <a:bodyPr>
            <a:noAutofit/>
          </a:bodyPr>
          <a:lstStyle>
            <a:lvl1pPr marL="0" indent="0">
              <a:buNone/>
              <a:defRPr sz="1800">
                <a:latin typeface="Libre Franklin" pitchFamily="2" charset="0"/>
              </a:defRPr>
            </a:lvl1pPr>
          </a:lstStyle>
          <a:p>
            <a:pPr lvl="0"/>
            <a:endParaRPr lang="en-US" noProof="0"/>
          </a:p>
        </p:txBody>
      </p:sp>
      <p:sp>
        <p:nvSpPr>
          <p:cNvPr id="24" name="Content Placeholder 23"/>
          <p:cNvSpPr>
            <a:spLocks noGrp="1"/>
          </p:cNvSpPr>
          <p:nvPr>
            <p:ph sz="quarter" idx="22"/>
          </p:nvPr>
        </p:nvSpPr>
        <p:spPr>
          <a:xfrm>
            <a:off x="6475413" y="3001964"/>
            <a:ext cx="5256261" cy="362058"/>
          </a:xfrm>
        </p:spPr>
        <p:txBody>
          <a:bodyPr>
            <a:noAutofit/>
          </a:bodyPr>
          <a:lstStyle>
            <a:lvl1pPr marL="0" indent="0">
              <a:buNone/>
              <a:defRPr sz="1800">
                <a:latin typeface="Libre Franklin" pitchFamily="2" charset="0"/>
              </a:defRPr>
            </a:lvl1pPr>
          </a:lstStyle>
          <a:p>
            <a:pPr lvl="0"/>
            <a:endParaRPr lang="en-US" noProof="0"/>
          </a:p>
        </p:txBody>
      </p:sp>
      <p:sp>
        <p:nvSpPr>
          <p:cNvPr id="28" name="Content Placeholder 27"/>
          <p:cNvSpPr>
            <a:spLocks noGrp="1"/>
          </p:cNvSpPr>
          <p:nvPr>
            <p:ph sz="quarter" idx="23"/>
          </p:nvPr>
        </p:nvSpPr>
        <p:spPr>
          <a:xfrm>
            <a:off x="6475413" y="3827463"/>
            <a:ext cx="5266992" cy="361282"/>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6486525" y="4765676"/>
            <a:ext cx="5454650" cy="361940"/>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6464299" y="5537500"/>
            <a:ext cx="5454650" cy="361280"/>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0437125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nd Debreif">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BC0E6E0-8105-ED9A-B402-0EED98FA8C5D}"/>
              </a:ext>
            </a:extLst>
          </p:cNvPr>
          <p:cNvSpPr/>
          <p:nvPr userDrawn="1"/>
        </p:nvSpPr>
        <p:spPr>
          <a:xfrm>
            <a:off x="272408" y="206830"/>
            <a:ext cx="2140051"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cxnSp>
        <p:nvCxnSpPr>
          <p:cNvPr id="12" name="Straight Connector 11"/>
          <p:cNvCxnSpPr/>
          <p:nvPr userDrawn="1"/>
        </p:nvCxnSpPr>
        <p:spPr>
          <a:xfrm>
            <a:off x="272408" y="740230"/>
            <a:ext cx="11664000" cy="0"/>
          </a:xfrm>
          <a:prstGeom prst="line">
            <a:avLst/>
          </a:prstGeom>
          <a:noFill/>
          <a:ln w="76200" cap="flat" cmpd="sng">
            <a:solidFill>
              <a:srgbClr val="D62714"/>
            </a:solidFill>
            <a:prstDash val="solid"/>
            <a:round/>
            <a:headEnd type="none" w="med" len="med"/>
            <a:tailEnd type="none" w="med" len="med"/>
          </a:ln>
        </p:spPr>
      </p:cxn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9"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br>
              <a:rPr lang="en-US" noProof="0"/>
            </a:br>
            <a:endParaRPr lang="en-US" noProof="0"/>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4"/>
            <a:ext cx="11633200" cy="352915"/>
          </a:xfrm>
        </p:spPr>
        <p:txBody>
          <a:bodyPr>
            <a:normAutofit/>
          </a:bodyPr>
          <a:lstStyle>
            <a:lvl1pPr marL="0" indent="0">
              <a:buNone/>
              <a:defRPr sz="1800">
                <a:latin typeface="Libre Franklin" pitchFamily="2" charset="0"/>
              </a:defRPr>
            </a:lvl1pPr>
          </a:lstStyle>
          <a:p>
            <a:pPr lvl="0"/>
            <a:endParaRPr lang="en-US" noProof="0"/>
          </a:p>
        </p:txBody>
      </p:sp>
      <p:sp>
        <p:nvSpPr>
          <p:cNvPr id="9" name="Content Placeholder 8"/>
          <p:cNvSpPr>
            <a:spLocks noGrp="1"/>
          </p:cNvSpPr>
          <p:nvPr>
            <p:ph sz="quarter" idx="16"/>
          </p:nvPr>
        </p:nvSpPr>
        <p:spPr>
          <a:xfrm>
            <a:off x="273050" y="2257425"/>
            <a:ext cx="11633200" cy="352915"/>
          </a:xfrm>
        </p:spPr>
        <p:txBody>
          <a:bodyPr>
            <a:noAutofit/>
          </a:bodyPr>
          <a:lstStyle>
            <a:lvl1pPr marL="0" indent="0">
              <a:buNone/>
              <a:defRPr sz="1800">
                <a:latin typeface="Libre Franklin" pitchFamily="2" charset="0"/>
              </a:defRPr>
            </a:lvl1pPr>
          </a:lstStyle>
          <a:p>
            <a:pPr lvl="0"/>
            <a:endParaRPr lang="en-US" noProof="0"/>
          </a:p>
        </p:txBody>
      </p:sp>
      <p:sp>
        <p:nvSpPr>
          <p:cNvPr id="11" name="Content Placeholder 10"/>
          <p:cNvSpPr>
            <a:spLocks noGrp="1"/>
          </p:cNvSpPr>
          <p:nvPr>
            <p:ph sz="quarter" idx="17"/>
          </p:nvPr>
        </p:nvSpPr>
        <p:spPr>
          <a:xfrm>
            <a:off x="273049" y="3002757"/>
            <a:ext cx="11633199" cy="352918"/>
          </a:xfrm>
        </p:spPr>
        <p:txBody>
          <a:bodyPr>
            <a:noAutofit/>
          </a:bodyPr>
          <a:lstStyle>
            <a:lvl1pPr marL="0" indent="0">
              <a:buNone/>
              <a:defRPr sz="1800">
                <a:latin typeface="Libre Franklin" pitchFamily="2" charset="0"/>
              </a:defRPr>
            </a:lvl1pPr>
          </a:lstStyle>
          <a:p>
            <a:pPr lvl="0"/>
            <a:endParaRPr lang="en-US" noProof="0"/>
          </a:p>
        </p:txBody>
      </p:sp>
      <p:sp>
        <p:nvSpPr>
          <p:cNvPr id="15" name="Media Placeholder 14">
            <a:extLst>
              <a:ext uri="{FF2B5EF4-FFF2-40B4-BE49-F238E27FC236}">
                <a16:creationId xmlns:a16="http://schemas.microsoft.com/office/drawing/2014/main" id="{5D97857B-9CF1-2F16-EE74-260E7E42BB87}"/>
              </a:ext>
            </a:extLst>
          </p:cNvPr>
          <p:cNvSpPr>
            <a:spLocks noGrp="1"/>
          </p:cNvSpPr>
          <p:nvPr>
            <p:ph type="media" sz="quarter" idx="27"/>
          </p:nvPr>
        </p:nvSpPr>
        <p:spPr>
          <a:xfrm>
            <a:off x="296863" y="4765675"/>
            <a:ext cx="11644312" cy="455613"/>
          </a:xfrm>
        </p:spPr>
        <p:txBody>
          <a:bodyPr>
            <a:normAutofit/>
          </a:bodyPr>
          <a:lstStyle>
            <a:lvl1pPr>
              <a:defRPr sz="1800">
                <a:latin typeface="Libre Franklin" pitchFamily="2" charset="0"/>
              </a:defRPr>
            </a:lvl1pPr>
          </a:lstStyle>
          <a:p>
            <a:endParaRPr lang="en-US" noProof="0"/>
          </a:p>
        </p:txBody>
      </p:sp>
      <p:sp>
        <p:nvSpPr>
          <p:cNvPr id="10" name="Table Placeholder 9">
            <a:extLst>
              <a:ext uri="{FF2B5EF4-FFF2-40B4-BE49-F238E27FC236}">
                <a16:creationId xmlns:a16="http://schemas.microsoft.com/office/drawing/2014/main" id="{BE207F81-B05E-9A9F-9546-3A15688559D3}"/>
              </a:ext>
            </a:extLst>
          </p:cNvPr>
          <p:cNvSpPr>
            <a:spLocks noGrp="1"/>
          </p:cNvSpPr>
          <p:nvPr>
            <p:ph type="tbl" sz="quarter" idx="25"/>
          </p:nvPr>
        </p:nvSpPr>
        <p:spPr>
          <a:xfrm>
            <a:off x="296863" y="5537500"/>
            <a:ext cx="11622086" cy="454782"/>
          </a:xfrm>
        </p:spPr>
        <p:txBody>
          <a:bodyPr>
            <a:normAutofit/>
          </a:bodyPr>
          <a:lstStyle>
            <a:lvl1pPr>
              <a:defRPr sz="1800">
                <a:latin typeface="Libre Franklin" pitchFamily="2" charset="0"/>
              </a:defRPr>
            </a:lvl1pPr>
          </a:lstStyle>
          <a:p>
            <a:endParaRPr lang="en-US" noProof="0"/>
          </a:p>
        </p:txBody>
      </p:sp>
    </p:spTree>
    <p:extLst>
      <p:ext uri="{BB962C8B-B14F-4D97-AF65-F5344CB8AC3E}">
        <p14:creationId xmlns:p14="http://schemas.microsoft.com/office/powerpoint/2010/main" val="1748877772"/>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xit Ticke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B2BD0E2-459B-EEE1-6BA9-512B105972B3}"/>
              </a:ext>
            </a:extLst>
          </p:cNvPr>
          <p:cNvSpPr/>
          <p:nvPr userDrawn="1"/>
        </p:nvSpPr>
        <p:spPr>
          <a:xfrm>
            <a:off x="272409" y="206830"/>
            <a:ext cx="1224000"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215483932"/>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earn_Problem_Se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5C9046-CA66-7D12-F0C2-D3DAB151216F}"/>
              </a:ext>
            </a:extLst>
          </p:cNvPr>
          <p:cNvSpPr/>
          <p:nvPr userDrawn="1"/>
        </p:nvSpPr>
        <p:spPr>
          <a:xfrm>
            <a:off x="272407" y="206830"/>
            <a:ext cx="2149779"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Learn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188773292"/>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luency_PDF_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81B49BF-A8EF-E3C8-E3DA-2A681ED0602F}"/>
              </a:ext>
            </a:extLst>
          </p:cNvPr>
          <p:cNvSpPr/>
          <p:nvPr userDrawn="1"/>
        </p:nvSpPr>
        <p:spPr>
          <a:xfrm>
            <a:off x="272408" y="206830"/>
            <a:ext cx="214005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598"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Fluency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Tree>
    <p:extLst>
      <p:ext uri="{BB962C8B-B14F-4D97-AF65-F5344CB8AC3E}">
        <p14:creationId xmlns:p14="http://schemas.microsoft.com/office/powerpoint/2010/main" val="3496983009"/>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xit Ticket Last Slide">
    <p:spTree>
      <p:nvGrpSpPr>
        <p:cNvPr id="1" name=""/>
        <p:cNvGrpSpPr/>
        <p:nvPr/>
      </p:nvGrpSpPr>
      <p:grpSpPr>
        <a:xfrm>
          <a:off x="0" y="0"/>
          <a:ext cx="0" cy="0"/>
          <a:chOff x="0" y="0"/>
          <a:chExt cx="0" cy="0"/>
        </a:xfrm>
      </p:grpSpPr>
      <p:sp>
        <p:nvSpPr>
          <p:cNvPr id="7" name="Rectangle 6"/>
          <p:cNvSpPr/>
          <p:nvPr userDrawn="1"/>
        </p:nvSpPr>
        <p:spPr>
          <a:xfrm>
            <a:off x="272408" y="206830"/>
            <a:ext cx="2140052" cy="553968"/>
          </a:xfrm>
          <a:prstGeom prst="rect">
            <a:avLst/>
          </a:prstGeom>
          <a:solidFill>
            <a:srgbClr val="D62714"/>
          </a:solidFill>
          <a:ln>
            <a:noFill/>
          </a:ln>
        </p:spPr>
        <p:txBody>
          <a:bodyPr spcFirstLastPara="1" wrap="square" lIns="91425" tIns="91425" rIns="91425" bIns="91425" anchor="ctr" anchorCtr="0">
            <a:noAutofit/>
          </a:bodyPr>
          <a:lstStyle/>
          <a:p>
            <a:pPr algn="ctr"/>
            <a:endParaRPr lang="en-US" noProof="0">
              <a:solidFill>
                <a:schemeClr val="tx1"/>
              </a:solidFill>
              <a:latin typeface="Libre Franklin" pitchFamily="2" charset="0"/>
              <a:ea typeface="Calibri" panose="020F0502020204030204"/>
              <a:cs typeface="Calibri" panose="020F0502020204030204"/>
            </a:endParaRPr>
          </a:p>
        </p:txBody>
      </p:sp>
      <p:sp>
        <p:nvSpPr>
          <p:cNvPr id="2" name="Title 1">
            <a:extLst>
              <a:ext uri="{FF2B5EF4-FFF2-40B4-BE49-F238E27FC236}">
                <a16:creationId xmlns:a16="http://schemas.microsoft.com/office/drawing/2014/main" id="{850A3AAD-89C2-D8E3-4C58-B80A9BAA8795}"/>
              </a:ext>
            </a:extLst>
          </p:cNvPr>
          <p:cNvSpPr>
            <a:spLocks noGrp="1" noRot="1" noMove="1" noResize="1" noEditPoints="1" noAdjustHandles="1" noChangeArrowheads="1" noChangeShapeType="1"/>
          </p:cNvSpPr>
          <p:nvPr>
            <p:ph type="title" hasCustomPrompt="1"/>
          </p:nvPr>
        </p:nvSpPr>
        <p:spPr>
          <a:xfrm>
            <a:off x="273600" y="50400"/>
            <a:ext cx="11667600" cy="1260000"/>
          </a:xfrm>
        </p:spPr>
        <p:txBody>
          <a:bodyPr lIns="0" anchor="t">
            <a:noAutofit/>
          </a:bodyPr>
          <a:lstStyle>
            <a:lvl1pPr>
              <a:lnSpc>
                <a:spcPct val="150000"/>
              </a:lnSpc>
              <a:defRPr sz="3000" b="1">
                <a:solidFill>
                  <a:schemeClr val="bg1"/>
                </a:solidFill>
                <a:latin typeface="Libre Franklin" pitchFamily="2" charset="0"/>
              </a:defRPr>
            </a:lvl1pPr>
          </a:lstStyle>
          <a:p>
            <a:r>
              <a:rPr lang="en-US" noProof="0"/>
              <a:t>  Land  </a:t>
            </a:r>
          </a:p>
        </p:txBody>
      </p:sp>
      <p:sp>
        <p:nvSpPr>
          <p:cNvPr id="8" name="Content Placeholder 7">
            <a:extLst>
              <a:ext uri="{FF2B5EF4-FFF2-40B4-BE49-F238E27FC236}">
                <a16:creationId xmlns:a16="http://schemas.microsoft.com/office/drawing/2014/main" id="{3C02DF41-8EF5-DA7D-94A7-C9A22A7F05EC}"/>
              </a:ext>
            </a:extLst>
          </p:cNvPr>
          <p:cNvSpPr>
            <a:spLocks noGrp="1"/>
          </p:cNvSpPr>
          <p:nvPr>
            <p:ph sz="quarter" idx="26"/>
          </p:nvPr>
        </p:nvSpPr>
        <p:spPr>
          <a:xfrm>
            <a:off x="296863" y="1501775"/>
            <a:ext cx="11633200" cy="378783"/>
          </a:xfrm>
        </p:spPr>
        <p:txBody>
          <a:bodyPr>
            <a:normAutofit/>
          </a:bodyPr>
          <a:lstStyle>
            <a:lvl1pPr marL="0" indent="0">
              <a:buNone/>
              <a:defRPr sz="1800">
                <a:latin typeface="Libre Franklin" pitchFamily="2" charset="0"/>
              </a:defRPr>
            </a:lvl1pPr>
          </a:lstStyle>
          <a:p>
            <a:pPr lvl="0"/>
            <a:endParaRPr lang="en-US" noProof="0"/>
          </a:p>
        </p:txBody>
      </p:sp>
      <p:sp>
        <p:nvSpPr>
          <p:cNvPr id="4" name="Content Placeholder 7">
            <a:extLst>
              <a:ext uri="{FF2B5EF4-FFF2-40B4-BE49-F238E27FC236}">
                <a16:creationId xmlns:a16="http://schemas.microsoft.com/office/drawing/2014/main" id="{E210E38A-D3A1-980F-D222-7682E88AE6C0}"/>
              </a:ext>
            </a:extLst>
          </p:cNvPr>
          <p:cNvSpPr>
            <a:spLocks noGrp="1"/>
          </p:cNvSpPr>
          <p:nvPr>
            <p:ph sz="quarter" idx="27"/>
          </p:nvPr>
        </p:nvSpPr>
        <p:spPr>
          <a:xfrm>
            <a:off x="280800" y="6368400"/>
            <a:ext cx="3708000" cy="338400"/>
          </a:xfrm>
        </p:spPr>
        <p:txBody>
          <a:bodyPr anchor="ctr">
            <a:normAutofit/>
          </a:bodyPr>
          <a:lstStyle>
            <a:lvl1pPr marL="0" indent="0" algn="ctr">
              <a:buNone/>
              <a:defRPr sz="800">
                <a:latin typeface="Libre Franklin" pitchFamily="2" charset="0"/>
              </a:defRPr>
            </a:lvl1pPr>
          </a:lstStyle>
          <a:p>
            <a:pPr lvl="0"/>
            <a:endParaRPr lang="en-US" noProof="0"/>
          </a:p>
        </p:txBody>
      </p:sp>
      <p:sp>
        <p:nvSpPr>
          <p:cNvPr id="3" name="TextBox 2">
            <a:extLst>
              <a:ext uri="{FF2B5EF4-FFF2-40B4-BE49-F238E27FC236}">
                <a16:creationId xmlns:a16="http://schemas.microsoft.com/office/drawing/2014/main" id="{0C9986F2-FEB7-3949-B902-E450F48D8B89}"/>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Tree>
    <p:extLst>
      <p:ext uri="{BB962C8B-B14F-4D97-AF65-F5344CB8AC3E}">
        <p14:creationId xmlns:p14="http://schemas.microsoft.com/office/powerpoint/2010/main" val="2741538540"/>
      </p:ext>
    </p:extLst>
  </p:cSld>
  <p:clrMapOvr>
    <a:masterClrMapping/>
  </p:clrMapOvr>
  <p:transition/>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3" Type="http://schemas.openxmlformats.org/officeDocument/2006/relationships/theme" Target="../theme/theme4.xml"/><Relationship Id="rId2" Type="http://schemas.openxmlformats.org/officeDocument/2006/relationships/slideLayout" Target="../slideLayouts/slideLayout10.xml"/><Relationship Id="rId1" Type="http://schemas.openxmlformats.org/officeDocument/2006/relationships/slideLayout" Target="../slideLayouts/slideLayout9.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B9FC0E3-3310-554F-039C-FC747C8125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AE461FB-B422-F982-6CE3-C836B615D2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TextBox 5">
            <a:extLst>
              <a:ext uri="{FF2B5EF4-FFF2-40B4-BE49-F238E27FC236}">
                <a16:creationId xmlns:a16="http://schemas.microsoft.com/office/drawing/2014/main" id="{D390FFF4-8D87-2E69-F908-D129960F86E1}"/>
              </a:ext>
              <a:ext uri="{C183D7F6-B498-43B3-948B-1728B52AA6E4}">
                <adec:decorative xmlns:adec="http://schemas.microsoft.com/office/drawing/2017/decorative" val="1"/>
              </a:ext>
            </a:extLst>
          </p:cNvPr>
          <p:cNvSpPr txBox="1"/>
          <p:nvPr userDrawn="1"/>
        </p:nvSpPr>
        <p:spPr>
          <a:xfrm>
            <a:off x="2764800" y="6458400"/>
            <a:ext cx="6649200" cy="215444"/>
          </a:xfrm>
          <a:prstGeom prst="rect">
            <a:avLst/>
          </a:prstGeom>
          <a:noFill/>
        </p:spPr>
        <p:txBody>
          <a:bodyPr wrap="square">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4" name="Slide Number Placeholder 5">
            <a:extLst>
              <a:ext uri="{FF2B5EF4-FFF2-40B4-BE49-F238E27FC236}">
                <a16:creationId xmlns:a16="http://schemas.microsoft.com/office/drawing/2014/main" id="{0026876D-B74E-EA12-5385-48FA808B0B5B}"/>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067405176"/>
      </p:ext>
    </p:extLst>
  </p:cSld>
  <p:clrMap bg1="lt1" tx1="dk1" bg2="lt2" tx2="dk2" accent1="accent1" accent2="accent2" accent3="accent3" accent4="accent4" accent5="accent5" accent6="accent6" hlink="hlink" folHlink="folHlink"/>
  <p:sldLayoutIdLst>
    <p:sldLayoutId id="2147483670"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928302EA-C29F-6CA4-7E55-0B3A7C4579C0}"/>
              </a:ext>
              <a:ext uri="{C183D7F6-B498-43B3-948B-1728B52AA6E4}">
                <adec:decorative xmlns:adec="http://schemas.microsoft.com/office/drawing/2017/decorative" val="1"/>
              </a:ext>
            </a:extLst>
          </p:cNvPr>
          <p:cNvSpPr txBox="1"/>
          <p:nvPr userDrawn="1"/>
        </p:nvSpPr>
        <p:spPr>
          <a:xfrm>
            <a:off x="2765126" y="6459766"/>
            <a:ext cx="6648450" cy="21544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solidFill>
                  <a:schemeClr val="tx1"/>
                </a:solidFill>
                <a:latin typeface="Libre Franklin" pitchFamily="2" charset="0"/>
              </a:rPr>
              <a:t>© 2025 Great Minds PBC. Reproduction, distribution, or alteration of this PowerPoint or any slides, in whole or in part, is not permitted.</a:t>
            </a:r>
            <a:endParaRPr lang="en-IN" sz="800">
              <a:solidFill>
                <a:schemeClr val="tx1"/>
              </a:solidFill>
              <a:latin typeface="Libre Franklin" pitchFamily="2" charset="0"/>
            </a:endParaRPr>
          </a:p>
        </p:txBody>
      </p:sp>
      <p:sp>
        <p:nvSpPr>
          <p:cNvPr id="5" name="Slide Number Placeholder 5">
            <a:extLst>
              <a:ext uri="{FF2B5EF4-FFF2-40B4-BE49-F238E27FC236}">
                <a16:creationId xmlns:a16="http://schemas.microsoft.com/office/drawing/2014/main" id="{39E3A0C2-25F9-D687-66CA-4315A848A768}"/>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cSld>
  <p:clrMap bg1="lt1" tx1="dk1" bg2="lt2" tx2="dk2" accent1="accent1" accent2="accent2" accent3="accent3" accent4="accent4" accent5="accent5" accent6="accent6" hlink="hlink" folHlink="folHlink"/>
  <p:sldLayoutIdLst>
    <p:sldLayoutId id="2147483691" r:id="rId1"/>
    <p:sldLayoutId id="2147483715" r:id="rId2"/>
    <p:sldLayoutId id="2147483722" r:id="rId3"/>
    <p:sldLayoutId id="2147483718" r:id="rId4"/>
    <p:sldLayoutId id="2147483716" r:id="rId5"/>
    <p:sldLayoutId id="2147483717" r:id="rId6"/>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957605419"/>
      </p:ext>
    </p:extLst>
  </p:cSld>
  <p:clrMap bg1="lt1" tx1="dk1" bg2="lt2" tx2="dk2" accent1="accent1" accent2="accent2" accent3="accent3" accent4="accent4" accent5="accent5" accent6="accent6" hlink="hlink" folHlink="folHlink"/>
  <p:sldLayoutIdLst>
    <p:sldLayoutId id="2147483719"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Box 3">
            <a:extLst>
              <a:ext uri="{FF2B5EF4-FFF2-40B4-BE49-F238E27FC236}">
                <a16:creationId xmlns:a16="http://schemas.microsoft.com/office/drawing/2014/main" id="{3570C852-F5C0-F866-2A5D-14DF58388DFF}"/>
              </a:ext>
              <a:ext uri="{C183D7F6-B498-43B3-948B-1728B52AA6E4}">
                <adec:decorative xmlns:adec="http://schemas.microsoft.com/office/drawing/2017/decorative" val="1"/>
              </a:ext>
            </a:extLst>
          </p:cNvPr>
          <p:cNvSpPr txBox="1"/>
          <p:nvPr userDrawn="1"/>
        </p:nvSpPr>
        <p:spPr>
          <a:xfrm>
            <a:off x="279127" y="6369635"/>
            <a:ext cx="3706277"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ct val="0"/>
              </a:spcBef>
              <a:spcAft>
                <a:spcPct val="0"/>
              </a:spcAft>
              <a:buClrTx/>
              <a:buSzTx/>
              <a:buFontTx/>
              <a:buNone/>
              <a:defRPr/>
            </a:pPr>
            <a:r>
              <a:rPr lang="en-US" sz="800">
                <a:latin typeface="Libre Franklin" pitchFamily="2" charset="0"/>
              </a:rPr>
              <a:t>© 2025 Great Minds PBC. Reproduction, distribution, or alteration of this PowerPoint or any slides, in whole or in part, is not permitted.</a:t>
            </a:r>
            <a:endParaRPr lang="en-IN" sz="800">
              <a:latin typeface="Libre Franklin" pitchFamily="2" charset="0"/>
            </a:endParaRPr>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3344755754"/>
      </p:ext>
    </p:extLst>
  </p:cSld>
  <p:clrMap bg1="lt1" tx1="dk1" bg2="lt2" tx2="dk2" accent1="accent1" accent2="accent2" accent3="accent3" accent4="accent4" accent5="accent5" accent6="accent6" hlink="hlink" folHlink="folHlink"/>
  <p:sldLayoutIdLst>
    <p:sldLayoutId id="2147483726" r:id="rId1"/>
    <p:sldLayoutId id="2147483727" r:id="rId2"/>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9E92EC-FFEF-509D-EACF-B28624D85B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DAECD55-B649-10EE-9A49-8075A00F9E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Slide Number Placeholder 5">
            <a:extLst>
              <a:ext uri="{FF2B5EF4-FFF2-40B4-BE49-F238E27FC236}">
                <a16:creationId xmlns:a16="http://schemas.microsoft.com/office/drawing/2014/main" id="{9FB8CECC-1647-743F-E3E0-81839C05CD3F}"/>
              </a:ext>
              <a:ext uri="{C183D7F6-B498-43B3-948B-1728B52AA6E4}">
                <adec:decorative xmlns:adec="http://schemas.microsoft.com/office/drawing/2017/decorative" val="0"/>
              </a:ext>
            </a:extLst>
          </p:cNvPr>
          <p:cNvSpPr txBox="1"/>
          <p:nvPr userDrawn="1"/>
        </p:nvSpPr>
        <p:spPr>
          <a:xfrm>
            <a:off x="11082189" y="6422968"/>
            <a:ext cx="734291" cy="231886"/>
          </a:xfrm>
          <a:prstGeom prst="rect">
            <a:avLst/>
          </a:prstGeom>
        </p:spPr>
        <p:txBody>
          <a:bodyPr vert="horz" lIns="91440" tIns="45720" rIns="91440" bIns="45720" rtlCol="0" anchor="ctr"/>
          <a:lstStyle>
            <a:defPPr>
              <a:defRPr lang="en-US"/>
            </a:defPPr>
            <a:lvl1pPr algn="r" rtl="0" eaLnBrk="0" fontAlgn="base" hangingPunct="0">
              <a:spcBef>
                <a:spcPct val="0"/>
              </a:spcBef>
              <a:spcAft>
                <a:spcPct val="0"/>
              </a:spcAft>
              <a:defRPr sz="1200" kern="1200">
                <a:solidFill>
                  <a:schemeClr val="tx1">
                    <a:tint val="75000"/>
                  </a:schemeClr>
                </a:solidFill>
                <a:latin typeface="Calibri" charset="0"/>
                <a:ea typeface="+mn-ea"/>
                <a:cs typeface="+mn-cs"/>
              </a:defRPr>
            </a:lvl1pPr>
            <a:lvl2pPr marL="457200" algn="l" rtl="0" eaLnBrk="0" fontAlgn="base" hangingPunct="0">
              <a:spcBef>
                <a:spcPct val="0"/>
              </a:spcBef>
              <a:spcAft>
                <a:spcPct val="0"/>
              </a:spcAft>
              <a:defRPr kern="1200">
                <a:solidFill>
                  <a:schemeClr val="tx1"/>
                </a:solidFill>
                <a:latin typeface="Calibri" charset="0"/>
                <a:ea typeface="+mn-ea"/>
                <a:cs typeface="+mn-cs"/>
              </a:defRPr>
            </a:lvl2pPr>
            <a:lvl3pPr marL="914400" algn="l" rtl="0" eaLnBrk="0" fontAlgn="base" hangingPunct="0">
              <a:spcBef>
                <a:spcPct val="0"/>
              </a:spcBef>
              <a:spcAft>
                <a:spcPct val="0"/>
              </a:spcAft>
              <a:defRPr kern="1200">
                <a:solidFill>
                  <a:schemeClr val="tx1"/>
                </a:solidFill>
                <a:latin typeface="Calibri" charset="0"/>
                <a:ea typeface="+mn-ea"/>
                <a:cs typeface="+mn-cs"/>
              </a:defRPr>
            </a:lvl3pPr>
            <a:lvl4pPr marL="1371600" algn="l" rtl="0" eaLnBrk="0" fontAlgn="base" hangingPunct="0">
              <a:spcBef>
                <a:spcPct val="0"/>
              </a:spcBef>
              <a:spcAft>
                <a:spcPct val="0"/>
              </a:spcAft>
              <a:defRPr kern="1200">
                <a:solidFill>
                  <a:schemeClr val="tx1"/>
                </a:solidFill>
                <a:latin typeface="Calibri" charset="0"/>
                <a:ea typeface="+mn-ea"/>
                <a:cs typeface="+mn-cs"/>
              </a:defRPr>
            </a:lvl4pPr>
            <a:lvl5pPr marL="1828800" algn="l" rtl="0" eaLnBrk="0" fontAlgn="base" hangingPunct="0">
              <a:spcBef>
                <a:spcPct val="0"/>
              </a:spcBef>
              <a:spcAft>
                <a:spcPct val="0"/>
              </a:spcAft>
              <a:defRPr kern="1200">
                <a:solidFill>
                  <a:schemeClr val="tx1"/>
                </a:solidFill>
                <a:latin typeface="Calibri" charset="0"/>
                <a:ea typeface="+mn-ea"/>
                <a:cs typeface="+mn-cs"/>
              </a:defRPr>
            </a:lvl5pPr>
            <a:lvl6pPr marL="2286000" algn="l" defTabSz="914400" rtl="0" eaLnBrk="1" latinLnBrk="0" hangingPunct="1">
              <a:defRPr kern="1200">
                <a:solidFill>
                  <a:schemeClr val="tx1"/>
                </a:solidFill>
                <a:latin typeface="Calibri" charset="0"/>
                <a:ea typeface="+mn-ea"/>
                <a:cs typeface="+mn-cs"/>
              </a:defRPr>
            </a:lvl6pPr>
            <a:lvl7pPr marL="2743200" algn="l" defTabSz="914400" rtl="0" eaLnBrk="1" latinLnBrk="0" hangingPunct="1">
              <a:defRPr kern="1200">
                <a:solidFill>
                  <a:schemeClr val="tx1"/>
                </a:solidFill>
                <a:latin typeface="Calibri" charset="0"/>
                <a:ea typeface="+mn-ea"/>
                <a:cs typeface="+mn-cs"/>
              </a:defRPr>
            </a:lvl7pPr>
            <a:lvl8pPr marL="3200400" algn="l" defTabSz="914400" rtl="0" eaLnBrk="1" latinLnBrk="0" hangingPunct="1">
              <a:defRPr kern="1200">
                <a:solidFill>
                  <a:schemeClr val="tx1"/>
                </a:solidFill>
                <a:latin typeface="Calibri" charset="0"/>
                <a:ea typeface="+mn-ea"/>
                <a:cs typeface="+mn-cs"/>
              </a:defRPr>
            </a:lvl8pPr>
            <a:lvl9pPr marL="3657600" algn="l" defTabSz="914400" rtl="0" eaLnBrk="1" latinLnBrk="0" hangingPunct="1">
              <a:defRPr kern="1200">
                <a:solidFill>
                  <a:schemeClr val="tx1"/>
                </a:solidFill>
                <a:latin typeface="Calibri" charset="0"/>
                <a:ea typeface="+mn-ea"/>
                <a:cs typeface="+mn-cs"/>
              </a:defRPr>
            </a:lvl9pPr>
          </a:lstStyle>
          <a:p>
            <a:fld id="{963FCBED-9BC8-44C8-B578-C394BC67F972}" type="slidenum">
              <a:rPr lang="en-US" sz="1000" smtClean="0">
                <a:solidFill>
                  <a:schemeClr val="tx1"/>
                </a:solidFill>
                <a:latin typeface="Libre Franklin" pitchFamily="2" charset="0"/>
              </a:rPr>
              <a:t>‹#›</a:t>
            </a:fld>
            <a:endParaRPr lang="en-US" sz="1000">
              <a:solidFill>
                <a:schemeClr val="tx1"/>
              </a:solidFill>
              <a:latin typeface="Libre Franklin" pitchFamily="2" charset="0"/>
            </a:endParaRPr>
          </a:p>
        </p:txBody>
      </p:sp>
    </p:spTree>
    <p:extLst>
      <p:ext uri="{BB962C8B-B14F-4D97-AF65-F5344CB8AC3E}">
        <p14:creationId xmlns:p14="http://schemas.microsoft.com/office/powerpoint/2010/main" val="4191305958"/>
      </p:ext>
    </p:extLst>
  </p:cSld>
  <p:clrMap bg1="lt1" tx1="dk1" bg2="lt2" tx2="dk2" accent1="accent1" accent2="accent2" accent3="accent3" accent4="accent4" accent5="accent5" accent6="accent6" hlink="hlink" folHlink="folHlink"/>
  <p:sldLayoutIdLst>
    <p:sldLayoutId id="2147483724" r:id="rId1"/>
  </p:sldLayoutIdLst>
  <p:transition/>
  <p:hf hdr="0" ftr="0" dt="0"/>
  <p:txStyles>
    <p:titleStyle>
      <a:lvl1pPr algn="l" defTabSz="914400" rtl="0" eaLnBrk="1" latinLnBrk="0" hangingPunct="1">
        <a:lnSpc>
          <a:spcPct val="90000"/>
        </a:lnSpc>
        <a:spcBef>
          <a:spcPct val="0"/>
        </a:spcBef>
        <a:buNone/>
        <a:defRPr sz="4400" kern="1200">
          <a:solidFill>
            <a:schemeClr val="tx1"/>
          </a:solidFill>
          <a:latin typeface="Libre Franklin"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Libre Franklin"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Libre Franklin"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Libre Franklin"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Libre Franklin"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gmpbc.link/em2-nl-counting-on-the-number-line-by-sixths-0-to-2-video?utm_source=te&amp;utm_medium=slide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hyperlink" Target="https://gmpbc.link/em2-nl-vertical-block-drop?utm_source=te&amp;utm_medium=slide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hyperlink" Target="https://gmpbc.link/em2-nl-equivalent-fraction-tape-diagram?utm_source=te&amp;utm_medium=slides" TargetMode="External"/><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gmpbc.link/em2-nl-merge-two-number-lines?utm_source=te&amp;utm_medium=slides"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3B80AC-8CCB-F5A6-0C35-AB3AAABD6D34}"/>
              </a:ext>
            </a:extLst>
          </p:cNvPr>
          <p:cNvSpPr>
            <a:spLocks noGrp="1"/>
          </p:cNvSpPr>
          <p:nvPr>
            <p:ph type="title"/>
          </p:nvPr>
        </p:nvSpPr>
        <p:spPr>
          <a:xfrm>
            <a:off x="2110535" y="717075"/>
            <a:ext cx="8966174" cy="924690"/>
          </a:xfrm>
        </p:spPr>
        <p:txBody>
          <a:bodyPr anchor="t"/>
          <a:lstStyle/>
          <a:p>
            <a:r>
              <a:rPr lang="es-US" sz="3000" b="1" i="0" strike="noStrike" cap="none" spc="0" baseline="0" dirty="0">
                <a:solidFill>
                  <a:srgbClr val="000000"/>
                </a:solidFill>
                <a:effectLst/>
                <a:latin typeface="Libre Franklin"/>
                <a:ea typeface="Libre Franklin"/>
                <a:cs typeface="Libre Franklin"/>
              </a:rPr>
              <a:t>Sumar y restar fracciones con unidades relacionadas usando modelos pictóricos</a:t>
            </a:r>
            <a:endParaRPr lang="en-IN" dirty="0"/>
          </a:p>
        </p:txBody>
      </p:sp>
      <p:sp>
        <p:nvSpPr>
          <p:cNvPr id="3" name="Content Placeholder 2">
            <a:extLst>
              <a:ext uri="{FF2B5EF4-FFF2-40B4-BE49-F238E27FC236}">
                <a16:creationId xmlns:a16="http://schemas.microsoft.com/office/drawing/2014/main" id="{4FBD5848-7FFA-EA0D-6909-398F281F2D87}"/>
              </a:ext>
            </a:extLst>
          </p:cNvPr>
          <p:cNvSpPr>
            <a:spLocks noGrp="1"/>
          </p:cNvSpPr>
          <p:nvPr>
            <p:ph sz="quarter" idx="21"/>
          </p:nvPr>
        </p:nvSpPr>
        <p:spPr>
          <a:xfrm>
            <a:off x="194400" y="200967"/>
            <a:ext cx="1574110" cy="1527349"/>
          </a:xfrm>
        </p:spPr>
        <p:txBody>
          <a:bodyPr anchor="ctr"/>
          <a:lstStyle/>
          <a:p>
            <a:pPr algn="ctr"/>
            <a:r>
              <a:rPr lang="en-IN" b="1">
                <a:solidFill>
                  <a:srgbClr val="FFFFFF"/>
                </a:solidFill>
                <a:sym typeface="Arial"/>
              </a:rPr>
              <a:t>5</a:t>
            </a:r>
            <a:endParaRPr lang="en-IN"/>
          </a:p>
        </p:txBody>
      </p:sp>
      <p:sp>
        <p:nvSpPr>
          <p:cNvPr id="4" name="Content Placeholder 3">
            <a:extLst>
              <a:ext uri="{FF2B5EF4-FFF2-40B4-BE49-F238E27FC236}">
                <a16:creationId xmlns:a16="http://schemas.microsoft.com/office/drawing/2014/main" id="{099B4F4E-C8F4-761F-3209-002BBFD4160D}"/>
              </a:ext>
            </a:extLst>
          </p:cNvPr>
          <p:cNvSpPr>
            <a:spLocks noGrp="1"/>
          </p:cNvSpPr>
          <p:nvPr>
            <p:ph sz="quarter" idx="22"/>
          </p:nvPr>
        </p:nvSpPr>
        <p:spPr>
          <a:xfrm>
            <a:off x="2109788" y="338202"/>
            <a:ext cx="1246476" cy="274861"/>
          </a:xfrm>
        </p:spPr>
        <p:txBody>
          <a:bodyPr>
            <a:normAutofit lnSpcReduction="10000"/>
          </a:bodyPr>
          <a:lstStyle/>
          <a:p>
            <a:r>
              <a:rPr lang="es-US" sz="1400" b="1" i="0" strike="noStrike" cap="none" spc="0" baseline="0" dirty="0">
                <a:solidFill>
                  <a:srgbClr val="D62714"/>
                </a:solidFill>
                <a:effectLst/>
                <a:latin typeface="Libre Franklin"/>
                <a:ea typeface="Libre Franklin"/>
                <a:cs typeface="Libre Franklin"/>
              </a:rPr>
              <a:t>Lección 5</a:t>
            </a:r>
          </a:p>
        </p:txBody>
      </p:sp>
      <p:sp>
        <p:nvSpPr>
          <p:cNvPr id="5" name="Content Placeholder 4">
            <a:extLst>
              <a:ext uri="{FF2B5EF4-FFF2-40B4-BE49-F238E27FC236}">
                <a16:creationId xmlns:a16="http://schemas.microsoft.com/office/drawing/2014/main" id="{74BBD704-C164-09BD-A5D8-5B9B657B83B6}"/>
              </a:ext>
            </a:extLst>
          </p:cNvPr>
          <p:cNvSpPr>
            <a:spLocks noGrp="1"/>
          </p:cNvSpPr>
          <p:nvPr>
            <p:ph sz="quarter" idx="23"/>
          </p:nvPr>
        </p:nvSpPr>
        <p:spPr>
          <a:xfrm>
            <a:off x="194400" y="2870087"/>
            <a:ext cx="2652709" cy="336664"/>
          </a:xfrm>
        </p:spPr>
        <p:txBody>
          <a:bodyPr>
            <a:normAutofit lnSpcReduction="10000"/>
          </a:bodyPr>
          <a:lstStyle/>
          <a:p>
            <a:r>
              <a:rPr lang="es-US" sz="1800" b="1" i="0" strike="noStrike" cap="none" spc="0" baseline="0" dirty="0">
                <a:solidFill>
                  <a:srgbClr val="000000"/>
                </a:solidFill>
                <a:effectLst/>
                <a:latin typeface="Libre Franklin"/>
                <a:ea typeface="Libre Franklin"/>
                <a:cs typeface="Libre Franklin"/>
              </a:rPr>
              <a:t>Preguntas clave</a:t>
            </a:r>
            <a:endParaRPr lang="en-US" sz="1800" dirty="0"/>
          </a:p>
        </p:txBody>
      </p:sp>
      <p:sp>
        <p:nvSpPr>
          <p:cNvPr id="6" name="Content Placeholder 5">
            <a:extLst>
              <a:ext uri="{FF2B5EF4-FFF2-40B4-BE49-F238E27FC236}">
                <a16:creationId xmlns:a16="http://schemas.microsoft.com/office/drawing/2014/main" id="{4B2926AA-563E-EE3F-BD0E-79B4AF504C5C}"/>
              </a:ext>
            </a:extLst>
          </p:cNvPr>
          <p:cNvSpPr>
            <a:spLocks noGrp="1"/>
          </p:cNvSpPr>
          <p:nvPr>
            <p:ph sz="quarter" idx="24"/>
          </p:nvPr>
        </p:nvSpPr>
        <p:spPr>
          <a:xfrm>
            <a:off x="334532" y="3300270"/>
            <a:ext cx="9609570" cy="1022350"/>
          </a:xfrm>
        </p:spPr>
        <p:txBody>
          <a:bodyPr/>
          <a:lstStyle/>
          <a:p>
            <a:r>
              <a:rPr lang="es-US" sz="1600" b="0" i="0" strike="noStrike" cap="none" spc="0" baseline="0" dirty="0">
                <a:solidFill>
                  <a:srgbClr val="000000"/>
                </a:solidFill>
                <a:effectLst/>
                <a:latin typeface="Libre Franklin"/>
                <a:ea typeface="Libre Franklin"/>
                <a:cs typeface="Libre Franklin"/>
              </a:rPr>
              <a:t>¿Son importantes las unidades semejantes cuando suman y restan fracciones? ¿Por qué?</a:t>
            </a:r>
          </a:p>
          <a:p>
            <a:r>
              <a:rPr lang="es-US" sz="1600" b="0" i="0" strike="noStrike" cap="none" spc="0" baseline="0" dirty="0">
                <a:solidFill>
                  <a:srgbClr val="000000"/>
                </a:solidFill>
                <a:effectLst/>
                <a:latin typeface="Libre Franklin"/>
                <a:ea typeface="Libre Franklin"/>
                <a:cs typeface="Libre Franklin"/>
              </a:rPr>
              <a:t>¿Qué significa decir que las unidades están relacionadas?</a:t>
            </a:r>
            <a:endParaRPr lang="en-IN" dirty="0"/>
          </a:p>
        </p:txBody>
      </p:sp>
    </p:spTree>
    <p:extLst>
      <p:ext uri="{BB962C8B-B14F-4D97-AF65-F5344CB8AC3E}">
        <p14:creationId xmlns:p14="http://schemas.microsoft.com/office/powerpoint/2010/main" val="1271682457"/>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9722D-E6FB-E59D-E9BA-6D8F10C7303A}"/>
              </a:ext>
            </a:extLst>
          </p:cNvPr>
          <p:cNvSpPr>
            <a:spLocks noGrp="1"/>
          </p:cNvSpPr>
          <p:nvPr>
            <p:ph type="title"/>
          </p:nvPr>
        </p:nvSpPr>
        <p:spPr>
          <a:xfrm>
            <a:off x="273600" y="164701"/>
            <a:ext cx="11667575" cy="1260000"/>
          </a:xfrm>
        </p:spPr>
        <p:txBody>
          <a:bodyPr/>
          <a:lstStyle/>
          <a:p>
            <a:r>
              <a:rPr lang="es-US" sz="3000" b="1" i="0" strike="noStrike" cap="none" spc="0" baseline="0">
                <a:solidFill>
                  <a:srgbClr val="FFFFFF"/>
                </a:solidFill>
                <a:effectLst/>
                <a:latin typeface="Libre Franklin"/>
                <a:ea typeface="Libre Franklin"/>
                <a:cs typeface="Libre Franklin"/>
              </a:rPr>
              <a:t> Fluidez </a:t>
            </a:r>
            <a:br>
              <a:rPr sz="3000"/>
            </a:br>
            <a:r>
              <a:rPr lang="es-US" sz="2400" b="1" i="0" strike="noStrike" cap="none" spc="0" baseline="0">
                <a:solidFill>
                  <a:srgbClr val="D62714"/>
                </a:solidFill>
                <a:effectLst/>
                <a:latin typeface="Libre Franklin"/>
                <a:ea typeface="Libre Franklin"/>
                <a:cs typeface="Libre Franklin"/>
              </a:rPr>
              <a:t> Contar de un sexto en un sexto en la recta numérica</a:t>
            </a:r>
            <a:endParaRPr lang="en-US" sz="2400"/>
          </a:p>
        </p:txBody>
      </p:sp>
      <p:sp>
        <p:nvSpPr>
          <p:cNvPr id="3" name="Content Placeholder 2">
            <a:extLst>
              <a:ext uri="{FF2B5EF4-FFF2-40B4-BE49-F238E27FC236}">
                <a16:creationId xmlns:a16="http://schemas.microsoft.com/office/drawing/2014/main" id="{E620078B-6CBE-9BD9-94DA-9D950B49CA03}"/>
              </a:ext>
            </a:extLst>
          </p:cNvPr>
          <p:cNvSpPr>
            <a:spLocks noGrp="1"/>
          </p:cNvSpPr>
          <p:nvPr>
            <p:ph sz="quarter" idx="26"/>
          </p:nvPr>
        </p:nvSpPr>
        <p:spPr>
          <a:xfrm>
            <a:off x="1922318" y="3149600"/>
            <a:ext cx="8297718" cy="399511"/>
          </a:xfrm>
        </p:spPr>
        <p:txBody>
          <a:bodyPr>
            <a:normAutofit/>
          </a:bodyPr>
          <a:lstStyle/>
          <a:p>
            <a:pPr algn="ctr"/>
            <a:r>
              <a:rPr lang="es-US" sz="2000" b="0" i="0" strike="noStrike" cap="none" spc="0" baseline="0">
                <a:solidFill>
                  <a:srgbClr val="000000"/>
                </a:solidFill>
                <a:effectLst/>
                <a:latin typeface="Libre Franklin"/>
                <a:ea typeface="Libre Franklin"/>
                <a:cs typeface="Libre Franklin"/>
                <a:hlinkClick r:id="rId3" history="0"/>
              </a:rPr>
              <a:t>Video Contar de un sexto en un sexto en la recta numérica: del </a:t>
            </a:r>
            <a:r>
              <a:rPr lang="es-US" sz="2200" b="0" i="0" strike="noStrike" cap="none" spc="0" baseline="0">
                <a:solidFill>
                  <a:srgbClr val="000000"/>
                </a:solidFill>
                <a:effectLst/>
                <a:latin typeface="Cambria"/>
                <a:ea typeface="Cambria"/>
                <a:cs typeface="Cambria"/>
                <a:hlinkClick r:id="rId3" history="0"/>
              </a:rPr>
              <a:t>0</a:t>
            </a:r>
            <a:r>
              <a:rPr lang="es-US" sz="2000" b="0" i="0" strike="noStrike" cap="none" spc="0" baseline="0">
                <a:solidFill>
                  <a:srgbClr val="000000"/>
                </a:solidFill>
                <a:effectLst/>
                <a:latin typeface="Libre Franklin"/>
                <a:ea typeface="Libre Franklin"/>
                <a:cs typeface="Libre Franklin"/>
                <a:hlinkClick r:id="rId3" history="0"/>
              </a:rPr>
              <a:t> al </a:t>
            </a:r>
            <a:r>
              <a:rPr lang="es-US" sz="2200" b="0" i="0" strike="noStrike" cap="none" spc="0" baseline="0">
                <a:solidFill>
                  <a:srgbClr val="000000"/>
                </a:solidFill>
                <a:effectLst/>
                <a:latin typeface="Cambria"/>
                <a:ea typeface="Cambria"/>
                <a:cs typeface="Cambria"/>
                <a:hlinkClick r:id="rId3" history="0"/>
              </a:rPr>
              <a:t>2</a:t>
            </a:r>
            <a:endParaRPr lang="en-US" sz="2000">
              <a:hlinkClick r:id="rId3"/>
            </a:endParaRPr>
          </a:p>
        </p:txBody>
      </p:sp>
    </p:spTree>
    <p:extLst>
      <p:ext uri="{BB962C8B-B14F-4D97-AF65-F5344CB8AC3E}">
        <p14:creationId xmlns:p14="http://schemas.microsoft.com/office/powerpoint/2010/main" val="1932330953"/>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88C8FD-74E2-F96C-5679-5BA7683C92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FBBB845-C0ED-BF5E-DE80-55C842AB7984}"/>
              </a:ext>
            </a:extLst>
          </p:cNvPr>
          <p:cNvSpPr>
            <a:spLocks noGrp="1"/>
          </p:cNvSpPr>
          <p:nvPr>
            <p:ph type="title"/>
          </p:nvPr>
        </p:nvSpPr>
        <p:spPr>
          <a:xfrm>
            <a:off x="273598" y="313291"/>
            <a:ext cx="4709882" cy="1328474"/>
          </a:xfrm>
        </p:spPr>
        <p:txBody>
          <a:bodyPr/>
          <a:lstStyle/>
          <a:p>
            <a:pPr>
              <a:lnSpc>
                <a:spcPct val="100000"/>
              </a:lnSpc>
            </a:pPr>
            <a:r>
              <a:rPr lang="es-US" sz="3000" b="1" i="0" strike="noStrike" cap="none" spc="0" baseline="0" dirty="0">
                <a:solidFill>
                  <a:srgbClr val="FFFFFF"/>
                </a:solidFill>
                <a:effectLst/>
                <a:latin typeface="Libre Franklin"/>
                <a:ea typeface="Libre Franklin"/>
                <a:cs typeface="Libre Franklin"/>
              </a:rPr>
              <a:t> Fluidez</a:t>
            </a:r>
            <a:br>
              <a:rPr sz="3000" dirty="0"/>
            </a:br>
            <a:r>
              <a:rPr lang="es-US" sz="1300" b="1" i="0" strike="noStrike" cap="none" spc="0" baseline="0" dirty="0">
                <a:solidFill>
                  <a:srgbClr val="FFFFFF"/>
                </a:solidFill>
                <a:effectLst/>
                <a:latin typeface="Libre Franklin"/>
                <a:ea typeface="Libre Franklin"/>
                <a:cs typeface="Libre Franklin"/>
              </a:rPr>
              <a:t> </a:t>
            </a:r>
            <a:br>
              <a:rPr sz="3000" dirty="0"/>
            </a:br>
            <a:r>
              <a:rPr lang="es-US" sz="2400" b="1" i="0" strike="noStrike" cap="none" spc="0" baseline="0" dirty="0">
                <a:solidFill>
                  <a:srgbClr val="D62714"/>
                </a:solidFill>
                <a:effectLst/>
                <a:latin typeface="Libre Franklin"/>
                <a:ea typeface="Libre Franklin"/>
                <a:cs typeface="Libre Franklin"/>
              </a:rPr>
              <a:t>Práctica veloz (1 de 3)</a:t>
            </a:r>
            <a:endParaRPr lang="en-US" sz="2400" dirty="0"/>
          </a:p>
        </p:txBody>
      </p:sp>
      <p:pic>
        <p:nvPicPr>
          <p:cNvPr id="5" name="Picture 4" descr="Edición para estudiantes: 5.º grado, Módulo 2, Práctica veloz, página 1">
            <a:extLst>
              <a:ext uri="{FF2B5EF4-FFF2-40B4-BE49-F238E27FC236}">
                <a16:creationId xmlns:a16="http://schemas.microsoft.com/office/drawing/2014/main" id="{87D49B23-5F06-435B-89BB-E86FE27D6064}"/>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58759328"/>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59B957-C7F0-FBDF-BCCD-C0FDDDDF98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BBF9EB-4301-77C6-CB06-2E3616A371AD}"/>
              </a:ext>
            </a:extLst>
          </p:cNvPr>
          <p:cNvSpPr>
            <a:spLocks noGrp="1"/>
          </p:cNvSpPr>
          <p:nvPr>
            <p:ph type="title"/>
          </p:nvPr>
        </p:nvSpPr>
        <p:spPr>
          <a:xfrm>
            <a:off x="273598" y="313291"/>
            <a:ext cx="4709882" cy="1359646"/>
          </a:xfrm>
        </p:spPr>
        <p:txBody>
          <a:bodyPr/>
          <a:lstStyle/>
          <a:p>
            <a:pPr>
              <a:lnSpc>
                <a:spcPct val="100000"/>
              </a:lnSpc>
            </a:pPr>
            <a:r>
              <a:rPr lang="es-US" sz="3000" b="1" i="0" strike="noStrike" cap="none" spc="0" baseline="0" dirty="0">
                <a:solidFill>
                  <a:srgbClr val="FFFFFF"/>
                </a:solidFill>
                <a:effectLst/>
                <a:latin typeface="Libre Franklin"/>
                <a:ea typeface="Libre Franklin"/>
                <a:cs typeface="Libre Franklin"/>
              </a:rPr>
              <a:t> Fluidez</a:t>
            </a:r>
            <a:br>
              <a:rPr sz="3000" dirty="0"/>
            </a:br>
            <a:r>
              <a:rPr lang="es-US" sz="1200" b="1" i="0" strike="noStrike" cap="none" spc="0" baseline="0" dirty="0">
                <a:solidFill>
                  <a:srgbClr val="FFFFFF"/>
                </a:solidFill>
                <a:effectLst/>
                <a:latin typeface="Libre Franklin"/>
                <a:ea typeface="Libre Franklin"/>
                <a:cs typeface="Libre Franklin"/>
              </a:rPr>
              <a:t> </a:t>
            </a:r>
            <a:br>
              <a:rPr sz="3000" dirty="0"/>
            </a:br>
            <a:r>
              <a:rPr lang="es-US" sz="2400" b="1" i="0" strike="noStrike" cap="none" spc="0" baseline="0" dirty="0">
                <a:solidFill>
                  <a:srgbClr val="D62714"/>
                </a:solidFill>
                <a:effectLst/>
                <a:latin typeface="Libre Franklin"/>
                <a:ea typeface="Libre Franklin"/>
                <a:cs typeface="Libre Franklin"/>
              </a:rPr>
              <a:t>Práctica veloz (2 de 3)</a:t>
            </a:r>
            <a:endParaRPr lang="en-US" sz="2400" dirty="0"/>
          </a:p>
        </p:txBody>
      </p:sp>
      <p:pic>
        <p:nvPicPr>
          <p:cNvPr id="5" name="Picture 4" descr="Edición para estudiantes: 5.º grado, Módulo 2, Práctica veloz, página 2">
            <a:extLst>
              <a:ext uri="{FF2B5EF4-FFF2-40B4-BE49-F238E27FC236}">
                <a16:creationId xmlns:a16="http://schemas.microsoft.com/office/drawing/2014/main" id="{7049EAA2-7ACC-4003-82A6-4AE9C1A62A4A}"/>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2097083385"/>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C8E0A1-59ED-E27E-541C-D14C35AF7D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7D398E-7782-5F85-9D02-CB1D5A5FE2B8}"/>
              </a:ext>
            </a:extLst>
          </p:cNvPr>
          <p:cNvSpPr>
            <a:spLocks noGrp="1"/>
          </p:cNvSpPr>
          <p:nvPr>
            <p:ph type="title"/>
          </p:nvPr>
        </p:nvSpPr>
        <p:spPr>
          <a:xfrm>
            <a:off x="273598" y="313291"/>
            <a:ext cx="4709882" cy="1276519"/>
          </a:xfrm>
        </p:spPr>
        <p:txBody>
          <a:bodyPr/>
          <a:lstStyle/>
          <a:p>
            <a:pPr>
              <a:lnSpc>
                <a:spcPct val="100000"/>
              </a:lnSpc>
            </a:pPr>
            <a:r>
              <a:rPr lang="es-US" sz="3000" b="1" i="0" strike="noStrike" cap="none" spc="0" baseline="0" dirty="0">
                <a:solidFill>
                  <a:srgbClr val="FFFFFF"/>
                </a:solidFill>
                <a:effectLst/>
                <a:latin typeface="Libre Franklin"/>
                <a:ea typeface="Libre Franklin"/>
                <a:cs typeface="Libre Franklin"/>
              </a:rPr>
              <a:t> Fluidez</a:t>
            </a:r>
            <a:br>
              <a:rPr sz="3000" dirty="0"/>
            </a:br>
            <a:r>
              <a:rPr lang="es-US" sz="1200" b="1" i="0" strike="noStrike" cap="none" spc="0" baseline="0" dirty="0">
                <a:solidFill>
                  <a:srgbClr val="FFFFFF"/>
                </a:solidFill>
                <a:effectLst/>
                <a:latin typeface="Libre Franklin"/>
                <a:ea typeface="Libre Franklin"/>
                <a:cs typeface="Libre Franklin"/>
              </a:rPr>
              <a:t> </a:t>
            </a:r>
            <a:br>
              <a:rPr sz="3000" dirty="0"/>
            </a:br>
            <a:r>
              <a:rPr lang="es-US" sz="2400" b="1" i="0" strike="noStrike" cap="none" spc="0" baseline="0" dirty="0">
                <a:solidFill>
                  <a:srgbClr val="D62714"/>
                </a:solidFill>
                <a:effectLst/>
                <a:latin typeface="Libre Franklin"/>
                <a:ea typeface="Libre Franklin"/>
                <a:cs typeface="Libre Franklin"/>
              </a:rPr>
              <a:t>Práctica veloz (3 de 3)</a:t>
            </a:r>
            <a:endParaRPr lang="en-US" sz="2400" dirty="0"/>
          </a:p>
        </p:txBody>
      </p:sp>
      <p:pic>
        <p:nvPicPr>
          <p:cNvPr id="5" name="Picture 4" descr="Edición para estudiantes: 5.º grado, Módulo 2, Práctica veloz, página 3">
            <a:extLst>
              <a:ext uri="{FF2B5EF4-FFF2-40B4-BE49-F238E27FC236}">
                <a16:creationId xmlns:a16="http://schemas.microsoft.com/office/drawing/2014/main" id="{586E60FC-F8B6-477A-B2BB-45019185E2F3}"/>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1947849302"/>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A0A2AF-CDF3-FCD5-C8D4-2C743BD49157}"/>
              </a:ext>
            </a:extLst>
          </p:cNvPr>
          <p:cNvSpPr>
            <a:spLocks noGrp="1"/>
          </p:cNvSpPr>
          <p:nvPr>
            <p:ph type="title"/>
          </p:nvPr>
        </p:nvSpPr>
        <p:spPr>
          <a:xfrm>
            <a:off x="273600" y="164701"/>
            <a:ext cx="11667575" cy="801654"/>
          </a:xfrm>
        </p:spPr>
        <p:txBody>
          <a:bodyPr/>
          <a:lstStyle/>
          <a:p>
            <a:r>
              <a:rPr lang="es-US" sz="3000" b="1" i="0" strike="noStrike" cap="none" spc="0" baseline="0">
                <a:solidFill>
                  <a:srgbClr val="FFFFFF"/>
                </a:solidFill>
                <a:effectLst/>
                <a:latin typeface="Libre Franklin"/>
                <a:ea typeface="Libre Franklin"/>
                <a:cs typeface="Libre Franklin"/>
              </a:rPr>
              <a:t> Presentar </a:t>
            </a:r>
            <a:br>
              <a:rPr sz="3000"/>
            </a:br>
            <a:endParaRPr lang="en-US" sz="2400"/>
          </a:p>
        </p:txBody>
      </p:sp>
      <p:sp>
        <p:nvSpPr>
          <p:cNvPr id="14" name="Content Placeholder 2">
            <a:extLst>
              <a:ext uri="{FF2B5EF4-FFF2-40B4-BE49-F238E27FC236}">
                <a16:creationId xmlns:a16="http://schemas.microsoft.com/office/drawing/2014/main" id="{F5A89DDC-CC66-2B31-73C3-9ED990848BDC}"/>
              </a:ext>
            </a:extLst>
          </p:cNvPr>
          <p:cNvSpPr>
            <a:spLocks noGrp="1"/>
          </p:cNvSpPr>
          <p:nvPr>
            <p:ph sz="quarter" idx="26"/>
          </p:nvPr>
        </p:nvSpPr>
        <p:spPr>
          <a:xfrm>
            <a:off x="2452252" y="3067473"/>
            <a:ext cx="7282845" cy="361527"/>
          </a:xfrm>
        </p:spPr>
        <p:txBody>
          <a:bodyPr>
            <a:noAutofit/>
          </a:bodyPr>
          <a:lstStyle/>
          <a:p>
            <a:pPr algn="ctr"/>
            <a:r>
              <a:rPr lang="es-US" sz="2000" b="0" i="0" strike="noStrike" cap="none" spc="0" baseline="0" dirty="0">
                <a:solidFill>
                  <a:srgbClr val="000000"/>
                </a:solidFill>
                <a:effectLst/>
                <a:latin typeface="Libre Franklin"/>
                <a:ea typeface="Libre Franklin"/>
                <a:cs typeface="Libre Franklin"/>
                <a:hlinkClick r:id="rId3" history="0"/>
              </a:rPr>
              <a:t>Actividad digital interactiva de Soltar bloques verticalmente</a:t>
            </a:r>
            <a:endParaRPr lang="en-US" sz="2000" dirty="0">
              <a:hlinkClick r:id="rId3"/>
            </a:endParaRPr>
          </a:p>
        </p:txBody>
      </p:sp>
    </p:spTree>
    <p:extLst>
      <p:ext uri="{BB962C8B-B14F-4D97-AF65-F5344CB8AC3E}">
        <p14:creationId xmlns:p14="http://schemas.microsoft.com/office/powerpoint/2010/main" val="1281345343"/>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D2FC4-46F6-4B59-8A86-8C2CD2D15242}"/>
              </a:ext>
            </a:extLst>
          </p:cNvPr>
          <p:cNvSpPr>
            <a:spLocks noGrp="1"/>
          </p:cNvSpPr>
          <p:nvPr>
            <p:ph type="title"/>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Diagramas de cinta (1 de 4)</a:t>
            </a:r>
            <a:endParaRPr lang="en-US" sz="2400"/>
          </a:p>
        </p:txBody>
      </p:sp>
      <p:pic>
        <p:nvPicPr>
          <p:cNvPr id="15" name="Picture 14" descr="Tres cuartos menos tres dieciseisavos es igual a doce dieciseisavos, menos tres dieciseisavos. Se muestra un diagrama de cinta. La cinta está dividida en 4 partes iguales. 3 partes están sombreadas. El total de las partes sombreadas es tres cuartos. Cada una de las 4 partes está dividida en 4 partes iguales para formar 16 partes más pequeñas e iguales. 12 de esas partes están sombreadas y rotuladas 12 dieciseisavos.&#10;">
            <a:extLst>
              <a:ext uri="{FF2B5EF4-FFF2-40B4-BE49-F238E27FC236}">
                <a16:creationId xmlns:a16="http://schemas.microsoft.com/office/drawing/2014/main" id="{C6D88DC7-A42E-FBD9-5CD7-BB5A1E8D4649}"/>
              </a:ext>
            </a:extLst>
          </p:cNvPr>
          <p:cNvPicPr>
            <a:picLocks noChangeAspect="1"/>
          </p:cNvPicPr>
          <p:nvPr/>
        </p:nvPicPr>
        <p:blipFill>
          <a:blip r:embed="rId3"/>
          <a:stretch>
            <a:fillRect/>
          </a:stretch>
        </p:blipFill>
        <p:spPr>
          <a:xfrm>
            <a:off x="2552736" y="1500159"/>
            <a:ext cx="7107310" cy="4673057"/>
          </a:xfrm>
          <a:prstGeom prst="rect">
            <a:avLst/>
          </a:prstGeom>
        </p:spPr>
      </p:pic>
    </p:spTree>
    <p:extLst>
      <p:ext uri="{BB962C8B-B14F-4D97-AF65-F5344CB8AC3E}">
        <p14:creationId xmlns:p14="http://schemas.microsoft.com/office/powerpoint/2010/main" val="3264699693"/>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815D9-E879-4FB3-6177-816020E4BC6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048EE20-0322-6E47-ED75-4498AD10A7D8}"/>
              </a:ext>
            </a:extLst>
          </p:cNvPr>
          <p:cNvSpPr>
            <a:spLocks noGrp="1"/>
          </p:cNvSpPr>
          <p:nvPr>
            <p:ph type="title"/>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Diagramas de cinta (2 de 4)</a:t>
            </a:r>
            <a:endParaRPr lang="en-US" sz="2400"/>
          </a:p>
        </p:txBody>
      </p:sp>
      <p:pic>
        <p:nvPicPr>
          <p:cNvPr id="6" name="Picture 5" descr="2 sobre 3 más 6 sobre 9">
            <a:extLst>
              <a:ext uri="{FF2B5EF4-FFF2-40B4-BE49-F238E27FC236}">
                <a16:creationId xmlns:a16="http://schemas.microsoft.com/office/drawing/2014/main" id="{CD3E07C6-7486-721C-F02B-7C04FB836508}"/>
              </a:ext>
            </a:extLst>
          </p:cNvPr>
          <p:cNvPicPr>
            <a:picLocks/>
          </p:cNvPicPr>
          <p:nvPr/>
        </p:nvPicPr>
        <p:blipFill>
          <a:blip r:embed="rId3"/>
          <a:stretch>
            <a:fillRect/>
          </a:stretch>
        </p:blipFill>
        <p:spPr>
          <a:xfrm>
            <a:off x="1060156" y="2681464"/>
            <a:ext cx="1612900" cy="1460500"/>
          </a:xfrm>
          <a:prstGeom prst="rect">
            <a:avLst/>
          </a:prstGeom>
        </p:spPr>
      </p:pic>
      <p:pic>
        <p:nvPicPr>
          <p:cNvPr id="5" name="Picture 4" descr="Dos diagramas de cinta. La primera cinta está dividida en 3 partes iguales. 2 partes están sombreadas. El total de las partes sombreadas es dos tercios. Cada una de las 3 partes está dividida en 3 partes iguales para formar 9 partes más pequeñas, que son iguales. 6 de esas partes están sombreadas y rotuladas seis novenos. La segunda cinta está dividida en 9 partes iguales. 6 partes están sombreadas. El total de las partes sombreadas es 6 novenos. 3 grupos con 3 partes cada uno están resaltados. 2 de estos grupos están sombreados y rotulados dos tercios.">
            <a:extLst>
              <a:ext uri="{FF2B5EF4-FFF2-40B4-BE49-F238E27FC236}">
                <a16:creationId xmlns:a16="http://schemas.microsoft.com/office/drawing/2014/main" id="{5E57B2B1-8999-68A9-CC68-D05E64F4002A}"/>
              </a:ext>
            </a:extLst>
          </p:cNvPr>
          <p:cNvPicPr>
            <a:picLocks noChangeAspect="1"/>
          </p:cNvPicPr>
          <p:nvPr/>
        </p:nvPicPr>
        <p:blipFill>
          <a:blip r:embed="rId4"/>
          <a:stretch>
            <a:fillRect/>
          </a:stretch>
        </p:blipFill>
        <p:spPr>
          <a:xfrm>
            <a:off x="4312489" y="1610075"/>
            <a:ext cx="7074839" cy="4324495"/>
          </a:xfrm>
          <a:prstGeom prst="rect">
            <a:avLst/>
          </a:prstGeom>
        </p:spPr>
      </p:pic>
    </p:spTree>
    <p:extLst>
      <p:ext uri="{BB962C8B-B14F-4D97-AF65-F5344CB8AC3E}">
        <p14:creationId xmlns:p14="http://schemas.microsoft.com/office/powerpoint/2010/main" val="51722413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956635-1CC4-0DB3-437E-9BEBFC828BB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2F1741-B107-15C0-1EB5-3EB850835A03}"/>
              </a:ext>
            </a:extLst>
          </p:cNvPr>
          <p:cNvSpPr>
            <a:spLocks noGrp="1"/>
          </p:cNvSpPr>
          <p:nvPr>
            <p:ph type="title"/>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Diagramas de cinta (3 de 4)</a:t>
            </a:r>
            <a:endParaRPr lang="en-US" sz="2400"/>
          </a:p>
        </p:txBody>
      </p:sp>
      <p:sp>
        <p:nvSpPr>
          <p:cNvPr id="12" name="Content Placeholder 11">
            <a:extLst>
              <a:ext uri="{FF2B5EF4-FFF2-40B4-BE49-F238E27FC236}">
                <a16:creationId xmlns:a16="http://schemas.microsoft.com/office/drawing/2014/main" id="{171034CD-73F1-BE54-014C-B73C24DC078C}"/>
              </a:ext>
            </a:extLst>
          </p:cNvPr>
          <p:cNvSpPr>
            <a:spLocks noGrp="1"/>
          </p:cNvSpPr>
          <p:nvPr>
            <p:ph sz="quarter" idx="26"/>
          </p:nvPr>
        </p:nvSpPr>
        <p:spPr>
          <a:xfrm>
            <a:off x="1381990" y="3080783"/>
            <a:ext cx="9407236" cy="348217"/>
          </a:xfrm>
        </p:spPr>
        <p:txBody>
          <a:bodyPr>
            <a:noAutofit/>
          </a:bodyPr>
          <a:lstStyle/>
          <a:p>
            <a:pPr algn="ctr"/>
            <a:r>
              <a:rPr lang="es-US" sz="2000" b="0" i="0" strike="noStrike" cap="none" spc="0" baseline="0" dirty="0">
                <a:solidFill>
                  <a:srgbClr val="000000"/>
                </a:solidFill>
                <a:effectLst/>
                <a:latin typeface="Libre Franklin"/>
                <a:ea typeface="Libre Franklin"/>
                <a:cs typeface="Libre Franklin"/>
                <a:hlinkClick r:id="rId3" history="0"/>
              </a:rPr>
              <a:t>Actividad digital interactiva de Diagrama de cinta con fracciones equivalentes</a:t>
            </a:r>
            <a:endParaRPr lang="en-US" sz="2000" dirty="0"/>
          </a:p>
        </p:txBody>
      </p:sp>
    </p:spTree>
    <p:extLst>
      <p:ext uri="{BB962C8B-B14F-4D97-AF65-F5344CB8AC3E}">
        <p14:creationId xmlns:p14="http://schemas.microsoft.com/office/powerpoint/2010/main" val="4191293744"/>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1BAEAA-91DB-B440-37F9-D95F601ECC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CABF4A-2610-7291-F651-4AB33C6BFF82}"/>
              </a:ext>
            </a:extLst>
          </p:cNvPr>
          <p:cNvSpPr>
            <a:spLocks noGrp="1"/>
          </p:cNvSpPr>
          <p:nvPr>
            <p:ph type="title"/>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Diagramas de cinta (4 de 4)</a:t>
            </a:r>
            <a:endParaRPr lang="en-US" sz="2400"/>
          </a:p>
        </p:txBody>
      </p:sp>
      <p:pic>
        <p:nvPicPr>
          <p:cNvPr id="5" name="Picture 4" descr="17 sobre 15 más 2 sobre 5">
            <a:extLst>
              <a:ext uri="{FF2B5EF4-FFF2-40B4-BE49-F238E27FC236}">
                <a16:creationId xmlns:a16="http://schemas.microsoft.com/office/drawing/2014/main" id="{E6CF929A-5D4D-2783-E002-5E11239AD457}"/>
              </a:ext>
            </a:extLst>
          </p:cNvPr>
          <p:cNvPicPr>
            <a:picLocks/>
          </p:cNvPicPr>
          <p:nvPr/>
        </p:nvPicPr>
        <p:blipFill>
          <a:blip r:embed="rId3"/>
          <a:stretch>
            <a:fillRect/>
          </a:stretch>
        </p:blipFill>
        <p:spPr>
          <a:xfrm>
            <a:off x="4945570" y="2698750"/>
            <a:ext cx="1955800" cy="1460500"/>
          </a:xfrm>
          <a:prstGeom prst="rect">
            <a:avLst/>
          </a:prstGeom>
        </p:spPr>
      </p:pic>
    </p:spTree>
    <p:extLst>
      <p:ext uri="{BB962C8B-B14F-4D97-AF65-F5344CB8AC3E}">
        <p14:creationId xmlns:p14="http://schemas.microsoft.com/office/powerpoint/2010/main" val="1139610065"/>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FA613-9734-6F86-F89D-CF5B4056FA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1B5856-A51F-DB16-BE88-20A43BA041D6}"/>
              </a:ext>
            </a:extLst>
          </p:cNvPr>
          <p:cNvSpPr>
            <a:spLocks noGrp="1"/>
          </p:cNvSpPr>
          <p:nvPr>
            <p:ph type="title"/>
          </p:nvPr>
        </p:nvSpPr>
        <p:spPr>
          <a:xfrm>
            <a:off x="273600" y="112746"/>
            <a:ext cx="11671645" cy="1260000"/>
          </a:xfrm>
        </p:spPr>
        <p:txBody>
          <a:bodyPr/>
          <a:lstStyle/>
          <a:p>
            <a:r>
              <a:rPr lang="es-US" sz="3000" b="1" i="0" strike="noStrike" cap="none" spc="0" baseline="0">
                <a:solidFill>
                  <a:srgbClr val="FFFFFF"/>
                </a:solidFill>
                <a:effectLst/>
                <a:latin typeface="Libre Franklin"/>
                <a:ea typeface="Libre Franklin"/>
                <a:cs typeface="Libre Franklin"/>
              </a:rPr>
              <a:t> Aprender </a:t>
            </a:r>
            <a:br>
              <a:rPr sz="3000"/>
            </a:br>
            <a:r>
              <a:rPr lang="es-US" sz="2400" b="1" i="0" strike="noStrike" cap="none" spc="0" baseline="0">
                <a:solidFill>
                  <a:srgbClr val="D62714"/>
                </a:solidFill>
                <a:effectLst/>
                <a:latin typeface="Libre Franklin"/>
                <a:ea typeface="Libre Franklin"/>
                <a:cs typeface="Libre Franklin"/>
              </a:rPr>
              <a:t>Rectas numéricas (1 de 3)</a:t>
            </a:r>
            <a:endParaRPr lang="en-US" sz="2400"/>
          </a:p>
        </p:txBody>
      </p:sp>
      <p:pic>
        <p:nvPicPr>
          <p:cNvPr id="5" name="Picture 4" descr="3 sobre 4 más 5 sobre 8">
            <a:extLst>
              <a:ext uri="{FF2B5EF4-FFF2-40B4-BE49-F238E27FC236}">
                <a16:creationId xmlns:a16="http://schemas.microsoft.com/office/drawing/2014/main" id="{26FCFE9F-7E42-6C78-0356-E2EA3B27941F}"/>
              </a:ext>
            </a:extLst>
          </p:cNvPr>
          <p:cNvPicPr>
            <a:picLocks/>
          </p:cNvPicPr>
          <p:nvPr/>
        </p:nvPicPr>
        <p:blipFill>
          <a:blip r:embed="rId3"/>
          <a:stretch>
            <a:fillRect/>
          </a:stretch>
        </p:blipFill>
        <p:spPr>
          <a:xfrm>
            <a:off x="5277572" y="2698750"/>
            <a:ext cx="1663700" cy="1460500"/>
          </a:xfrm>
          <a:prstGeom prst="rect">
            <a:avLst/>
          </a:prstGeom>
        </p:spPr>
      </p:pic>
    </p:spTree>
    <p:extLst>
      <p:ext uri="{BB962C8B-B14F-4D97-AF65-F5344CB8AC3E}">
        <p14:creationId xmlns:p14="http://schemas.microsoft.com/office/powerpoint/2010/main" val="2644400944"/>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CE8CF-24F1-2D0E-8203-8785F60DF2BF}"/>
              </a:ext>
            </a:extLst>
          </p:cNvPr>
          <p:cNvSpPr>
            <a:spLocks noGrp="1"/>
          </p:cNvSpPr>
          <p:nvPr>
            <p:ph type="title"/>
          </p:nvPr>
        </p:nvSpPr>
        <p:spPr>
          <a:xfrm>
            <a:off x="273600" y="112746"/>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Rectas numéricas (2 de 3)</a:t>
            </a:r>
            <a:endParaRPr lang="en-US" sz="2400"/>
          </a:p>
        </p:txBody>
      </p:sp>
      <p:sp>
        <p:nvSpPr>
          <p:cNvPr id="3" name="Content Placeholder 2">
            <a:extLst>
              <a:ext uri="{FF2B5EF4-FFF2-40B4-BE49-F238E27FC236}">
                <a16:creationId xmlns:a16="http://schemas.microsoft.com/office/drawing/2014/main" id="{1D671CCA-7076-401B-5BA5-FDAC69BD7044}"/>
              </a:ext>
            </a:extLst>
          </p:cNvPr>
          <p:cNvSpPr>
            <a:spLocks noGrp="1"/>
          </p:cNvSpPr>
          <p:nvPr>
            <p:ph sz="quarter" idx="26"/>
          </p:nvPr>
        </p:nvSpPr>
        <p:spPr>
          <a:xfrm>
            <a:off x="2389912" y="3067473"/>
            <a:ext cx="7454942" cy="361527"/>
          </a:xfrm>
        </p:spPr>
        <p:txBody>
          <a:bodyPr/>
          <a:lstStyle/>
          <a:p>
            <a:r>
              <a:rPr lang="es-US" sz="2000" b="0" i="0" strike="noStrike" cap="none" spc="0" baseline="0" dirty="0">
                <a:solidFill>
                  <a:srgbClr val="000000"/>
                </a:solidFill>
                <a:effectLst/>
                <a:latin typeface="Libre Franklin"/>
                <a:ea typeface="Libre Franklin"/>
                <a:cs typeface="Libre Franklin"/>
                <a:hlinkClick r:id="rId3" history="0"/>
              </a:rPr>
              <a:t>Actividad interactiva digital de Fusionar dos rectas numéricas</a:t>
            </a:r>
            <a:endParaRPr lang="en-US" dirty="0"/>
          </a:p>
        </p:txBody>
      </p:sp>
    </p:spTree>
    <p:extLst>
      <p:ext uri="{BB962C8B-B14F-4D97-AF65-F5344CB8AC3E}">
        <p14:creationId xmlns:p14="http://schemas.microsoft.com/office/powerpoint/2010/main" val="1020910635"/>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08A129-7C4C-41B5-F32D-F6F95598CC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2D2516-D9CB-92AF-D46A-F5C90A5F3ED5}"/>
              </a:ext>
            </a:extLst>
          </p:cNvPr>
          <p:cNvSpPr>
            <a:spLocks noGrp="1"/>
          </p:cNvSpPr>
          <p:nvPr>
            <p:ph type="title"/>
          </p:nvPr>
        </p:nvSpPr>
        <p:spPr>
          <a:xfrm>
            <a:off x="273600" y="112746"/>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Rectas numéricas (3 de 3)</a:t>
            </a:r>
            <a:endParaRPr lang="en-US" sz="2400"/>
          </a:p>
        </p:txBody>
      </p:sp>
      <p:pic>
        <p:nvPicPr>
          <p:cNvPr id="4" name="Picture 3" descr="7 sobre 12 menos uno sobre 3">
            <a:extLst>
              <a:ext uri="{FF2B5EF4-FFF2-40B4-BE49-F238E27FC236}">
                <a16:creationId xmlns:a16="http://schemas.microsoft.com/office/drawing/2014/main" id="{E0BE9690-7F8B-2DCD-89A8-798602F0E7BF}"/>
              </a:ext>
            </a:extLst>
          </p:cNvPr>
          <p:cNvPicPr>
            <a:picLocks/>
          </p:cNvPicPr>
          <p:nvPr/>
        </p:nvPicPr>
        <p:blipFill>
          <a:blip r:embed="rId3"/>
          <a:stretch>
            <a:fillRect/>
          </a:stretch>
        </p:blipFill>
        <p:spPr>
          <a:xfrm>
            <a:off x="5021072" y="2698750"/>
            <a:ext cx="1930400" cy="1460500"/>
          </a:xfrm>
          <a:prstGeom prst="rect">
            <a:avLst/>
          </a:prstGeom>
        </p:spPr>
      </p:pic>
    </p:spTree>
    <p:extLst>
      <p:ext uri="{BB962C8B-B14F-4D97-AF65-F5344CB8AC3E}">
        <p14:creationId xmlns:p14="http://schemas.microsoft.com/office/powerpoint/2010/main" val="3412544223"/>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3C25C3-A11F-723D-16D0-1FCD45416390}"/>
              </a:ext>
            </a:extLst>
          </p:cNvPr>
          <p:cNvSpPr>
            <a:spLocks noGrp="1"/>
          </p:cNvSpPr>
          <p:nvPr>
            <p:ph type="title"/>
          </p:nvPr>
        </p:nvSpPr>
        <p:spPr>
          <a:xfrm>
            <a:off x="273598" y="112746"/>
            <a:ext cx="4724429"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(1 de 4)</a:t>
            </a:r>
            <a:endParaRPr lang="en-US" sz="2400" dirty="0"/>
          </a:p>
        </p:txBody>
      </p:sp>
      <p:pic>
        <p:nvPicPr>
          <p:cNvPr id="5" name="Picture 4" descr="Edición para estudiantes: 4.ᵒ grado, módulo 1, tema B, lección 5, página 1">
            <a:extLst>
              <a:ext uri="{FF2B5EF4-FFF2-40B4-BE49-F238E27FC236}">
                <a16:creationId xmlns:a16="http://schemas.microsoft.com/office/drawing/2014/main" id="{790436A2-8F85-4AD0-8C61-63DA4869DB58}"/>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81132140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7E0EE5-E134-8FFE-446E-0C1B682927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EB8B65-68D8-D2AF-E7B0-040383D216FC}"/>
              </a:ext>
            </a:extLst>
          </p:cNvPr>
          <p:cNvSpPr>
            <a:spLocks noGrp="1"/>
          </p:cNvSpPr>
          <p:nvPr>
            <p:ph type="title"/>
          </p:nvPr>
        </p:nvSpPr>
        <p:spPr>
          <a:xfrm>
            <a:off x="273598" y="112746"/>
            <a:ext cx="478677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(2 de 4)</a:t>
            </a:r>
            <a:endParaRPr lang="en-US" sz="2400" dirty="0"/>
          </a:p>
        </p:txBody>
      </p:sp>
      <p:pic>
        <p:nvPicPr>
          <p:cNvPr id="5" name="Picture 4" descr="Edición para estudiantes: 4.ᵒ grado, módulo 1, tema B, lección 9, página 2">
            <a:extLst>
              <a:ext uri="{FF2B5EF4-FFF2-40B4-BE49-F238E27FC236}">
                <a16:creationId xmlns:a16="http://schemas.microsoft.com/office/drawing/2014/main" id="{44E2F749-F5A7-458C-A58F-B28864AD4577}"/>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834642463"/>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F38D50-56AD-FC84-837C-511CC8AE9C8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D0735A-D45C-A3A3-A02F-970434653131}"/>
              </a:ext>
            </a:extLst>
          </p:cNvPr>
          <p:cNvSpPr>
            <a:spLocks noGrp="1"/>
          </p:cNvSpPr>
          <p:nvPr>
            <p:ph type="title"/>
          </p:nvPr>
        </p:nvSpPr>
        <p:spPr>
          <a:xfrm>
            <a:off x="273598" y="112746"/>
            <a:ext cx="4765993"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Aprender</a:t>
            </a:r>
            <a:br>
              <a:rPr sz="3000"/>
            </a:br>
            <a:r>
              <a:rPr lang="es-US" sz="2400" b="1" i="0" strike="noStrike" cap="none" spc="0" baseline="0">
                <a:solidFill>
                  <a:srgbClr val="D62714"/>
                </a:solidFill>
                <a:effectLst/>
                <a:latin typeface="Libre Franklin"/>
                <a:ea typeface="Libre Franklin"/>
                <a:cs typeface="Libre Franklin"/>
              </a:rPr>
              <a:t>Grupo de problemas (3 de 4)</a:t>
            </a:r>
            <a:endParaRPr lang="en-US" sz="2400"/>
          </a:p>
        </p:txBody>
      </p:sp>
      <p:pic>
        <p:nvPicPr>
          <p:cNvPr id="5" name="Picture 4" descr="Edición para estudiantes: 4.ᵒ grado, módulo 1, tema B, lección 9, página 3">
            <a:extLst>
              <a:ext uri="{FF2B5EF4-FFF2-40B4-BE49-F238E27FC236}">
                <a16:creationId xmlns:a16="http://schemas.microsoft.com/office/drawing/2014/main" id="{0035C487-66AB-4A6C-A32A-19F3F83EA10F}"/>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391264781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ADCA54-887F-84DC-739D-69B1B51785A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DC2EF4-5E44-98A5-9283-9C5CE69490FF}"/>
              </a:ext>
            </a:extLst>
          </p:cNvPr>
          <p:cNvSpPr>
            <a:spLocks noGrp="1"/>
          </p:cNvSpPr>
          <p:nvPr>
            <p:ph type="title"/>
          </p:nvPr>
        </p:nvSpPr>
        <p:spPr>
          <a:xfrm>
            <a:off x="273598" y="112746"/>
            <a:ext cx="4786775"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Aprender</a:t>
            </a:r>
            <a:br>
              <a:rPr sz="3000" dirty="0"/>
            </a:br>
            <a:r>
              <a:rPr lang="es-US" sz="2400" b="1" i="0" strike="noStrike" cap="none" spc="0" baseline="0" dirty="0">
                <a:solidFill>
                  <a:srgbClr val="D62714"/>
                </a:solidFill>
                <a:effectLst/>
                <a:latin typeface="Libre Franklin"/>
                <a:ea typeface="Libre Franklin"/>
                <a:cs typeface="Libre Franklin"/>
              </a:rPr>
              <a:t>Grupo de problemas (4 de 4)</a:t>
            </a:r>
            <a:endParaRPr lang="en-US" sz="2400" dirty="0"/>
          </a:p>
        </p:txBody>
      </p:sp>
      <p:pic>
        <p:nvPicPr>
          <p:cNvPr id="5" name="Picture 4" descr="Edición para estudiantes: 5.º grado, módulo 2, tema B, lección 5, página 4">
            <a:extLst>
              <a:ext uri="{FF2B5EF4-FFF2-40B4-BE49-F238E27FC236}">
                <a16:creationId xmlns:a16="http://schemas.microsoft.com/office/drawing/2014/main" id="{E869C758-3CF0-4E6B-BE0D-51445DAA5871}"/>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04417057"/>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60FC8-ACBB-E37E-31F5-D55443F03C36}"/>
              </a:ext>
            </a:extLst>
          </p:cNvPr>
          <p:cNvSpPr>
            <a:spLocks noGrp="1"/>
          </p:cNvSpPr>
          <p:nvPr>
            <p:ph type="title"/>
          </p:nvPr>
        </p:nvSpPr>
        <p:spPr>
          <a:xfrm>
            <a:off x="273599" y="154310"/>
            <a:ext cx="11667600" cy="12600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(1 de 2)</a:t>
            </a:r>
            <a:endParaRPr lang="en-US" sz="2400"/>
          </a:p>
        </p:txBody>
      </p:sp>
      <p:sp>
        <p:nvSpPr>
          <p:cNvPr id="3" name="Content Placeholder 2">
            <a:extLst>
              <a:ext uri="{FF2B5EF4-FFF2-40B4-BE49-F238E27FC236}">
                <a16:creationId xmlns:a16="http://schemas.microsoft.com/office/drawing/2014/main" id="{FD21826A-8AA1-F0BA-1DF4-8ED8436DB1AC}"/>
              </a:ext>
            </a:extLst>
          </p:cNvPr>
          <p:cNvSpPr>
            <a:spLocks noGrp="1"/>
          </p:cNvSpPr>
          <p:nvPr>
            <p:ph sz="quarter" idx="26"/>
          </p:nvPr>
        </p:nvSpPr>
        <p:spPr>
          <a:xfrm>
            <a:off x="296863" y="1636857"/>
            <a:ext cx="10914928" cy="1490808"/>
          </a:xfrm>
        </p:spPr>
        <p:txBody>
          <a:bodyPr/>
          <a:lstStyle/>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¿Son importantes las unidades semejantes cuando suman y restan fracciones? ¿Por qué?</a:t>
            </a:r>
          </a:p>
          <a:p>
            <a:pPr marL="285750" indent="-285750">
              <a:buFont typeface="Arial" panose="020B0604020202020204" pitchFamily="34" charset="0"/>
              <a:buChar char="•"/>
            </a:pPr>
            <a:r>
              <a:rPr lang="es-US" sz="1800" b="0" i="0" strike="noStrike" cap="none" spc="0" baseline="0" dirty="0">
                <a:solidFill>
                  <a:srgbClr val="000000"/>
                </a:solidFill>
                <a:effectLst/>
                <a:latin typeface="Libre Franklin"/>
                <a:ea typeface="Libre Franklin"/>
                <a:cs typeface="Libre Franklin"/>
              </a:rPr>
              <a:t>¿En qué se parece sumar y restar fracciones con unidades semejantes a sumar y restar números enteros? Den un ejemplo.</a:t>
            </a:r>
          </a:p>
        </p:txBody>
      </p:sp>
    </p:spTree>
    <p:extLst>
      <p:ext uri="{BB962C8B-B14F-4D97-AF65-F5344CB8AC3E}">
        <p14:creationId xmlns:p14="http://schemas.microsoft.com/office/powerpoint/2010/main" val="2121459417"/>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2DD7F-5D2D-CC4C-0727-C6C71658AC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00152B-6651-A246-295C-34C7F1AF2BAB}"/>
              </a:ext>
            </a:extLst>
          </p:cNvPr>
          <p:cNvSpPr>
            <a:spLocks noGrp="1"/>
          </p:cNvSpPr>
          <p:nvPr>
            <p:ph type="title"/>
          </p:nvPr>
        </p:nvSpPr>
        <p:spPr>
          <a:xfrm>
            <a:off x="273599" y="154310"/>
            <a:ext cx="11667600" cy="1181100"/>
          </a:xfrm>
        </p:spPr>
        <p:txBody>
          <a:bodyPr>
            <a:noAutofit/>
          </a:bodyPr>
          <a:lstStyle/>
          <a:p>
            <a:r>
              <a:rPr lang="es-US" sz="3000" b="1" i="0" strike="noStrike" cap="none" spc="0" baseline="0">
                <a:solidFill>
                  <a:srgbClr val="FFFFFF"/>
                </a:solidFill>
                <a:effectLst/>
                <a:latin typeface="Libre Franklin"/>
                <a:ea typeface="Libre Franklin"/>
                <a:cs typeface="Libre Franklin"/>
              </a:rPr>
              <a:t> Concluir </a:t>
            </a:r>
            <a:br>
              <a:rPr sz="3000"/>
            </a:br>
            <a:r>
              <a:rPr lang="es-US" sz="2400" b="1" i="0" strike="noStrike" cap="none" spc="0" baseline="0">
                <a:solidFill>
                  <a:srgbClr val="D62714"/>
                </a:solidFill>
                <a:effectLst/>
                <a:latin typeface="Libre Franklin"/>
                <a:ea typeface="Libre Franklin"/>
                <a:cs typeface="Libre Franklin"/>
              </a:rPr>
              <a:t>Reflexión final (2 de 2)</a:t>
            </a:r>
            <a:endParaRPr lang="en-US" sz="2400"/>
          </a:p>
        </p:txBody>
      </p:sp>
      <p:pic>
        <p:nvPicPr>
          <p:cNvPr id="21" name="Picture 20" descr="7 sobre 12 menos uno sobre 3">
            <a:extLst>
              <a:ext uri="{FF2B5EF4-FFF2-40B4-BE49-F238E27FC236}">
                <a16:creationId xmlns:a16="http://schemas.microsoft.com/office/drawing/2014/main" id="{68CAE83D-0EBC-8965-6F94-8FEFC0B4281E}"/>
              </a:ext>
            </a:extLst>
          </p:cNvPr>
          <p:cNvPicPr>
            <a:picLocks/>
          </p:cNvPicPr>
          <p:nvPr/>
        </p:nvPicPr>
        <p:blipFill>
          <a:blip r:embed="rId3"/>
          <a:stretch>
            <a:fillRect/>
          </a:stretch>
        </p:blipFill>
        <p:spPr>
          <a:xfrm>
            <a:off x="1963738" y="1591254"/>
            <a:ext cx="1549400" cy="1181100"/>
          </a:xfrm>
          <a:prstGeom prst="rect">
            <a:avLst/>
          </a:prstGeom>
        </p:spPr>
      </p:pic>
      <p:pic>
        <p:nvPicPr>
          <p:cNvPr id="18" name="Picture 17" descr="17 sobre 15 más 2 sobre 5">
            <a:extLst>
              <a:ext uri="{FF2B5EF4-FFF2-40B4-BE49-F238E27FC236}">
                <a16:creationId xmlns:a16="http://schemas.microsoft.com/office/drawing/2014/main" id="{C33EC50B-CFF8-FEF2-7A9E-DA43915B7043}"/>
              </a:ext>
            </a:extLst>
          </p:cNvPr>
          <p:cNvPicPr>
            <a:picLocks/>
          </p:cNvPicPr>
          <p:nvPr/>
        </p:nvPicPr>
        <p:blipFill>
          <a:blip r:embed="rId4"/>
          <a:stretch>
            <a:fillRect/>
          </a:stretch>
        </p:blipFill>
        <p:spPr>
          <a:xfrm>
            <a:off x="1938338" y="3189725"/>
            <a:ext cx="1574800" cy="1181100"/>
          </a:xfrm>
          <a:prstGeom prst="rect">
            <a:avLst/>
          </a:prstGeom>
        </p:spPr>
      </p:pic>
      <p:pic>
        <p:nvPicPr>
          <p:cNvPr id="15" name="Picture 14" descr="2 sobre 3 más 6 sobre 9">
            <a:extLst>
              <a:ext uri="{FF2B5EF4-FFF2-40B4-BE49-F238E27FC236}">
                <a16:creationId xmlns:a16="http://schemas.microsoft.com/office/drawing/2014/main" id="{54F04398-7E87-4340-B791-288ACCF86333}"/>
              </a:ext>
            </a:extLst>
          </p:cNvPr>
          <p:cNvPicPr>
            <a:picLocks/>
          </p:cNvPicPr>
          <p:nvPr/>
        </p:nvPicPr>
        <p:blipFill>
          <a:blip r:embed="rId5"/>
          <a:stretch>
            <a:fillRect/>
          </a:stretch>
        </p:blipFill>
        <p:spPr>
          <a:xfrm>
            <a:off x="1963738" y="4985626"/>
            <a:ext cx="1295400" cy="1181100"/>
          </a:xfrm>
          <a:prstGeom prst="rect">
            <a:avLst/>
          </a:prstGeom>
        </p:spPr>
      </p:pic>
      <p:pic>
        <p:nvPicPr>
          <p:cNvPr id="7" name="Picture 6" descr="3 sobre 4 más 5 sobre 8">
            <a:extLst>
              <a:ext uri="{FF2B5EF4-FFF2-40B4-BE49-F238E27FC236}">
                <a16:creationId xmlns:a16="http://schemas.microsoft.com/office/drawing/2014/main" id="{14BA5393-47CE-87F8-C178-2742B42953C9}"/>
              </a:ext>
            </a:extLst>
          </p:cNvPr>
          <p:cNvPicPr>
            <a:picLocks/>
          </p:cNvPicPr>
          <p:nvPr/>
        </p:nvPicPr>
        <p:blipFill>
          <a:blip r:embed="rId6"/>
          <a:stretch>
            <a:fillRect/>
          </a:stretch>
        </p:blipFill>
        <p:spPr>
          <a:xfrm>
            <a:off x="7156450" y="1593274"/>
            <a:ext cx="1333500" cy="1181100"/>
          </a:xfrm>
          <a:prstGeom prst="rect">
            <a:avLst/>
          </a:prstGeom>
        </p:spPr>
      </p:pic>
      <p:pic>
        <p:nvPicPr>
          <p:cNvPr id="4" name="Picture 3" descr="3 sobre 4 menos 3 sobre 16">
            <a:extLst>
              <a:ext uri="{FF2B5EF4-FFF2-40B4-BE49-F238E27FC236}">
                <a16:creationId xmlns:a16="http://schemas.microsoft.com/office/drawing/2014/main" id="{DBD11D4C-B07A-42C2-0D19-1A9A71B34DAB}"/>
              </a:ext>
            </a:extLst>
          </p:cNvPr>
          <p:cNvPicPr>
            <a:picLocks/>
          </p:cNvPicPr>
          <p:nvPr/>
        </p:nvPicPr>
        <p:blipFill>
          <a:blip r:embed="rId7"/>
          <a:stretch>
            <a:fillRect/>
          </a:stretch>
        </p:blipFill>
        <p:spPr>
          <a:xfrm>
            <a:off x="7156450" y="3189725"/>
            <a:ext cx="1587500" cy="1181100"/>
          </a:xfrm>
          <a:prstGeom prst="rect">
            <a:avLst/>
          </a:prstGeom>
        </p:spPr>
      </p:pic>
    </p:spTree>
    <p:extLst>
      <p:ext uri="{BB962C8B-B14F-4D97-AF65-F5344CB8AC3E}">
        <p14:creationId xmlns:p14="http://schemas.microsoft.com/office/powerpoint/2010/main" val="2372316828"/>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E48712-E3BC-FD9E-36AE-F58AAA90AF1C}"/>
              </a:ext>
            </a:extLst>
          </p:cNvPr>
          <p:cNvSpPr>
            <a:spLocks noGrp="1"/>
          </p:cNvSpPr>
          <p:nvPr>
            <p:ph type="title"/>
          </p:nvPr>
        </p:nvSpPr>
        <p:spPr>
          <a:xfrm>
            <a:off x="273600" y="154310"/>
            <a:ext cx="3997064" cy="1260000"/>
          </a:xfrm>
        </p:spPr>
        <p:txBody>
          <a:bodyPr>
            <a:noAutofit/>
          </a:bodyPr>
          <a:lstStyle/>
          <a:p>
            <a:r>
              <a:rPr lang="es-US" sz="3000" b="1" i="0" strike="noStrike" cap="none" spc="0" baseline="0" dirty="0">
                <a:solidFill>
                  <a:srgbClr val="FFFFFF"/>
                </a:solidFill>
                <a:effectLst/>
                <a:latin typeface="Libre Franklin"/>
                <a:ea typeface="Libre Franklin"/>
                <a:cs typeface="Libre Franklin"/>
              </a:rPr>
              <a:t> Concluir </a:t>
            </a:r>
            <a:br>
              <a:rPr sz="3000" dirty="0"/>
            </a:br>
            <a:r>
              <a:rPr lang="es-US" sz="2400" b="1" i="0" strike="noStrike" cap="none" spc="0" baseline="0" dirty="0">
                <a:solidFill>
                  <a:srgbClr val="D62714"/>
                </a:solidFill>
                <a:effectLst/>
                <a:latin typeface="Libre Franklin"/>
                <a:ea typeface="Libre Franklin"/>
                <a:cs typeface="Libre Franklin"/>
              </a:rPr>
              <a:t>Boleto de salida</a:t>
            </a:r>
            <a:endParaRPr lang="en-US" sz="2400" dirty="0"/>
          </a:p>
        </p:txBody>
      </p:sp>
      <p:pic>
        <p:nvPicPr>
          <p:cNvPr id="6" name="Picture 5" descr="Edición para estudiantes: 7.º grado, Módulo 2, Tema B, Lección 7">
            <a:extLst>
              <a:ext uri="{FF2B5EF4-FFF2-40B4-BE49-F238E27FC236}">
                <a16:creationId xmlns:a16="http://schemas.microsoft.com/office/drawing/2014/main" id="{2DBB99D1-792B-464C-BD4D-A35418CF3943}"/>
              </a:ext>
            </a:extLst>
          </p:cNvPr>
          <p:cNvPicPr/>
          <p:nvPr/>
        </p:nvPicPr>
        <p:blipFill>
          <a:blip r:embed="rId3"/>
          <a:stretch>
            <a:fillRect/>
          </a:stretch>
        </p:blipFill>
        <p:spPr>
          <a:xfrm>
            <a:off x="5472000" y="61200"/>
            <a:ext cx="5284800" cy="6757200"/>
          </a:xfrm>
          <a:prstGeom prst="rect">
            <a:avLst/>
          </a:prstGeom>
          <a:ln w="9525">
            <a:solidFill>
              <a:schemeClr val="tx1"/>
            </a:solidFill>
          </a:ln>
        </p:spPr>
      </p:pic>
    </p:spTree>
    <p:extLst>
      <p:ext uri="{BB962C8B-B14F-4D97-AF65-F5344CB8AC3E}">
        <p14:creationId xmlns:p14="http://schemas.microsoft.com/office/powerpoint/2010/main" val="425303129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ac OS X 10.16"/>
  <p:tag name="AS_RELEASE_DATE" val="2021.10.31"/>
  <p:tag name="AS_TITLE" val="Aspose.Slides for Java"/>
  <p:tag name="AS_VERSION" val="21.10"/>
</p:tagLst>
</file>

<file path=ppt/theme/theme1.xml><?xml version="1.0" encoding="utf-8"?>
<a:theme xmlns:a="http://schemas.openxmlformats.org/drawingml/2006/main" name="1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3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ptos Display" panose="02110004020202020204"/>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110004020202020204"/>
        <a:ea typeface="Aptos" panose="02110004020202020204"/>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3bb81e40-ca7d-41cb-aaab-8c632f3d7372" xsi:nil="true"/>
    <lcf76f155ced4ddcb4097134ff3c332f xmlns="b56b1dbd-347e-459c-8e23-8e8473b844c2">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7713FC9446E364C8501BE49993E4F44" ma:contentTypeVersion="13" ma:contentTypeDescription="Create a new document." ma:contentTypeScope="" ma:versionID="5da9b0f9b23dcea8f8a329247648660b">
  <xsd:schema xmlns:xsd="http://www.w3.org/2001/XMLSchema" xmlns:xs="http://www.w3.org/2001/XMLSchema" xmlns:p="http://schemas.microsoft.com/office/2006/metadata/properties" xmlns:ns2="b56b1dbd-347e-459c-8e23-8e8473b844c2" xmlns:ns3="3bb81e40-ca7d-41cb-aaab-8c632f3d7372" targetNamespace="http://schemas.microsoft.com/office/2006/metadata/properties" ma:root="true" ma:fieldsID="7a36dea4ff5ad104067c55fb4d293c9b" ns2:_="" ns3:_="">
    <xsd:import namespace="b56b1dbd-347e-459c-8e23-8e8473b844c2"/>
    <xsd:import namespace="3bb81e40-ca7d-41cb-aaab-8c632f3d737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b1dbd-347e-459c-8e23-8e8473b844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de60b0ef-67dc-4259-b262-c7e5de449711"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bb81e40-ca7d-41cb-aaab-8c632f3d7372"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d8f3ccf1-a0b7-4dbb-a1c1-4b208dda9e4b}" ma:internalName="TaxCatchAll" ma:showField="CatchAllData" ma:web="3bb81e40-ca7d-41cb-aaab-8c632f3d73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1FEFAD-E6CE-45A9-8EFE-2037AF78EA91}">
  <ds:schemaRefs>
    <ds:schemaRef ds:uri="http://schemas.microsoft.com/office/infopath/2007/PartnerControls"/>
    <ds:schemaRef ds:uri="http://purl.org/dc/elements/1.1/"/>
    <ds:schemaRef ds:uri="http://schemas.openxmlformats.org/package/2006/metadata/core-properties"/>
    <ds:schemaRef ds:uri="http://purl.org/dc/terms/"/>
    <ds:schemaRef ds:uri="5454de79-deb2-452d-9c5c-6bf68d99f938"/>
    <ds:schemaRef ds:uri="837caeac-2aa5-41c1-9bca-2ac065ad7039"/>
    <ds:schemaRef ds:uri="http://schemas.microsoft.com/office/2006/documentManagement/types"/>
    <ds:schemaRef ds:uri="http://schemas.microsoft.com/office/2006/metadata/properties"/>
    <ds:schemaRef ds:uri="http://www.w3.org/XML/1998/namespace"/>
    <ds:schemaRef ds:uri="http://purl.org/dc/dcmitype/"/>
    <ds:schemaRef ds:uri="3bb81e40-ca7d-41cb-aaab-8c632f3d7372"/>
    <ds:schemaRef ds:uri="b56b1dbd-347e-459c-8e23-8e8473b844c2"/>
  </ds:schemaRefs>
</ds:datastoreItem>
</file>

<file path=customXml/itemProps2.xml><?xml version="1.0" encoding="utf-8"?>
<ds:datastoreItem xmlns:ds="http://schemas.openxmlformats.org/officeDocument/2006/customXml" ds:itemID="{7CA21F21-38EB-42AB-B484-FBB91EB045B9}">
  <ds:schemaRefs>
    <ds:schemaRef ds:uri="http://schemas.microsoft.com/sharepoint/v3/contenttype/forms"/>
  </ds:schemaRefs>
</ds:datastoreItem>
</file>

<file path=customXml/itemProps3.xml><?xml version="1.0" encoding="utf-8"?>
<ds:datastoreItem xmlns:ds="http://schemas.openxmlformats.org/officeDocument/2006/customXml" ds:itemID="{20949CD2-F68E-4782-B6B9-3F31469092B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b1dbd-347e-459c-8e23-8e8473b844c2"/>
    <ds:schemaRef ds:uri="3bb81e40-ca7d-41cb-aaab-8c632f3d73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34319bed-6257-48d4-b77a-948b3602eca8}" enabled="0" method="" siteId="{34319bed-6257-48d4-b77a-948b3602eca8}" removed="1"/>
</clbl:labelList>
</file>

<file path=docProps/app.xml><?xml version="1.0" encoding="utf-8"?>
<Properties xmlns="http://schemas.openxmlformats.org/officeDocument/2006/extended-properties" xmlns:vt="http://schemas.openxmlformats.org/officeDocument/2006/docPropsVTypes">
  <TotalTime>232</TotalTime>
  <Words>2918</Words>
  <Application>Microsoft Office PowerPoint</Application>
  <PresentationFormat>Widescreen</PresentationFormat>
  <Paragraphs>291</Paragraphs>
  <Slides>20</Slides>
  <Notes>20</Notes>
  <HiddenSlides>0</HiddenSlides>
  <MMClips>0</MMClips>
  <ScaleCrop>false</ScaleCrop>
  <HeadingPairs>
    <vt:vector size="6" baseType="variant">
      <vt:variant>
        <vt:lpstr>Fonts Used</vt:lpstr>
      </vt:variant>
      <vt:variant>
        <vt:i4>4</vt:i4>
      </vt:variant>
      <vt:variant>
        <vt:lpstr>Theme</vt:lpstr>
      </vt:variant>
      <vt:variant>
        <vt:i4>5</vt:i4>
      </vt:variant>
      <vt:variant>
        <vt:lpstr>Slide Titles</vt:lpstr>
      </vt:variant>
      <vt:variant>
        <vt:i4>20</vt:i4>
      </vt:variant>
    </vt:vector>
  </HeadingPairs>
  <TitlesOfParts>
    <vt:vector size="29" baseType="lpstr">
      <vt:lpstr>Helvetica</vt:lpstr>
      <vt:lpstr>Arial</vt:lpstr>
      <vt:lpstr>Cambria</vt:lpstr>
      <vt:lpstr>Libre Franklin</vt:lpstr>
      <vt:lpstr>1_Custom Design</vt:lpstr>
      <vt:lpstr>2_Office Theme</vt:lpstr>
      <vt:lpstr>Custom Design</vt:lpstr>
      <vt:lpstr>3_Custom Design</vt:lpstr>
      <vt:lpstr>2_Custom Design</vt:lpstr>
      <vt:lpstr>Sumar y restar fracciones con unidades relacionadas usando modelos pictóricos</vt:lpstr>
      <vt:lpstr> Fluidez   Contar de un sexto en un sexto en la recta numérica</vt:lpstr>
      <vt:lpstr> Fluidez   Práctica veloz (1 de 3)</vt:lpstr>
      <vt:lpstr> Fluidez   Práctica veloz (2 de 3)</vt:lpstr>
      <vt:lpstr> Fluidez   Práctica veloz (3 de 3)</vt:lpstr>
      <vt:lpstr> Presentar  </vt:lpstr>
      <vt:lpstr> Aprender  Diagramas de cinta (1 de 4)</vt:lpstr>
      <vt:lpstr> Aprender  Diagramas de cinta (2 de 4)</vt:lpstr>
      <vt:lpstr> Aprender  Diagramas de cinta (3 de 4)</vt:lpstr>
      <vt:lpstr> Aprender  Diagramas de cinta (4 de 4)</vt:lpstr>
      <vt:lpstr> Aprender  Rectas numéricas (1 de 3)</vt:lpstr>
      <vt:lpstr> Aprender Rectas numéricas (2 de 3)</vt:lpstr>
      <vt:lpstr> Aprender Rectas numéricas (3 de 3)</vt:lpstr>
      <vt:lpstr> Aprender Grupo de problemas (1 de 4)</vt:lpstr>
      <vt:lpstr> Aprender Grupo de problemas (2 de 4)</vt:lpstr>
      <vt:lpstr> Aprender Grupo de problemas (3 de 4)</vt:lpstr>
      <vt:lpstr> Aprender Grupo de problemas (4 de 4)</vt:lpstr>
      <vt:lpstr> Concluir  Reflexión final (1 de 2)</vt:lpstr>
      <vt:lpstr> Concluir  Reflexión final (2 de 2)</vt:lpstr>
      <vt:lpstr> Concluir  Boleto de salida</vt:lpstr>
    </vt:vector>
  </TitlesOfParts>
  <Company>Great Minds 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Explorar razones formando tandas (alternativa)</dc:title>
  <dc:subject>Math</dc:subject>
  <dc:creator>Great Minds PBC</dc:creator>
  <cp:lastModifiedBy>Kristen Hayes</cp:lastModifiedBy>
  <cp:revision>32</cp:revision>
  <dcterms:created xsi:type="dcterms:W3CDTF">2024-08-23T07:11:00Z</dcterms:created>
  <dcterms:modified xsi:type="dcterms:W3CDTF">2025-09-11T04:01:52Z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0x01010067713FC9446E364C8501BE49993E4F44</vt:lpwstr>
  </property>
  <property fmtid="{D5CDD505-2E9C-101B-9397-08002B2CF9AE}" pid="3" name="ICV">
    <vt:lpwstr>282C30FF6FE24A48A59601E8B85BD00C_12</vt:lpwstr>
  </property>
  <property fmtid="{D5CDD505-2E9C-101B-9397-08002B2CF9AE}" pid="4" name="KSOProductBuildVer">
    <vt:lpwstr>1033-12.2.0.18283</vt:lpwstr>
  </property>
  <property fmtid="{D5CDD505-2E9C-101B-9397-08002B2CF9AE}" pid="5" name="MediaServiceImageTags">
    <vt:lpwstr/>
  </property>
</Properties>
</file>