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688" r:id="rId5"/>
    <p:sldMasterId id="2147483720" r:id="rId6"/>
    <p:sldMasterId id="2147483725" r:id="rId7"/>
    <p:sldMasterId id="2147483723" r:id="rId8"/>
  </p:sldMasterIdLst>
  <p:notesMasterIdLst>
    <p:notesMasterId r:id="rId43"/>
  </p:notesMasterIdLst>
  <p:handoutMasterIdLst>
    <p:handoutMasterId r:id="rId44"/>
  </p:handoutMasterIdLst>
  <p:sldIdLst>
    <p:sldId id="334" r:id="rId9"/>
    <p:sldId id="357" r:id="rId10"/>
    <p:sldId id="360" r:id="rId11"/>
    <p:sldId id="361" r:id="rId12"/>
    <p:sldId id="362" r:id="rId13"/>
    <p:sldId id="363" r:id="rId14"/>
    <p:sldId id="364" r:id="rId15"/>
    <p:sldId id="365" r:id="rId16"/>
    <p:sldId id="366" r:id="rId17"/>
    <p:sldId id="367" r:id="rId18"/>
    <p:sldId id="368" r:id="rId19"/>
    <p:sldId id="369" r:id="rId20"/>
    <p:sldId id="477" r:id="rId21"/>
    <p:sldId id="478" r:id="rId22"/>
    <p:sldId id="479" r:id="rId23"/>
    <p:sldId id="480" r:id="rId24"/>
    <p:sldId id="481" r:id="rId25"/>
    <p:sldId id="358" r:id="rId26"/>
    <p:sldId id="359" r:id="rId27"/>
    <p:sldId id="485" r:id="rId28"/>
    <p:sldId id="486" r:id="rId29"/>
    <p:sldId id="487" r:id="rId30"/>
    <p:sldId id="488" r:id="rId31"/>
    <p:sldId id="489" r:id="rId32"/>
    <p:sldId id="490" r:id="rId33"/>
    <p:sldId id="493" r:id="rId34"/>
    <p:sldId id="494" r:id="rId35"/>
    <p:sldId id="491" r:id="rId36"/>
    <p:sldId id="353" r:id="rId37"/>
    <p:sldId id="482" r:id="rId38"/>
    <p:sldId id="483" r:id="rId39"/>
    <p:sldId id="484" r:id="rId40"/>
    <p:sldId id="354" r:id="rId41"/>
    <p:sldId id="356" r:id="rId42"/>
  </p:sldIdLst>
  <p:sldSz cx="12192000" cy="6858000"/>
  <p:notesSz cx="6858000" cy="9144000"/>
  <p:embeddedFontLst>
    <p:embeddedFont>
      <p:font typeface="Cambria" panose="02040503050406030204" pitchFamily="18" charset="0"/>
      <p:regular r:id="rId45"/>
      <p:bold r:id="rId46"/>
      <p:italic r:id="rId47"/>
      <p:boldItalic r:id="rId48"/>
    </p:embeddedFont>
    <p:embeddedFont>
      <p:font typeface="Libre Franklin" pitchFamily="2" charset="0"/>
      <p:regular r:id="rId49"/>
      <p:bold r:id="rId50"/>
      <p:italic r:id="rId51"/>
      <p:boldItalic r:id="rId52"/>
    </p:embeddedFont>
  </p:embeddedFontLst>
  <p:custDataLst>
    <p:tags r:id="rId5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31F05-1CDB-FFD1-7A0B-ABFAC258E987}" name="Bharti Sharma" initials="BS" userId="S::bharti.sharma@magicsw.onmicrosoft.com::39970086-9c89-4b4c-b20d-e406c7a22e80" providerId="AD"/>
  <p188:author id="{8CF1CA0B-2424-7C3B-A410-19ADA0512A28}" name="Carla Van Winkle" initials="CV" userId="S::Carla.VanWinkle@greatminds.org::4e3f4c23-8b82-4800-b643-756410648382" providerId="AD"/>
  <p188:author id="{1270FA53-C289-0963-A559-6150C1C72306}" name="Amanda Carter" initials="AC" userId="S::amanda.carter@greatminds.org::d8df5333-b5cb-46db-afb6-05a64d20ccc7" providerId="AD"/>
  <p188:author id="{7F54296C-5363-9579-501F-FB1976B08CEF}" name="Bharti Sharma (Magic EdTech)" initials="" userId="S::Bharti.Sharma@greatminds.org::67180443-ea66-4698-bda5-5bd1536ac97f" providerId="AD"/>
  <p188:author id="{4D592B74-6764-5C3F-B26D-6A69CC2B13A2}" name="Stella Chen" initials="SC" userId="S::stella.chen@greatminds.org::ac91b5fa-aef6-49ad-a8b9-6afb5e8f3e80" providerId="AD"/>
  <p188:author id="{6191A174-24F8-933E-C098-58E43B1A011D}" name="Ashley Kelley" initials="" userId="S::Ashley.Kelley@greatminds.org::a936bce9-7424-4e31-853a-5c4b89b32c94" providerId="AD"/>
  <p188:author id="{ABC97BB0-2B1D-657D-A377-56B0295E02B1}" name="Stephanie DeGiulio" initials="SD" userId="S::Stephanie.Degiulio@greatminds.org::70cafe50-829f-4ed5-8b3c-d72cc50a016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01DA35-6EF3-4F3C-AB12-F76EE062B83F}" v="608" dt="2025-09-11T04:02:41.1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73" autoAdjust="0"/>
    <p:restoredTop sz="66395" autoAdjust="0"/>
  </p:normalViewPr>
  <p:slideViewPr>
    <p:cSldViewPr snapToGrid="0">
      <p:cViewPr varScale="1">
        <p:scale>
          <a:sx n="33" d="100"/>
          <a:sy n="33" d="100"/>
        </p:scale>
        <p:origin x="1416" y="48"/>
      </p:cViewPr>
      <p:guideLst/>
    </p:cSldViewPr>
  </p:slideViewPr>
  <p:notesTextViewPr>
    <p:cViewPr>
      <p:scale>
        <a:sx n="1" d="1"/>
        <a:sy n="1" d="1"/>
      </p:scale>
      <p:origin x="0" y="0"/>
    </p:cViewPr>
  </p:notesTextViewPr>
  <p:notesViewPr>
    <p:cSldViewPr snapToGrid="0">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font" Target="fonts/font1.fntdata"/><Relationship Id="rId53" Type="http://schemas.openxmlformats.org/officeDocument/2006/relationships/tags" Target="tags/tag1.xml"/><Relationship Id="rId58" Type="http://schemas.microsoft.com/office/2015/10/relationships/revisionInfo" Target="revisionInfo.xml"/><Relationship Id="rId5" Type="http://schemas.openxmlformats.org/officeDocument/2006/relationships/slideMaster" Target="slideMasters/slideMaster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notesMaster" Target="notesMasters/notesMaster1.xml"/><Relationship Id="rId48" Type="http://schemas.openxmlformats.org/officeDocument/2006/relationships/font" Target="fonts/font4.fntdata"/><Relationship Id="rId56"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font" Target="fonts/font7.fntdata"/><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font" Target="fonts/font2.fntdata"/><Relationship Id="rId59" Type="http://schemas.microsoft.com/office/2018/10/relationships/authors" Target="author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font" Target="fonts/font5.fntdata"/><Relationship Id="rId57" Type="http://schemas.openxmlformats.org/officeDocument/2006/relationships/tableStyles" Target="tableStyles.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handoutMaster" Target="handoutMasters/handoutMaster1.xml"/><Relationship Id="rId52"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11-09-2025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11-09-2025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Agenda</a:t>
            </a: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5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Expresar fracciones con otro nombre para sumar y restar usando un modelo de área</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p>
          <a:p>
            <a:endParaRPr lang="en-US" b="1" dirty="0">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a:t>
            </a:fld>
            <a:endParaRPr lang="en-IN"/>
          </a:p>
        </p:txBody>
      </p:sp>
    </p:spTree>
    <p:extLst>
      <p:ext uri="{BB962C8B-B14F-4D97-AF65-F5344CB8AC3E}">
        <p14:creationId xmlns:p14="http://schemas.microsoft.com/office/powerpoint/2010/main" val="3503674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¿Qué unidad fraccionaria muestra la recta numérica?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Usen la recta numérica para contar hacia delante de un séptimo en un séptimo hasta </a:t>
            </a:r>
            <a:r>
              <a:rPr lang="es-US" sz="1200" b="0" i="0" strike="noStrike" cap="none" spc="0" baseline="0">
                <a:solidFill>
                  <a:srgbClr val="000000"/>
                </a:solidFill>
                <a:effectLst/>
                <a:latin typeface="Cambria"/>
                <a:ea typeface="Cambria"/>
                <a:cs typeface="Cambria"/>
              </a:rPr>
              <a:t>14</a:t>
            </a:r>
            <a:r>
              <a:rPr lang="es-US" sz="1200" b="0" i="0" strike="noStrike" cap="none" spc="0" baseline="0">
                <a:solidFill>
                  <a:srgbClr val="000000"/>
                </a:solidFill>
                <a:effectLst/>
                <a:latin typeface="Libre Franklin"/>
                <a:ea typeface="Libre Franklin"/>
                <a:cs typeface="Libre Franklin"/>
              </a:rPr>
              <a:t> séptimos.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séptimos. ¿Comenzamos?</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Ahora, vuelvan a contar hacia delante de un séptimo en un séptimo. Esta vez, expresen las fracciones como números enteros cuando sea posible.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Ahora, vuelvan a contar hacia delante de un séptimo en un séptimo. Esta vez, expresen las fracciones como números enteros y números mixtos cuando sea posible.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los números en la recta numérica, una a la vez, mientras sus estudiantes cuentan].</a:t>
            </a:r>
          </a:p>
        </p:txBody>
      </p:sp>
      <p:sp>
        <p:nvSpPr>
          <p:cNvPr id="4" name="Slide Number Placeholder 3"/>
          <p:cNvSpPr>
            <a:spLocks noGrp="1"/>
          </p:cNvSpPr>
          <p:nvPr>
            <p:ph type="sldNum" sz="quarter" idx="5"/>
          </p:nvPr>
        </p:nvSpPr>
        <p:spPr/>
        <p:txBody>
          <a:bodyPr/>
          <a:lstStyle/>
          <a:p>
            <a:fld id="{0B0F539B-F1C1-4ADB-81D1-E7D98D4FA728}" type="slidenum">
              <a:rPr lang="en-IN" smtClean="0"/>
              <a:t>2</a:t>
            </a:fld>
            <a:endParaRPr lang="en-IN"/>
          </a:p>
        </p:txBody>
      </p:sp>
    </p:spTree>
    <p:extLst>
      <p:ext uri="{BB962C8B-B14F-4D97-AF65-F5344CB8AC3E}">
        <p14:creationId xmlns:p14="http://schemas.microsoft.com/office/powerpoint/2010/main" val="2654615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49ECF-D176-94B8-59F5-245483753A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2EC529-6CBA-88DE-A35F-86E427E2B7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63BFEE-39FF-F164-5A44-C08FF1F7B4B8}"/>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Piensen en dónde se ubica la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p:txBody>
      </p:sp>
      <p:sp>
        <p:nvSpPr>
          <p:cNvPr id="4" name="Slide Number Placeholder 3">
            <a:extLst>
              <a:ext uri="{FF2B5EF4-FFF2-40B4-BE49-F238E27FC236}">
                <a16:creationId xmlns:a16="http://schemas.microsoft.com/office/drawing/2014/main" id="{386BE169-E874-0EB8-FA7B-62CEE6FC49B0}"/>
              </a:ext>
            </a:extLst>
          </p:cNvPr>
          <p:cNvSpPr>
            <a:spLocks noGrp="1"/>
          </p:cNvSpPr>
          <p:nvPr>
            <p:ph type="sldNum" sz="quarter" idx="5"/>
          </p:nvPr>
        </p:nvSpPr>
        <p:spPr/>
        <p:txBody>
          <a:bodyPr/>
          <a:lstStyle/>
          <a:p>
            <a:fld id="{0B0F539B-F1C1-4ADB-81D1-E7D98D4FA728}" type="slidenum">
              <a:rPr lang="en-IN" smtClean="0"/>
              <a:t>3</a:t>
            </a:fld>
            <a:endParaRPr lang="en-IN"/>
          </a:p>
        </p:txBody>
      </p:sp>
    </p:spTree>
    <p:extLst>
      <p:ext uri="{BB962C8B-B14F-4D97-AF65-F5344CB8AC3E}">
        <p14:creationId xmlns:p14="http://schemas.microsoft.com/office/powerpoint/2010/main" val="1541485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AE823-A51A-49A3-3024-96BABE468D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0CC507-4370-4D9C-601E-AFCBB0B385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1F6F2D-5BCD-F56A-5C62-C06138F9C3F7}"/>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Piensen en dónde se ubica la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p:txBody>
      </p:sp>
      <p:sp>
        <p:nvSpPr>
          <p:cNvPr id="4" name="Slide Number Placeholder 3">
            <a:extLst>
              <a:ext uri="{FF2B5EF4-FFF2-40B4-BE49-F238E27FC236}">
                <a16:creationId xmlns:a16="http://schemas.microsoft.com/office/drawing/2014/main" id="{FCC302F1-DBDA-F6E7-443A-545E587EE229}"/>
              </a:ext>
            </a:extLst>
          </p:cNvPr>
          <p:cNvSpPr>
            <a:spLocks noGrp="1"/>
          </p:cNvSpPr>
          <p:nvPr>
            <p:ph type="sldNum" sz="quarter" idx="5"/>
          </p:nvPr>
        </p:nvSpPr>
        <p:spPr/>
        <p:txBody>
          <a:bodyPr/>
          <a:lstStyle/>
          <a:p>
            <a:fld id="{0B0F539B-F1C1-4ADB-81D1-E7D98D4FA728}" type="slidenum">
              <a:rPr lang="en-IN" smtClean="0"/>
              <a:t>4</a:t>
            </a:fld>
            <a:endParaRPr lang="en-IN"/>
          </a:p>
        </p:txBody>
      </p:sp>
    </p:spTree>
    <p:extLst>
      <p:ext uri="{BB962C8B-B14F-4D97-AF65-F5344CB8AC3E}">
        <p14:creationId xmlns:p14="http://schemas.microsoft.com/office/powerpoint/2010/main" val="3621050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3EDBC-56AB-CFB6-DA69-F121B6EE99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8C08B3-6FFC-6D5D-66B8-30A07CA36E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095641-9A65-2F15-08B8-E9EF26482B17}"/>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Piensen en dónde se ubica la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p:txBody>
      </p:sp>
      <p:sp>
        <p:nvSpPr>
          <p:cNvPr id="4" name="Slide Number Placeholder 3">
            <a:extLst>
              <a:ext uri="{FF2B5EF4-FFF2-40B4-BE49-F238E27FC236}">
                <a16:creationId xmlns:a16="http://schemas.microsoft.com/office/drawing/2014/main" id="{B165255C-5887-87C8-D54F-4074F1288BE0}"/>
              </a:ext>
            </a:extLst>
          </p:cNvPr>
          <p:cNvSpPr>
            <a:spLocks noGrp="1"/>
          </p:cNvSpPr>
          <p:nvPr>
            <p:ph type="sldNum" sz="quarter" idx="5"/>
          </p:nvPr>
        </p:nvSpPr>
        <p:spPr/>
        <p:txBody>
          <a:bodyPr/>
          <a:lstStyle/>
          <a:p>
            <a:fld id="{0B0F539B-F1C1-4ADB-81D1-E7D98D4FA728}" type="slidenum">
              <a:rPr lang="en-IN" smtClean="0"/>
              <a:t>5</a:t>
            </a:fld>
            <a:endParaRPr lang="en-IN"/>
          </a:p>
        </p:txBody>
      </p:sp>
    </p:spTree>
    <p:extLst>
      <p:ext uri="{BB962C8B-B14F-4D97-AF65-F5344CB8AC3E}">
        <p14:creationId xmlns:p14="http://schemas.microsoft.com/office/powerpoint/2010/main" val="5228606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228E5-1B44-8723-3EBB-4C7284F756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B2C5E8-AC41-6B0F-CB46-5AE115FFAB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ED0809-D7C2-E0B0-745F-4A8A8428F657}"/>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Piensen en dónde se ubica la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p:txBody>
      </p:sp>
      <p:sp>
        <p:nvSpPr>
          <p:cNvPr id="4" name="Slide Number Placeholder 3">
            <a:extLst>
              <a:ext uri="{FF2B5EF4-FFF2-40B4-BE49-F238E27FC236}">
                <a16:creationId xmlns:a16="http://schemas.microsoft.com/office/drawing/2014/main" id="{32575F51-2BE1-DE84-E5B9-CB250758A7E5}"/>
              </a:ext>
            </a:extLst>
          </p:cNvPr>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4374677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B85D6-1BA4-4653-6CF8-8A9FB62303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EE28F0-AB07-9DC3-8703-CBEABE32C1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F8BE41-8598-CF41-731F-22DACC1214DA}"/>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Piensen en dónde se ubica la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p:txBody>
      </p:sp>
      <p:sp>
        <p:nvSpPr>
          <p:cNvPr id="4" name="Slide Number Placeholder 3">
            <a:extLst>
              <a:ext uri="{FF2B5EF4-FFF2-40B4-BE49-F238E27FC236}">
                <a16:creationId xmlns:a16="http://schemas.microsoft.com/office/drawing/2014/main" id="{D4278286-39E3-1293-E705-CE09258F2BBC}"/>
              </a:ext>
            </a:extLst>
          </p:cNvPr>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3684645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5E430-327B-5834-1FC7-72F0FF4D02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E4F34E-47BB-7E61-BC8B-F899D96DF0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8C08D7-8A98-8C27-C363-1444D661F3BE}"/>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Piensen en dónde se ubica la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p:txBody>
      </p:sp>
      <p:sp>
        <p:nvSpPr>
          <p:cNvPr id="4" name="Slide Number Placeholder 3">
            <a:extLst>
              <a:ext uri="{FF2B5EF4-FFF2-40B4-BE49-F238E27FC236}">
                <a16:creationId xmlns:a16="http://schemas.microsoft.com/office/drawing/2014/main" id="{F4FBAE47-95F9-6AEF-D6F3-B0BEF85BBA1E}"/>
              </a:ext>
            </a:extLst>
          </p:cNvPr>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2183538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EC7D2-A79D-0E69-D5DA-80E71CA58C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478366-9B68-C56F-C673-97CFAE6EEF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78B99D-E456-C347-ED0E-081DB58EACEE}"/>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Piensen en dónde se ubica la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p:txBody>
      </p:sp>
      <p:sp>
        <p:nvSpPr>
          <p:cNvPr id="4" name="Slide Number Placeholder 3">
            <a:extLst>
              <a:ext uri="{FF2B5EF4-FFF2-40B4-BE49-F238E27FC236}">
                <a16:creationId xmlns:a16="http://schemas.microsoft.com/office/drawing/2014/main" id="{2B9F770C-2DD7-86F2-E55E-4D4B61456180}"/>
              </a:ext>
            </a:extLst>
          </p:cNvPr>
          <p:cNvSpPr>
            <a:spLocks noGrp="1"/>
          </p:cNvSpPr>
          <p:nvPr>
            <p:ph type="sldNum" sz="quarter" idx="5"/>
          </p:nvPr>
        </p:nvSpPr>
        <p:spPr/>
        <p:txBody>
          <a:bodyPr/>
          <a:lstStyle/>
          <a:p>
            <a:fld id="{0B0F539B-F1C1-4ADB-81D1-E7D98D4FA728}" type="slidenum">
              <a:rPr lang="en-IN" smtClean="0"/>
              <a:t>9</a:t>
            </a:fld>
            <a:endParaRPr lang="en-IN"/>
          </a:p>
        </p:txBody>
      </p:sp>
    </p:spTree>
    <p:extLst>
      <p:ext uri="{BB962C8B-B14F-4D97-AF65-F5344CB8AC3E}">
        <p14:creationId xmlns:p14="http://schemas.microsoft.com/office/powerpoint/2010/main" val="9770607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7F8BD-FC36-A000-DCF8-1931F6ECD4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49D47C-463F-F979-430F-A45DD5337E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069181-FD93-F988-6BC9-BE7FE2F5D103}"/>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Piensen en dónde se ubica la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p:txBody>
      </p:sp>
      <p:sp>
        <p:nvSpPr>
          <p:cNvPr id="4" name="Slide Number Placeholder 3">
            <a:extLst>
              <a:ext uri="{FF2B5EF4-FFF2-40B4-BE49-F238E27FC236}">
                <a16:creationId xmlns:a16="http://schemas.microsoft.com/office/drawing/2014/main" id="{7500EDC8-3FD6-74DB-BEF9-E06A47168B5A}"/>
              </a:ext>
            </a:extLst>
          </p:cNvPr>
          <p:cNvSpPr>
            <a:spLocks noGrp="1"/>
          </p:cNvSpPr>
          <p:nvPr>
            <p:ph type="sldNum" sz="quarter" idx="5"/>
          </p:nvPr>
        </p:nvSpPr>
        <p:spPr/>
        <p:txBody>
          <a:bodyPr/>
          <a:lstStyle/>
          <a:p>
            <a:fld id="{0B0F539B-F1C1-4ADB-81D1-E7D98D4FA728}" type="slidenum">
              <a:rPr lang="en-IN" smtClean="0"/>
              <a:t>10</a:t>
            </a:fld>
            <a:endParaRPr lang="en-IN"/>
          </a:p>
        </p:txBody>
      </p:sp>
    </p:spTree>
    <p:extLst>
      <p:ext uri="{BB962C8B-B14F-4D97-AF65-F5344CB8AC3E}">
        <p14:creationId xmlns:p14="http://schemas.microsoft.com/office/powerpoint/2010/main" val="486884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6FC4A-194A-4674-B77E-406F8B7607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578003-1D4C-D400-E6AD-3A0F383434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35B6C4-6D6A-6FF7-3910-04BDFFF3A100}"/>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Piensen en dónde se ubica la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p:txBody>
      </p:sp>
      <p:sp>
        <p:nvSpPr>
          <p:cNvPr id="4" name="Slide Number Placeholder 3">
            <a:extLst>
              <a:ext uri="{FF2B5EF4-FFF2-40B4-BE49-F238E27FC236}">
                <a16:creationId xmlns:a16="http://schemas.microsoft.com/office/drawing/2014/main" id="{6ADA4717-209A-452F-2A96-ACC2A8A99D80}"/>
              </a:ext>
            </a:extLst>
          </p:cNvPr>
          <p:cNvSpPr>
            <a:spLocks noGrp="1"/>
          </p:cNvSpPr>
          <p:nvPr>
            <p:ph type="sldNum" sz="quarter" idx="5"/>
          </p:nvPr>
        </p:nvSpPr>
        <p:spPr/>
        <p:txBody>
          <a:bodyPr/>
          <a:lstStyle/>
          <a:p>
            <a:fld id="{0B0F539B-F1C1-4ADB-81D1-E7D98D4FA728}" type="slidenum">
              <a:rPr lang="en-IN" smtClean="0"/>
              <a:t>11</a:t>
            </a:fld>
            <a:endParaRPr lang="en-IN"/>
          </a:p>
        </p:txBody>
      </p:sp>
    </p:spTree>
    <p:extLst>
      <p:ext uri="{BB962C8B-B14F-4D97-AF65-F5344CB8AC3E}">
        <p14:creationId xmlns:p14="http://schemas.microsoft.com/office/powerpoint/2010/main" val="2771591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EEDB7-94A2-0D5E-81C0-6EE1EB043C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A156EB-73BD-187A-34A1-9F244582B7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0C5423-1744-1315-E9E2-D4E519FE8356}"/>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[Cada vez que se pida una respuesta escrita, dé tiempo para trabajar. Cuando la mayoría de la clase haya terminado, dé la señal para que muestren sus pizarras blancas. Ofrezca una retroalimentación específica en el momento. Si hay estudiantes que necesitan corregir su trabajo, valide brevemente sus correcciones después].</a:t>
            </a:r>
          </a:p>
        </p:txBody>
      </p:sp>
      <p:sp>
        <p:nvSpPr>
          <p:cNvPr id="4" name="Slide Number Placeholder 3">
            <a:extLst>
              <a:ext uri="{FF2B5EF4-FFF2-40B4-BE49-F238E27FC236}">
                <a16:creationId xmlns:a16="http://schemas.microsoft.com/office/drawing/2014/main" id="{19B7205B-3514-78FD-15E8-45D038883EB7}"/>
              </a:ext>
            </a:extLst>
          </p:cNvPr>
          <p:cNvSpPr>
            <a:spLocks noGrp="1"/>
          </p:cNvSpPr>
          <p:nvPr>
            <p:ph type="sldNum" sz="quarter" idx="5"/>
          </p:nvPr>
        </p:nvSpPr>
        <p:spPr/>
        <p:txBody>
          <a:bodyPr/>
          <a:lstStyle/>
          <a:p>
            <a:fld id="{0B0F539B-F1C1-4ADB-81D1-E7D98D4FA728}" type="slidenum">
              <a:rPr lang="en-IN" smtClean="0"/>
              <a:t>12</a:t>
            </a:fld>
            <a:endParaRPr lang="en-IN"/>
          </a:p>
        </p:txBody>
      </p:sp>
    </p:spTree>
    <p:extLst>
      <p:ext uri="{BB962C8B-B14F-4D97-AF65-F5344CB8AC3E}">
        <p14:creationId xmlns:p14="http://schemas.microsoft.com/office/powerpoint/2010/main" val="23517636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cuadrado].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El área del cuadrado representa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Usa una recta vertical para dividir el entero en mitades y, luego, sombrea y rotula .</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dividido, sombreado y rotulado].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[Luego, muestre la ecuación = =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de área dividido en sextos].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Rotula la fracción equivalente a . Luego, escriban la ecuación y complétenla.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rotulado debajo del modelo de área y la ecuación completa].</a:t>
            </a:r>
          </a:p>
          <a:p>
            <a:endParaRPr lang="en-US" b="1">
              <a:latin typeface="Libre Franklin" pitchFamily="2" charset="0"/>
            </a:endParaRPr>
          </a:p>
          <a:p>
            <a:endParaRPr lang="en-IN">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13</a:t>
            </a:fld>
            <a:endParaRPr lang="en-IN"/>
          </a:p>
        </p:txBody>
      </p:sp>
    </p:spTree>
    <p:extLst>
      <p:ext uri="{BB962C8B-B14F-4D97-AF65-F5344CB8AC3E}">
        <p14:creationId xmlns:p14="http://schemas.microsoft.com/office/powerpoint/2010/main" val="4729123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2547C-8FB7-816A-FBFE-E852066F63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89D19C-9FCE-DA19-0F47-81B5960E91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0C40D3-2266-A87F-287D-2CF7F5EEDAC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cuadrado].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El área del cuadrado representa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Usa una recta vertical para dividir el entero en mitades y, luego, sombrea y rotula .</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dividido, sombreado y rotulado].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[Luego, muestre la ecuación = =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de área dividido en sextos].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Rotula la fracción equivalente a . Luego, escriban la ecuación y complétenla.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rotulado debajo del modelo de área y la ecuación completa].</a:t>
            </a:r>
          </a:p>
        </p:txBody>
      </p:sp>
      <p:sp>
        <p:nvSpPr>
          <p:cNvPr id="4" name="Slide Number Placeholder 3">
            <a:extLst>
              <a:ext uri="{FF2B5EF4-FFF2-40B4-BE49-F238E27FC236}">
                <a16:creationId xmlns:a16="http://schemas.microsoft.com/office/drawing/2014/main" id="{AEA88C97-D797-ED86-F9AD-0F2A683620C5}"/>
              </a:ext>
            </a:extLst>
          </p:cNvPr>
          <p:cNvSpPr>
            <a:spLocks noGrp="1"/>
          </p:cNvSpPr>
          <p:nvPr>
            <p:ph type="sldNum" sz="quarter" idx="5"/>
          </p:nvPr>
        </p:nvSpPr>
        <p:spPr/>
        <p:txBody>
          <a:bodyPr/>
          <a:lstStyle/>
          <a:p>
            <a:fld id="{0B0F539B-F1C1-4ADB-81D1-E7D98D4FA728}" type="slidenum">
              <a:rPr lang="en-IN" smtClean="0"/>
              <a:t>14</a:t>
            </a:fld>
            <a:endParaRPr lang="en-IN"/>
          </a:p>
        </p:txBody>
      </p:sp>
    </p:spTree>
    <p:extLst>
      <p:ext uri="{BB962C8B-B14F-4D97-AF65-F5344CB8AC3E}">
        <p14:creationId xmlns:p14="http://schemas.microsoft.com/office/powerpoint/2010/main" val="8985844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ABCA0-FD30-5AB7-D9A8-746CCE423E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E90D15-9954-7009-08C3-52DC5DE82B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27389D-C1F6-079C-F92B-DBCBF08B2C22}"/>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cuadrado].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El área del cuadrado representa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Usa una recta vertical para dividir el entero en tercios y, luego, sombrea y rotula.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dividido, sombreado y rotulado].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[Luego, muestre la ecuación = = _____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de área dividido en sextos].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Rotula la fracción equivalente a . Luego, escriban la ecuación y complétenla.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rotulado debajo del modelo de área y la ecuación completa].</a:t>
            </a:r>
          </a:p>
          <a:p>
            <a:endParaRPr lang="en-IN">
              <a:latin typeface="Libre Franklin" pitchFamily="2" charset="0"/>
            </a:endParaRPr>
          </a:p>
        </p:txBody>
      </p:sp>
      <p:sp>
        <p:nvSpPr>
          <p:cNvPr id="4" name="Slide Number Placeholder 3">
            <a:extLst>
              <a:ext uri="{FF2B5EF4-FFF2-40B4-BE49-F238E27FC236}">
                <a16:creationId xmlns:a16="http://schemas.microsoft.com/office/drawing/2014/main" id="{18189F4F-D31A-329F-F765-1DA68998307D}"/>
              </a:ext>
            </a:extLst>
          </p:cNvPr>
          <p:cNvSpPr>
            <a:spLocks noGrp="1"/>
          </p:cNvSpPr>
          <p:nvPr>
            <p:ph type="sldNum" sz="quarter" idx="5"/>
          </p:nvPr>
        </p:nvSpPr>
        <p:spPr/>
        <p:txBody>
          <a:bodyPr/>
          <a:lstStyle/>
          <a:p>
            <a:fld id="{0B0F539B-F1C1-4ADB-81D1-E7D98D4FA728}" type="slidenum">
              <a:rPr lang="en-IN" smtClean="0"/>
              <a:t>15</a:t>
            </a:fld>
            <a:endParaRPr lang="en-IN"/>
          </a:p>
        </p:txBody>
      </p:sp>
    </p:spTree>
    <p:extLst>
      <p:ext uri="{BB962C8B-B14F-4D97-AF65-F5344CB8AC3E}">
        <p14:creationId xmlns:p14="http://schemas.microsoft.com/office/powerpoint/2010/main" val="34371817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A02D9-26F0-FE18-9F89-2F0C0844CD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53871E-862D-B34E-D129-B04AA00C8D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B43A52-ED59-1B6D-6BAA-C687F75D9194}"/>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cuadrado].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El área del cuadrado representa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Usa una recta vertical para dividir el entero en tercios y, luego, sombrea y rotula.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dividido, sombreado y rotulado].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[Luego, muestre la ecuación = = _____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de área dividido en novenos].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Rotula la fracción equivalente a . Luego, escriban la ecuación y complétenla.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rotulado debajo del modelo de área y la ecuación completa].</a:t>
            </a:r>
          </a:p>
          <a:p>
            <a:endParaRPr lang="en-IN">
              <a:latin typeface="Libre Franklin" pitchFamily="2" charset="0"/>
            </a:endParaRPr>
          </a:p>
        </p:txBody>
      </p:sp>
      <p:sp>
        <p:nvSpPr>
          <p:cNvPr id="4" name="Slide Number Placeholder 3">
            <a:extLst>
              <a:ext uri="{FF2B5EF4-FFF2-40B4-BE49-F238E27FC236}">
                <a16:creationId xmlns:a16="http://schemas.microsoft.com/office/drawing/2014/main" id="{2EBE5933-BD84-A64F-32C2-C60A9A1B7BC4}"/>
              </a:ext>
            </a:extLst>
          </p:cNvPr>
          <p:cNvSpPr>
            <a:spLocks noGrp="1"/>
          </p:cNvSpPr>
          <p:nvPr>
            <p:ph type="sldNum" sz="quarter" idx="5"/>
          </p:nvPr>
        </p:nvSpPr>
        <p:spPr/>
        <p:txBody>
          <a:bodyPr/>
          <a:lstStyle/>
          <a:p>
            <a:fld id="{0B0F539B-F1C1-4ADB-81D1-E7D98D4FA728}" type="slidenum">
              <a:rPr lang="en-IN" smtClean="0"/>
              <a:t>16</a:t>
            </a:fld>
            <a:endParaRPr lang="en-IN"/>
          </a:p>
        </p:txBody>
      </p:sp>
    </p:spTree>
    <p:extLst>
      <p:ext uri="{BB962C8B-B14F-4D97-AF65-F5344CB8AC3E}">
        <p14:creationId xmlns:p14="http://schemas.microsoft.com/office/powerpoint/2010/main" val="33957737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6C6CD-4B32-8F4E-03BC-E2BFF1E995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4EFE89-1C25-FAC6-45E5-780E537CF1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4C9BBD-D871-595F-B1D5-8E9BF23B0288}"/>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cuadrado].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El área del cuadrado representa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Usa una recta vertical para dividir el entero en cuartos y, luego, sombrea y rotula.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dividido, sombreado y rotulado].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[Luego, muestre la ecuación = = _____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de área dividido en octavos].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Rotula la fracción equivalente a . Luego, escriban la ecuación y complétenla.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rotulado debajo del modelo de área y la ecuación completa].</a:t>
            </a:r>
          </a:p>
          <a:p>
            <a:endParaRPr lang="en-IN">
              <a:latin typeface="Libre Franklin" pitchFamily="2" charset="0"/>
            </a:endParaRPr>
          </a:p>
        </p:txBody>
      </p:sp>
      <p:sp>
        <p:nvSpPr>
          <p:cNvPr id="4" name="Slide Number Placeholder 3">
            <a:extLst>
              <a:ext uri="{FF2B5EF4-FFF2-40B4-BE49-F238E27FC236}">
                <a16:creationId xmlns:a16="http://schemas.microsoft.com/office/drawing/2014/main" id="{CC1A4EC1-5E2D-454C-C94F-F82DE069D440}"/>
              </a:ext>
            </a:extLst>
          </p:cNvPr>
          <p:cNvSpPr>
            <a:spLocks noGrp="1"/>
          </p:cNvSpPr>
          <p:nvPr>
            <p:ph type="sldNum" sz="quarter" idx="5"/>
          </p:nvPr>
        </p:nvSpPr>
        <p:spPr/>
        <p:txBody>
          <a:bodyPr/>
          <a:lstStyle/>
          <a:p>
            <a:fld id="{0B0F539B-F1C1-4ADB-81D1-E7D98D4FA728}" type="slidenum">
              <a:rPr lang="en-IN" smtClean="0"/>
              <a:t>17</a:t>
            </a:fld>
            <a:endParaRPr lang="en-IN"/>
          </a:p>
        </p:txBody>
      </p:sp>
    </p:spTree>
    <p:extLst>
      <p:ext uri="{BB962C8B-B14F-4D97-AF65-F5344CB8AC3E}">
        <p14:creationId xmlns:p14="http://schemas.microsoft.com/office/powerpoint/2010/main" val="9357338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[Presente la sección ¿Cuál no pertenece al grupo? rutina. Muestre cuatro representaciones y pida a la clase que las analice].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a la clase </a:t>
            </a:r>
            <a:r>
              <a:rPr lang="es-US" sz="1200" b="1" i="0" strike="noStrike" cap="none" spc="0" baseline="0">
                <a:solidFill>
                  <a:srgbClr val="000000"/>
                </a:solidFill>
                <a:effectLst/>
                <a:latin typeface="Cambria"/>
                <a:ea typeface="Cambria"/>
                <a:cs typeface="Cambria"/>
              </a:rPr>
              <a:t>2 a 3</a:t>
            </a:r>
            <a:r>
              <a:rPr lang="es-US" sz="1200" b="1" i="0" strike="noStrike" cap="none" spc="0" baseline="0">
                <a:solidFill>
                  <a:srgbClr val="000000"/>
                </a:solidFill>
                <a:effectLst/>
                <a:latin typeface="Libre Franklin"/>
                <a:ea typeface="Libre Franklin"/>
                <a:cs typeface="Libre Franklin"/>
              </a:rPr>
              <a:t> minutos para hallar una categoría a la cual pertenezcan tres de los elementos, pero que un cuarto elemento no pertenezca].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[Cuando se acabe el tiempo, invite a sus estudiantes a explicar la categoría que eligieron y a justificar por qué uno de los elementos no pertenece a esa categoría].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[Destaque las respuestas que enfatizan el razonamiento acerca de cómo interpretar cada representación para identificar su valor].</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[Haga preguntas que inviten a la clase a usar un lenguaje preciso, a establecer conexiones y a hacer sus propias preguntas].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no pertenece al grupo? ¿Por qué?</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Hoy, aprenderemos a usar un modelo de área para expresar fracciones con otro nombre y así sumar y restar fracciones que tengan unidades relacionadas.</a:t>
            </a:r>
          </a:p>
        </p:txBody>
      </p:sp>
      <p:sp>
        <p:nvSpPr>
          <p:cNvPr id="4" name="Slide Number Placeholder 3"/>
          <p:cNvSpPr>
            <a:spLocks noGrp="1"/>
          </p:cNvSpPr>
          <p:nvPr>
            <p:ph type="sldNum" sz="quarter" idx="5"/>
          </p:nvPr>
        </p:nvSpPr>
        <p:spPr/>
        <p:txBody>
          <a:bodyPr/>
          <a:lstStyle/>
          <a:p>
            <a:fld id="{0B0F539B-F1C1-4ADB-81D1-E7D98D4FA728}" type="slidenum">
              <a:rPr lang="en-IN" smtClean="0"/>
              <a:t>18</a:t>
            </a:fld>
            <a:endParaRPr lang="en-IN"/>
          </a:p>
        </p:txBody>
      </p:sp>
    </p:spTree>
    <p:extLst>
      <p:ext uri="{BB962C8B-B14F-4D97-AF65-F5344CB8AC3E}">
        <p14:creationId xmlns:p14="http://schemas.microsoft.com/office/powerpoint/2010/main" val="3988404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expresión + . Pida a la clase que se reúna y converse en parejas para estimar la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¿Tenemos todo listo para sumar? ¿Por qué?</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tenemos que hacer antes de poder sumar?</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 ¿Cómo lo saben?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debemos expresar con otro nombre?</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Antes, expresamos las fracciones con otro nombre usando un diagrama de cinta. Esta vez, usaremos un modelo de área para expresar </a:t>
            </a:r>
            <a:r>
              <a:rPr lang="es-US" sz="1200" b="1" i="0" strike="noStrike" cap="none" spc="0" baseline="0">
                <a:solidFill>
                  <a:srgbClr val="000000"/>
                </a:solidFill>
                <a:effectLst/>
                <a:latin typeface="Libre Franklin"/>
                <a:ea typeface="Libre Franklin"/>
                <a:cs typeface="Libre Franklin"/>
              </a:rPr>
              <a:t> </a:t>
            </a:r>
            <a:r>
              <a:rPr lang="es-US" sz="1200" b="0" i="0" strike="noStrike" cap="none" spc="0" baseline="0">
                <a:solidFill>
                  <a:srgbClr val="000000"/>
                </a:solidFill>
                <a:effectLst/>
                <a:latin typeface="Libre Franklin"/>
                <a:ea typeface="Libre Franklin"/>
                <a:cs typeface="Libre Franklin"/>
              </a:rPr>
              <a:t>como novenos.</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[Demuestre cómo crear un modelo de área mientras sus estudiantes hacen lo mismo en sus pizarras blancas].</a:t>
            </a:r>
          </a:p>
        </p:txBody>
      </p:sp>
      <p:sp>
        <p:nvSpPr>
          <p:cNvPr id="4" name="Slide Number Placeholder 3"/>
          <p:cNvSpPr>
            <a:spLocks noGrp="1"/>
          </p:cNvSpPr>
          <p:nvPr>
            <p:ph type="sldNum" sz="quarter" idx="5"/>
          </p:nvPr>
        </p:nvSpPr>
        <p:spPr/>
        <p:txBody>
          <a:bodyPr/>
          <a:lstStyle/>
          <a:p>
            <a:fld id="{0B0F539B-F1C1-4ADB-81D1-E7D98D4FA728}" type="slidenum">
              <a:rPr lang="en-IN" smtClean="0"/>
              <a:t>19</a:t>
            </a:fld>
            <a:endParaRPr lang="en-IN"/>
          </a:p>
        </p:txBody>
      </p:sp>
    </p:spTree>
    <p:extLst>
      <p:ext uri="{BB962C8B-B14F-4D97-AF65-F5344CB8AC3E}">
        <p14:creationId xmlns:p14="http://schemas.microsoft.com/office/powerpoint/2010/main" val="19068327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 la actividad interactiva en la diapositiva para acceder a la actividad digital interactiva].</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[Dibuje un modelo de área cuadrado. Diga a la clase que el modelo representa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Divida el modelo de manera vertical en tercios. Sombree y rotule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Para expresar como novemos, necesitamos mostrar </a:t>
            </a:r>
            <a:r>
              <a:rPr lang="es-US" sz="1200" b="0" i="0" strike="noStrike" cap="none" spc="0" baseline="0">
                <a:solidFill>
                  <a:srgbClr val="000000"/>
                </a:solidFill>
                <a:effectLst/>
                <a:latin typeface="Cambria"/>
                <a:ea typeface="Cambria"/>
                <a:cs typeface="Cambria"/>
              </a:rPr>
              <a:t>9</a:t>
            </a:r>
            <a:r>
              <a:rPr lang="es-US" sz="1200" b="0" i="0" strike="noStrike" cap="none" spc="0" baseline="0">
                <a:solidFill>
                  <a:srgbClr val="000000"/>
                </a:solidFill>
                <a:effectLst/>
                <a:latin typeface="Libre Franklin"/>
                <a:ea typeface="Libre Franklin"/>
                <a:cs typeface="Libre Franklin"/>
              </a:rPr>
              <a:t> partes iguales en nuestro modelo de área. Ya tenemos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partes porque nuestro modelo muestra tercios. ¿En cuántas partes iguales tenemos que dividir cada tercio para mostrar novenos?</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[Divida el modelo de manera horizontal en tercios para crear novenos].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es expresado como novenos?</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[Rotule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trazamos las líneas horizontales para dividir el modelo, ¿cómo cambió el número de unidades en el modelo entero?</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cambió el número de unidades sombreadas?</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[Escriba </a:t>
            </a:r>
            <a:r>
              <a:rPr lang="es-US" sz="1200" b="1" i="0" strike="noStrike" cap="none" spc="0" baseline="0">
                <a:solidFill>
                  <a:srgbClr val="000000"/>
                </a:solidFill>
                <a:effectLst/>
                <a:latin typeface="Cambria"/>
                <a:ea typeface="Cambria"/>
                <a:cs typeface="Cambria"/>
              </a:rPr>
              <a:t>=_______</a:t>
            </a:r>
            <a:r>
              <a:rPr lang="es-US" sz="1200" b="1" i="0" strike="noStrike" cap="none" spc="0" baseline="0">
                <a:solidFill>
                  <a:srgbClr val="000000"/>
                </a:solidFill>
                <a:effectLst/>
                <a:latin typeface="Libre Franklin"/>
                <a:ea typeface="Libre Franklin"/>
                <a:cs typeface="Libre Franklin"/>
              </a:rPr>
              <a:t> . Pida a sus estudiantes que hagan lo mismo].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Registremos el razonamiento que hicimos cuando usamos el modelo de área para expresar la fracción con otro nombre. Empezamos con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unidades y las descompusimos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veces esa cantidad de unidades.</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[Escriba </a:t>
            </a:r>
            <a:r>
              <a:rPr lang="es-US" sz="1200" b="1" i="0" strike="noStrike" cap="none" spc="0" baseline="0">
                <a:solidFill>
                  <a:srgbClr val="000000"/>
                </a:solidFill>
                <a:effectLst/>
                <a:latin typeface="Cambria"/>
                <a:ea typeface="Cambria"/>
                <a:cs typeface="Cambria"/>
              </a:rPr>
              <a:t>3 × 3 </a:t>
            </a:r>
            <a:r>
              <a:rPr lang="es-US" sz="1200" b="1" i="0" strike="noStrike" cap="none" spc="0" baseline="0">
                <a:solidFill>
                  <a:srgbClr val="000000"/>
                </a:solidFill>
                <a:effectLst/>
                <a:latin typeface="Libre Franklin"/>
                <a:ea typeface="Libre Franklin"/>
                <a:cs typeface="Libre Franklin"/>
              </a:rPr>
              <a:t>como el siguiente denominador de la ecuación].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Empezamos con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unidades sombreadas y las descompusimos en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veces esa cantidad de unidades.</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[Escriba </a:t>
            </a:r>
            <a:r>
              <a:rPr lang="es-US" sz="1200" b="1" i="0" strike="noStrike" cap="none" spc="0" baseline="0">
                <a:solidFill>
                  <a:srgbClr val="000000"/>
                </a:solidFill>
                <a:effectLst/>
                <a:latin typeface="Cambria"/>
                <a:ea typeface="Cambria"/>
                <a:cs typeface="Cambria"/>
              </a:rPr>
              <a:t>2 × 3 </a:t>
            </a:r>
            <a:r>
              <a:rPr lang="es-US" sz="1200" b="1" i="0" strike="noStrike" cap="none" spc="0" baseline="0">
                <a:solidFill>
                  <a:srgbClr val="000000"/>
                </a:solidFill>
                <a:effectLst/>
                <a:latin typeface="Libre Franklin"/>
                <a:ea typeface="Libre Franklin"/>
                <a:cs typeface="Libre Franklin"/>
              </a:rPr>
              <a:t>como el siguiente numerador de la ecuación. Luego, escriba = para completar la ecuación].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Hay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veces la cantidad de unidades en que hay en . ¿Por qué es del mismo tamaño que en nuestro modelo de área?</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escriban la expresión de suma con unidades semejantes, la evalúen y, luego, comprueben si sus respuestas son razonables].</a:t>
            </a:r>
          </a:p>
          <a:p>
            <a:pPr marL="0" marR="0" lvl="0" indent="0" algn="l" defTabSz="914400" rtl="0" eaLnBrk="1" fontAlgn="auto" latinLnBrk="0" hangingPunct="1">
              <a:lnSpc>
                <a:spcPct val="100000"/>
              </a:lnSpc>
              <a:spcBef>
                <a:spcPct val="0"/>
              </a:spcBef>
              <a:spcAft>
                <a:spcPct val="0"/>
              </a:spcAft>
              <a:buClrTx/>
              <a:buSzTx/>
              <a:buFontTx/>
              <a:buNone/>
              <a:defRPr/>
            </a:pPr>
            <a:r>
              <a:rPr lang="en-IN" sz="1200" b="1" kern="1200">
                <a:solidFill>
                  <a:schemeClr val="tx1"/>
                </a:solidFill>
                <a:effectLst/>
                <a:latin typeface="Libre Franklin" pitchFamily="2" charset="0"/>
                <a:ea typeface="+mn-ea"/>
                <a:cs typeface="+mn-cs"/>
              </a:rPr>
              <a:t> </a:t>
            </a:r>
          </a:p>
        </p:txBody>
      </p:sp>
      <p:sp>
        <p:nvSpPr>
          <p:cNvPr id="4" name="Slide Number Placeholder 3"/>
          <p:cNvSpPr>
            <a:spLocks noGrp="1"/>
          </p:cNvSpPr>
          <p:nvPr>
            <p:ph type="sldNum" sz="quarter" idx="5"/>
          </p:nvPr>
        </p:nvSpPr>
        <p:spPr/>
        <p:txBody>
          <a:bodyPr/>
          <a:lstStyle/>
          <a:p>
            <a:fld id="{0B0F539B-F1C1-4ADB-81D1-E7D98D4FA728}" type="slidenum">
              <a:rPr lang="en-IN" smtClean="0"/>
              <a:t>20</a:t>
            </a:fld>
            <a:endParaRPr lang="en-IN"/>
          </a:p>
        </p:txBody>
      </p:sp>
    </p:spTree>
    <p:extLst>
      <p:ext uri="{BB962C8B-B14F-4D97-AF65-F5344CB8AC3E}">
        <p14:creationId xmlns:p14="http://schemas.microsoft.com/office/powerpoint/2010/main" val="17426591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expresión − . Invite a la clase a que se reúna y converse en parejas para estimar la diferencia].</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¿Tenemos todo listo para restar? ¿Por qué?</a:t>
            </a:r>
          </a:p>
          <a:p>
            <a:pPr marL="0" marR="0" lvl="0" indent="0" algn="l" defTabSz="914400" rtl="0" eaLnBrk="1" fontAlgn="auto" latinLnBrk="0" hangingPunct="1">
              <a:lnSpc>
                <a:spcPct val="100000"/>
              </a:lnSpc>
              <a:spcBef>
                <a:spcPct val="0"/>
              </a:spcBef>
              <a:spcAft>
                <a:spcPct val="0"/>
              </a:spcAft>
              <a:buClrTx/>
              <a:buSzTx/>
              <a:buFontTx/>
              <a:buNone/>
              <a:defRPr/>
            </a:pPr>
            <a:endParaRPr lang="en-US" b="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¿Están relacionadas las unidades? ¿Cómo lo saben?</a:t>
            </a:r>
          </a:p>
          <a:p>
            <a:pPr marL="0" marR="0" lvl="0" indent="0" algn="l" defTabSz="914400" rtl="0" eaLnBrk="1" fontAlgn="auto" latinLnBrk="0" hangingPunct="1">
              <a:lnSpc>
                <a:spcPct val="100000"/>
              </a:lnSpc>
              <a:spcBef>
                <a:spcPct val="0"/>
              </a:spcBef>
              <a:spcAft>
                <a:spcPct val="0"/>
              </a:spcAft>
              <a:buClrTx/>
              <a:buSzTx/>
              <a:buFontTx/>
              <a:buNone/>
              <a:defRPr/>
            </a:pPr>
            <a:endParaRPr lang="en-US" b="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[Invite a la clase a que se reúna y converse en parejas acerca de qué fracción van a expresar con otro nombre].</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Podemos expresar los quintos como décimos, pero veamos si podemos expresar los décimos como quintos.</a:t>
            </a:r>
          </a:p>
          <a:p>
            <a:pPr marL="0" marR="0" lvl="0" indent="0" algn="l" defTabSz="914400" rtl="0" eaLnBrk="1" fontAlgn="auto" latinLnBrk="0" hangingPunct="1">
              <a:lnSpc>
                <a:spcPct val="100000"/>
              </a:lnSpc>
              <a:spcBef>
                <a:spcPct val="0"/>
              </a:spcBef>
              <a:spcAft>
                <a:spcPct val="0"/>
              </a:spcAft>
              <a:buClrTx/>
              <a:buSzTx/>
              <a:buFontTx/>
              <a:buNone/>
              <a:defRPr/>
            </a:pPr>
            <a:endParaRPr lang="en-US" b="0">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21</a:t>
            </a:fld>
            <a:endParaRPr lang="en-IN"/>
          </a:p>
        </p:txBody>
      </p:sp>
    </p:spTree>
    <p:extLst>
      <p:ext uri="{BB962C8B-B14F-4D97-AF65-F5344CB8AC3E}">
        <p14:creationId xmlns:p14="http://schemas.microsoft.com/office/powerpoint/2010/main" val="14136853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 la actividad interactiva en la diapositiva para acceder a la actividad digital interactiva].</a:t>
            </a: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[Dibuje un modelo de área cuadrado. Diga a la clase que el modelo representa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Para mostrar los décimos, divida el modelo entre </a:t>
            </a:r>
            <a:r>
              <a:rPr lang="es-US" sz="1200" b="1" i="0" strike="noStrike" cap="none" spc="0" baseline="0">
                <a:solidFill>
                  <a:srgbClr val="000000"/>
                </a:solidFill>
                <a:effectLst/>
                <a:latin typeface="Cambria"/>
                <a:ea typeface="Cambria"/>
                <a:cs typeface="Cambria"/>
              </a:rPr>
              <a:t>5</a:t>
            </a:r>
            <a:r>
              <a:rPr lang="es-US" sz="1200" b="1" i="0" strike="noStrike" cap="none" spc="0" baseline="0">
                <a:solidFill>
                  <a:srgbClr val="000000"/>
                </a:solidFill>
                <a:effectLst/>
                <a:latin typeface="Libre Franklin"/>
                <a:ea typeface="Libre Franklin"/>
                <a:cs typeface="Libre Franklin"/>
              </a:rPr>
              <a:t> partes de manera horizontal para representar quintos y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partes de manera vertical para representar décimos. Sombree </a:t>
            </a:r>
            <a:r>
              <a:rPr lang="es-US" sz="1200" b="1" i="0" strike="noStrike" cap="none" spc="0" baseline="0">
                <a:solidFill>
                  <a:srgbClr val="000000"/>
                </a:solidFill>
                <a:effectLst/>
                <a:latin typeface="Cambria"/>
                <a:ea typeface="Cambria"/>
                <a:cs typeface="Cambria"/>
              </a:rPr>
              <a:t>6</a:t>
            </a:r>
            <a:r>
              <a:rPr lang="es-US" sz="1200" b="1" i="0" strike="noStrike" cap="none" spc="0" baseline="0">
                <a:solidFill>
                  <a:srgbClr val="000000"/>
                </a:solidFill>
                <a:effectLst/>
                <a:latin typeface="Libre Franklin"/>
                <a:ea typeface="Libre Franklin"/>
                <a:cs typeface="Libre Franklin"/>
              </a:rPr>
              <a:t> décimos].</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Observen que dividí el modelo de área en </a:t>
            </a:r>
            <a:r>
              <a:rPr lang="es-US" sz="1200" b="0" i="0" strike="noStrike" cap="none" spc="0" baseline="0">
                <a:solidFill>
                  <a:srgbClr val="000000"/>
                </a:solidFill>
                <a:effectLst/>
                <a:latin typeface="Cambria"/>
                <a:ea typeface="Cambria"/>
                <a:cs typeface="Cambria"/>
              </a:rPr>
              <a:t>5</a:t>
            </a:r>
            <a:r>
              <a:rPr lang="es-US" sz="1200" b="0" i="0" strike="noStrike" cap="none" spc="0" baseline="0">
                <a:solidFill>
                  <a:srgbClr val="000000"/>
                </a:solidFill>
                <a:effectLst/>
                <a:latin typeface="Libre Franklin"/>
                <a:ea typeface="Libre Franklin"/>
                <a:cs typeface="Libre Franklin"/>
              </a:rPr>
              <a:t> filas y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columnas. ¿Por qué creen que elegí dividir el modelo de área de esta manera?</a:t>
            </a:r>
          </a:p>
          <a:p>
            <a:pPr marL="0" marR="0" lvl="0" indent="0" algn="l" defTabSz="914400" rtl="0" eaLnBrk="1" fontAlgn="auto" latinLnBrk="0" hangingPunct="1">
              <a:lnSpc>
                <a:spcPct val="100000"/>
              </a:lnSpc>
              <a:spcBef>
                <a:spcPct val="0"/>
              </a:spcBef>
              <a:spcAft>
                <a:spcPct val="0"/>
              </a:spcAft>
              <a:buClrTx/>
              <a:buSzTx/>
              <a:buFontTx/>
              <a:buNone/>
              <a:defRPr/>
            </a:pPr>
            <a:endParaRPr lang="en-US" b="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Cuando expresamos una fracción con otro nombre, tenemos que pensar cuántos grupos iguales necesitamos. Como queremos expresar décimos como quintos, tenemos que componer grupos iguales de décimos y, luego, usar los grupos como ayuda para expresarlos como quintos. ¿Cómo se ven los quintos en este modelo?</a:t>
            </a:r>
          </a:p>
          <a:p>
            <a:pPr marL="0" marR="0" lvl="0" indent="0" algn="l" defTabSz="914400" rtl="0" eaLnBrk="1" fontAlgn="auto" latinLnBrk="0" hangingPunct="1">
              <a:lnSpc>
                <a:spcPct val="100000"/>
              </a:lnSpc>
              <a:spcBef>
                <a:spcPct val="0"/>
              </a:spcBef>
              <a:spcAft>
                <a:spcPct val="0"/>
              </a:spcAft>
              <a:buClrTx/>
              <a:buSzTx/>
              <a:buFontTx/>
              <a:buNone/>
              <a:defRPr/>
            </a:pPr>
            <a:endParaRPr lang="en-US" b="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¿Hay un número igual de unidades sombreadas en cada grupo?</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[Resalte o encierre en un círculo cada fila de quintos].</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¿Cuántas unidades hay en cada grupo?</a:t>
            </a:r>
            <a:endParaRPr lang="en-IN"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endParaRPr lang="en-IN"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¿Cuántos quintos es igual a ?</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En el modelo de área, compusimos décimos para expresarlos con unidades más grandes, como quintos. ¿Qué expresión podemos escribir en el denominador para mostrar esa composición?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[Escriba = ]</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¿Qué expresión podemos escribir en el numerador para mostrar lo que pasó con las unidades sombreadas cuando las compusimos para formar la unidad más grande?</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[Registre </a:t>
            </a:r>
            <a:r>
              <a:rPr lang="es-US" sz="1200" b="1" i="0" strike="noStrike" cap="none" spc="0" baseline="0">
                <a:solidFill>
                  <a:srgbClr val="000000"/>
                </a:solidFill>
                <a:effectLst/>
                <a:latin typeface="Cambria"/>
                <a:ea typeface="Cambria"/>
                <a:cs typeface="Cambria"/>
              </a:rPr>
              <a:t>6 ÷ 2 </a:t>
            </a:r>
            <a:r>
              <a:rPr lang="es-US" sz="1200" b="1" i="0" strike="noStrike" cap="none" spc="0" baseline="0">
                <a:solidFill>
                  <a:srgbClr val="000000"/>
                </a:solidFill>
                <a:effectLst/>
                <a:latin typeface="Libre Franklin"/>
                <a:ea typeface="Libre Franklin"/>
                <a:cs typeface="Libre Franklin"/>
              </a:rPr>
              <a:t>como el numerador].</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Cuando expresamos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décimos como quintos, teníamos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unidades en cada grupo, por lo que hay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grupos sombreados y </a:t>
            </a:r>
            <a:r>
              <a:rPr lang="es-US" sz="1200" b="0" i="0" strike="noStrike" cap="none" spc="0" baseline="0">
                <a:solidFill>
                  <a:srgbClr val="000000"/>
                </a:solidFill>
                <a:effectLst/>
                <a:latin typeface="Cambria"/>
                <a:ea typeface="Cambria"/>
                <a:cs typeface="Cambria"/>
              </a:rPr>
              <a:t>5</a:t>
            </a:r>
            <a:r>
              <a:rPr lang="es-US" sz="1200" b="0" i="0" strike="noStrike" cap="none" spc="0" baseline="0">
                <a:solidFill>
                  <a:srgbClr val="000000"/>
                </a:solidFill>
                <a:effectLst/>
                <a:latin typeface="Libre Franklin"/>
                <a:ea typeface="Libre Franklin"/>
                <a:cs typeface="Libre Franklin"/>
              </a:rPr>
              <a:t> grupos en el modelo entero.</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[Escriba = para completar la ecuación].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Ahora que tenemos unidades semejantes, podemos restar.</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[Pida a sus estudiantes que escriban la expresión de resta con unidades semejantes, la evalúen y, luego, comprueben si sus respuestas son razonables.</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¿Cuál es la diferencia?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Considera la expresión - .</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22</a:t>
            </a:fld>
            <a:endParaRPr lang="en-IN"/>
          </a:p>
        </p:txBody>
      </p:sp>
    </p:spTree>
    <p:extLst>
      <p:ext uri="{BB962C8B-B14F-4D97-AF65-F5344CB8AC3E}">
        <p14:creationId xmlns:p14="http://schemas.microsoft.com/office/powerpoint/2010/main" val="39347905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siguiente modelo de área]: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analizar si pueden expresar 7 décimos como quintos y por qué].</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podrían hacer para hallar </a:t>
            </a:r>
            <a:r>
              <a:rPr lang="es-US" sz="1200" b="1" i="0" strike="noStrike" cap="none" spc="0" baseline="0">
                <a:solidFill>
                  <a:srgbClr val="000000"/>
                </a:solidFill>
                <a:effectLst/>
                <a:latin typeface="Libre Franklin"/>
                <a:ea typeface="Libre Franklin"/>
                <a:cs typeface="Libre Franklin"/>
              </a:rPr>
              <a:t> − </a:t>
            </a:r>
            <a:r>
              <a:rPr lang="es-US" sz="1200" b="0" i="0" strike="noStrike" cap="none" spc="0" baseline="0">
                <a:solidFill>
                  <a:srgbClr val="000000"/>
                </a:solidFill>
                <a:effectLst/>
                <a:latin typeface="Libre Franklin"/>
                <a:ea typeface="Libre Franklin"/>
                <a:cs typeface="Libre Franklin"/>
              </a:rPr>
              <a:t>?</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hallamos la suma o la diferencia de fracciones, a veces tenemos la opción de expresarlas con otro nombre descomponiendo en unidades más pequeñas o componiendo para formar unidades más grandes. Antes de hallar la suma o la diferencia, analicen la expresión para ver si pueden expresar alguna de las fracciones con otro nombre.</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vayan a los problemas 1 a 4 de sus libros. Pida que trabajen en parejas para completar tantos problemas como puedan en 5 minutos].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[Mientras las parejas trabajan, recorra el salón de clases y apoye su comprensión haciendo cualquiera de las siguientes preguntas para guiar su razonamiento.</a:t>
            </a:r>
          </a:p>
          <a:p>
            <a:pPr marL="171450" indent="-171450">
              <a:spcAft>
                <a:spcPts val="120"/>
              </a:spcAft>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¿Tienen todo listo para sumar (o restar)? ¿Por qué? </a:t>
            </a:r>
          </a:p>
          <a:p>
            <a:pPr marL="171450" indent="-171450">
              <a:spcAft>
                <a:spcPts val="120"/>
              </a:spcAft>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¿Creen que la suma (o la diferencia) es menor que 1, está entre 1 y 2 o es mayor que 2? ¿Por qué? </a:t>
            </a:r>
          </a:p>
          <a:p>
            <a:pPr marL="171450" indent="-171450">
              <a:spcAft>
                <a:spcPts val="120"/>
              </a:spcAft>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¿Están relacionadas las unidades? ¿Cómo lo saben? </a:t>
            </a:r>
          </a:p>
          <a:p>
            <a:pPr marL="171450" indent="-171450">
              <a:spcAft>
                <a:spcPts val="120"/>
              </a:spcAft>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fracción expresarán con otro nombre? ¿Por qué? </a:t>
            </a:r>
          </a:p>
          <a:p>
            <a:pPr marL="171450" indent="-171450">
              <a:spcAft>
                <a:spcPts val="120"/>
              </a:spcAft>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¿La suma (o la diferencia) es razonable?]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a:t>
            </a:r>
            <a:r>
              <a:rPr lang="es-US" sz="1800" b="1" i="0" strike="noStrike" cap="none" spc="0" baseline="0">
                <a:solidFill>
                  <a:srgbClr val="000000"/>
                </a:solidFill>
                <a:effectLst/>
                <a:latin typeface="Libre Franklin"/>
                <a:ea typeface="Libre Franklin"/>
                <a:cs typeface="Libre Franklin"/>
              </a:rPr>
              <a:t>Considere hacer las siguientes preguntas</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están relacionadas las unidades? ¿En qué puede ayudarles eso a evaluar la expresión?</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pueden usar lo que tienen en común estas expresiones como ayuda para restar?]</a:t>
            </a:r>
          </a:p>
        </p:txBody>
      </p:sp>
      <p:sp>
        <p:nvSpPr>
          <p:cNvPr id="4" name="Slide Number Placeholder 3"/>
          <p:cNvSpPr>
            <a:spLocks noGrp="1"/>
          </p:cNvSpPr>
          <p:nvPr>
            <p:ph type="sldNum" sz="quarter" idx="5"/>
          </p:nvPr>
        </p:nvSpPr>
        <p:spPr/>
        <p:txBody>
          <a:bodyPr/>
          <a:lstStyle/>
          <a:p>
            <a:fld id="{0B0F539B-F1C1-4ADB-81D1-E7D98D4FA728}" type="slidenum">
              <a:rPr lang="en-IN" smtClean="0"/>
              <a:t>23</a:t>
            </a:fld>
            <a:endParaRPr lang="en-IN"/>
          </a:p>
        </p:txBody>
      </p:sp>
    </p:spTree>
    <p:extLst>
      <p:ext uri="{BB962C8B-B14F-4D97-AF65-F5344CB8AC3E}">
        <p14:creationId xmlns:p14="http://schemas.microsoft.com/office/powerpoint/2010/main" val="13252162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1 en sus libros. Pida que trabajen en parejas para completar tantos problemas como puedan en 5 minutos].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[Mientras las parejas trabajan, recorra el salón de clases y apoye su comprensión haciendo cualquiera de las siguientes preguntas para guiar su razonamiento.</a:t>
            </a:r>
            <a:endParaRPr lang="en-US">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¿Tienen todo listo para sumar (o restar)?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¿Creen que la suma (o la diferencia) es menor que 1, está entre 1 y 2 o es mayor que 2?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¿Están relacionadas las unidades? ¿Cómo lo saben?</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fracción expresarán con otro nombre?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¿La suma (o la diferencia) es razonable?]</a:t>
            </a:r>
          </a:p>
        </p:txBody>
      </p:sp>
      <p:sp>
        <p:nvSpPr>
          <p:cNvPr id="4" name="Slide Number Placeholder 3"/>
          <p:cNvSpPr>
            <a:spLocks noGrp="1"/>
          </p:cNvSpPr>
          <p:nvPr>
            <p:ph type="sldNum" sz="quarter" idx="5"/>
          </p:nvPr>
        </p:nvSpPr>
        <p:spPr/>
        <p:txBody>
          <a:bodyPr/>
          <a:lstStyle/>
          <a:p>
            <a:fld id="{0B0F539B-F1C1-4ADB-81D1-E7D98D4FA728}" type="slidenum">
              <a:rPr lang="en-IN" smtClean="0"/>
              <a:t>24</a:t>
            </a:fld>
            <a:endParaRPr lang="en-IN"/>
          </a:p>
        </p:txBody>
      </p:sp>
    </p:spTree>
    <p:extLst>
      <p:ext uri="{BB962C8B-B14F-4D97-AF65-F5344CB8AC3E}">
        <p14:creationId xmlns:p14="http://schemas.microsoft.com/office/powerpoint/2010/main" val="23318303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2 en sus libros. Pida que trabajen en parejas para completar tantos problemas como puedan en 5 minutos].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[Mientras las parejas trabajan, recorra el salón de clases y apoye su comprensión haciendo cualquiera de las siguientes preguntas para guiar su razonamiento.</a:t>
            </a:r>
            <a:endParaRPr lang="en-US">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¿Tienen todo listo para sumar (o restar)?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¿Creen que la suma (o la diferencia) es menor que 1, está entre 1 y 2 o es mayor que 2?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¿Están relacionadas las unidades? ¿Cómo lo saben?</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fracción expresarán con otro nombre?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¿La suma (o la diferencia) es razonable?]</a:t>
            </a:r>
          </a:p>
        </p:txBody>
      </p:sp>
      <p:sp>
        <p:nvSpPr>
          <p:cNvPr id="4" name="Slide Number Placeholder 3"/>
          <p:cNvSpPr>
            <a:spLocks noGrp="1"/>
          </p:cNvSpPr>
          <p:nvPr>
            <p:ph type="sldNum" sz="quarter" idx="5"/>
          </p:nvPr>
        </p:nvSpPr>
        <p:spPr/>
        <p:txBody>
          <a:bodyPr/>
          <a:lstStyle/>
          <a:p>
            <a:fld id="{0B0F539B-F1C1-4ADB-81D1-E7D98D4FA728}" type="slidenum">
              <a:rPr lang="en-IN" smtClean="0"/>
              <a:t>25</a:t>
            </a:fld>
            <a:endParaRPr lang="en-IN"/>
          </a:p>
        </p:txBody>
      </p:sp>
    </p:spTree>
    <p:extLst>
      <p:ext uri="{BB962C8B-B14F-4D97-AF65-F5344CB8AC3E}">
        <p14:creationId xmlns:p14="http://schemas.microsoft.com/office/powerpoint/2010/main" val="12902896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3 en sus libros. Pida que trabajen en parejas para completar tantos problemas como puedan en 5 minutos].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[Mientras las parejas trabajan, recorra el salón de clases y apoye su comprensión haciendo cualquiera de las siguientes preguntas para guiar su razonamiento.</a:t>
            </a:r>
            <a:endParaRPr lang="en-US">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¿Tienen todo listo para sumar (o restar)?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¿Creen que la suma (o la diferencia) es menor que 1, está entre 1 y 2 o es mayor que 2?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¿Están relacionadas las unidades? ¿Cómo lo saben?</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fracción expresarán con otro nombre?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¿La suma (o la diferencia) es razonable?]</a:t>
            </a:r>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26</a:t>
            </a:fld>
            <a:endParaRPr lang="en-IN"/>
          </a:p>
        </p:txBody>
      </p:sp>
    </p:spTree>
    <p:extLst>
      <p:ext uri="{BB962C8B-B14F-4D97-AF65-F5344CB8AC3E}">
        <p14:creationId xmlns:p14="http://schemas.microsoft.com/office/powerpoint/2010/main" val="24626257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vayan al problema 4 en sus libros. Pida que trabajen en parejas para completar tantos problemas como puedan en 5 minutos].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[Mientras las parejas trabajan, recorra el salón de clases y apoye su comprensión haciendo cualquiera de las siguientes preguntas para guiar su razonamiento.</a:t>
            </a:r>
            <a:endParaRPr lang="en-US">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¿Tienen todo listo para sumar (o restar)?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¿Creen que la suma (o la diferencia) es menor que 1, está entre 1 y 2 o es mayor que 2?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¿Están relacionadas las unidades? ¿Cómo lo saben?</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fracción expresarán con otro nombre?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¿La suma (o la diferencia) es razonable?]</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[Reúna a la clase para comentar].</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qué expresiones observaron que podían descomponer o componer para expresar con otro nombre? ¿Cómo lo supieron?</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si intentaron reexpresar como tercios y, de ser así, cuál fue el resultado. Anime a sus estudiantes a dibujar modelos de área para justificar su razonamiento].</a:t>
            </a:r>
          </a:p>
        </p:txBody>
      </p:sp>
      <p:sp>
        <p:nvSpPr>
          <p:cNvPr id="4" name="Slide Number Placeholder 3"/>
          <p:cNvSpPr>
            <a:spLocks noGrp="1"/>
          </p:cNvSpPr>
          <p:nvPr>
            <p:ph type="sldNum" sz="quarter" idx="5"/>
          </p:nvPr>
        </p:nvSpPr>
        <p:spPr/>
        <p:txBody>
          <a:bodyPr/>
          <a:lstStyle/>
          <a:p>
            <a:fld id="{0B0F539B-F1C1-4ADB-81D1-E7D98D4FA728}" type="slidenum">
              <a:rPr lang="en-IN" smtClean="0"/>
              <a:t>27</a:t>
            </a:fld>
            <a:endParaRPr lang="en-IN"/>
          </a:p>
        </p:txBody>
      </p:sp>
    </p:spTree>
    <p:extLst>
      <p:ext uri="{BB962C8B-B14F-4D97-AF65-F5344CB8AC3E}">
        <p14:creationId xmlns:p14="http://schemas.microsoft.com/office/powerpoint/2010/main" val="30556526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los siguientes ejemplos de trabajo]: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 en el ejemplo de trabajo?</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¿Alguno de los modelos muestra cómo expresar como un número entero de tercios? ¿Cómo lo saben?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expresamos una fracción con otro nombre usando un modelo de área, debemos asegurarnos de que el modelo representa cómo intentamos expresarla. En este ejemplo, cada fila representa un tercio. Ninguno de los modelos muestra cómo expresar como un número entero de tercios porque los tercios de los modelos no tienen 2 unidades en cada grupo que estén todas sombreadas o sin sombrear.</a:t>
            </a:r>
          </a:p>
        </p:txBody>
      </p:sp>
      <p:sp>
        <p:nvSpPr>
          <p:cNvPr id="4" name="Slide Number Placeholder 3"/>
          <p:cNvSpPr>
            <a:spLocks noGrp="1"/>
          </p:cNvSpPr>
          <p:nvPr>
            <p:ph type="sldNum" sz="quarter" idx="5"/>
          </p:nvPr>
        </p:nvSpPr>
        <p:spPr/>
        <p:txBody>
          <a:bodyPr/>
          <a:lstStyle/>
          <a:p>
            <a:fld id="{0B0F539B-F1C1-4ADB-81D1-E7D98D4FA728}" type="slidenum">
              <a:rPr lang="en-IN" smtClean="0"/>
              <a:t>28</a:t>
            </a:fld>
            <a:endParaRPr lang="en-IN"/>
          </a:p>
        </p:txBody>
      </p:sp>
    </p:spTree>
    <p:extLst>
      <p:ext uri="{BB962C8B-B14F-4D97-AF65-F5344CB8AC3E}">
        <p14:creationId xmlns:p14="http://schemas.microsoft.com/office/powerpoint/2010/main" val="2562931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29</a:t>
            </a:fld>
            <a:endParaRPr lang="en-IN"/>
          </a:p>
        </p:txBody>
      </p:sp>
    </p:spTree>
    <p:extLst>
      <p:ext uri="{BB962C8B-B14F-4D97-AF65-F5344CB8AC3E}">
        <p14:creationId xmlns:p14="http://schemas.microsoft.com/office/powerpoint/2010/main" val="20724333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30</a:t>
            </a:fld>
            <a:endParaRPr lang="en-IN"/>
          </a:p>
        </p:txBody>
      </p:sp>
    </p:spTree>
    <p:extLst>
      <p:ext uri="{BB962C8B-B14F-4D97-AF65-F5344CB8AC3E}">
        <p14:creationId xmlns:p14="http://schemas.microsoft.com/office/powerpoint/2010/main" val="29552322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31</a:t>
            </a:fld>
            <a:endParaRPr lang="en-IN"/>
          </a:p>
        </p:txBody>
      </p:sp>
    </p:spTree>
    <p:extLst>
      <p:ext uri="{BB962C8B-B14F-4D97-AF65-F5344CB8AC3E}">
        <p14:creationId xmlns:p14="http://schemas.microsoft.com/office/powerpoint/2010/main" val="36280408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5"/>
          </p:nvPr>
        </p:nvSpPr>
        <p:spPr/>
        <p:txBody>
          <a:bodyPr/>
          <a:lstStyle/>
          <a:p>
            <a:fld id="{0B0F539B-F1C1-4ADB-81D1-E7D98D4FA728}" type="slidenum">
              <a:rPr lang="en-IN" smtClean="0"/>
              <a:t>32</a:t>
            </a:fld>
            <a:endParaRPr lang="en-IN"/>
          </a:p>
        </p:txBody>
      </p:sp>
    </p:spTree>
    <p:extLst>
      <p:ext uri="{BB962C8B-B14F-4D97-AF65-F5344CB8AC3E}">
        <p14:creationId xmlns:p14="http://schemas.microsoft.com/office/powerpoint/2010/main" val="37114040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[Guíe una conversación de toda la clase acerca del uso de modelos de área para expresar fracciones con otro nombre usando los siguientes planteamientos. Anime a sus estudiantes a reformular o complementar las respuestas de sus pares].</a:t>
            </a:r>
          </a:p>
        </p:txBody>
      </p:sp>
      <p:sp>
        <p:nvSpPr>
          <p:cNvPr id="4" name="Slide Number Placeholder 3"/>
          <p:cNvSpPr>
            <a:spLocks noGrp="1"/>
          </p:cNvSpPr>
          <p:nvPr>
            <p:ph type="sldNum" sz="quarter" idx="5"/>
          </p:nvPr>
        </p:nvSpPr>
        <p:spPr/>
        <p:txBody>
          <a:bodyPr/>
          <a:lstStyle/>
          <a:p>
            <a:fld id="{0B0F539B-F1C1-4ADB-81D1-E7D98D4FA728}" type="slidenum">
              <a:rPr lang="en-IN" smtClean="0"/>
              <a:t>33</a:t>
            </a:fld>
            <a:endParaRPr lang="en-IN"/>
          </a:p>
        </p:txBody>
      </p:sp>
    </p:spTree>
    <p:extLst>
      <p:ext uri="{BB962C8B-B14F-4D97-AF65-F5344CB8AC3E}">
        <p14:creationId xmlns:p14="http://schemas.microsoft.com/office/powerpoint/2010/main" val="351882833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endParaRPr lang="en-IN"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34</a:t>
            </a:fld>
            <a:endParaRPr lang="en-IN"/>
          </a:p>
        </p:txBody>
      </p:sp>
    </p:spTree>
    <p:extLst>
      <p:ext uri="{BB962C8B-B14F-4D97-AF65-F5344CB8AC3E}">
        <p14:creationId xmlns:p14="http://schemas.microsoft.com/office/powerpoint/2010/main" val="2789734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266634" y="394694"/>
            <a:ext cx="1463610" cy="1239118"/>
          </a:xfrm>
        </p:spPr>
        <p:txBody>
          <a:bodyPr>
            <a:noAutofit/>
          </a:bodyPr>
          <a:lstStyle>
            <a:lvl1pPr marL="0" indent="0">
              <a:buNone/>
              <a:defRPr sz="7200">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p:nvPr>
        </p:nvSpPr>
        <p:spPr>
          <a:xfrm>
            <a:off x="194400" y="2870086"/>
            <a:ext cx="11803200" cy="423863"/>
          </a:xfrm>
        </p:spPr>
        <p:txBody>
          <a:bodyPr>
            <a:normAutofit/>
          </a:bodyPr>
          <a:lstStyle>
            <a:lvl1pPr marL="0" indent="0">
              <a:buNone/>
              <a:defRPr sz="1800" b="1">
                <a:latin typeface="Libre Franklin" pitchFamily="2" charset="0"/>
              </a:defRPr>
            </a:lvl1pPr>
          </a:lstStyle>
          <a:p>
            <a:pPr lvl="0"/>
            <a:endParaRPr lang="en-IN"/>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7" y="206830"/>
            <a:ext cx="215646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206830"/>
            <a:ext cx="214694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707188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7" y="206830"/>
            <a:ext cx="215646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22740982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2146942"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26364704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4371254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8" y="206830"/>
            <a:ext cx="214694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74887777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21548393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7" y="206830"/>
            <a:ext cx="213741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8877329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21469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349698300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Fluency 10">
    <p:spTree>
      <p:nvGrpSpPr>
        <p:cNvPr id="1" name=""/>
        <p:cNvGrpSpPr/>
        <p:nvPr/>
      </p:nvGrpSpPr>
      <p:grpSpPr>
        <a:xfrm>
          <a:off x="0" y="0"/>
          <a:ext cx="0" cy="0"/>
          <a:chOff x="0" y="0"/>
          <a:chExt cx="0" cy="0"/>
        </a:xfrm>
      </p:grpSpPr>
      <p:sp>
        <p:nvSpPr>
          <p:cNvPr id="7" name="Rectangle 6"/>
          <p:cNvSpPr/>
          <p:nvPr userDrawn="1"/>
        </p:nvSpPr>
        <p:spPr>
          <a:xfrm>
            <a:off x="272408" y="206830"/>
            <a:ext cx="21278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528143405"/>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8" y="206830"/>
            <a:ext cx="21469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TextBox 2">
            <a:extLst>
              <a:ext uri="{FF2B5EF4-FFF2-40B4-BE49-F238E27FC236}">
                <a16:creationId xmlns:a16="http://schemas.microsoft.com/office/drawing/2014/main" id="{F53DA7FF-70A4-B8A1-31D9-B9FA60321B65}"/>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27415385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067405176"/>
      </p:ext>
    </p:extLst>
  </p:cSld>
  <p:clrMap bg1="lt1" tx1="dk1" bg2="lt2" tx2="dk2" accent1="accent1" accent2="accent2" accent3="accent3" accent4="accent4" accent5="accent5" accent6="accent6" hlink="hlink" folHlink="folHlink"/>
  <p:sldLayoutIdLst>
    <p:sldLayoutId id="2147483670"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cSld>
  <p:clrMap bg1="lt1" tx1="dk1" bg2="lt2" tx2="dk2" accent1="accent1" accent2="accent2" accent3="accent3" accent4="accent4" accent5="accent5" accent6="accent6" hlink="hlink" folHlink="folHlink"/>
  <p:sldLayoutIdLst>
    <p:sldLayoutId id="2147483691" r:id="rId1"/>
    <p:sldLayoutId id="2147483715" r:id="rId2"/>
    <p:sldLayoutId id="2147483722" r:id="rId3"/>
    <p:sldLayoutId id="2147483718" r:id="rId4"/>
    <p:sldLayoutId id="2147483716" r:id="rId5"/>
    <p:sldLayoutId id="2147483717"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957605419"/>
      </p:ext>
    </p:extLst>
  </p:cSld>
  <p:clrMap bg1="lt1" tx1="dk1" bg2="lt2" tx2="dk2" accent1="accent1" accent2="accent2" accent3="accent3" accent4="accent4" accent5="accent5" accent6="accent6" hlink="hlink" folHlink="folHlink"/>
  <p:sldLayoutIdLst>
    <p:sldLayoutId id="2147483719"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44755754"/>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4191305958"/>
      </p:ext>
    </p:extLst>
  </p:cSld>
  <p:clrMap bg1="lt1" tx1="dk1" bg2="lt2" tx2="dk2" accent1="accent1" accent2="accent2" accent3="accent3" accent4="accent4" accent5="accent5" accent6="accent6" hlink="hlink" folHlink="folHlink"/>
  <p:sldLayoutIdLst>
    <p:sldLayoutId id="2147483724"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gmpbc.link/em2-nl-counting-on-the-number-line-by-sevenths-0-to-2-video?utm_source=te&amp;utm_medium=slide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2.sv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6.sv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sv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0.sv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4.sv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svg"/><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8.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41.jpeg"/></Relationships>
</file>

<file path=ppt/slides/_rels/slide14.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0.jpeg"/><Relationship Id="rId7" Type="http://schemas.openxmlformats.org/officeDocument/2006/relationships/image" Target="../media/image48.png"/><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image" Target="../media/image47.jpeg"/><Relationship Id="rId5" Type="http://schemas.openxmlformats.org/officeDocument/2006/relationships/image" Target="../media/image46.png"/><Relationship Id="rId4" Type="http://schemas.openxmlformats.org/officeDocument/2006/relationships/image" Target="../media/image41.jpeg"/></Relationships>
</file>

<file path=ppt/slides/_rels/slide15.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0.jpeg"/><Relationship Id="rId7" Type="http://schemas.openxmlformats.org/officeDocument/2006/relationships/image" Target="../media/image53.png"/><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image" Target="../media/image52.jpeg"/><Relationship Id="rId5" Type="http://schemas.openxmlformats.org/officeDocument/2006/relationships/image" Target="../media/image51.png"/><Relationship Id="rId4" Type="http://schemas.openxmlformats.org/officeDocument/2006/relationships/image" Target="../media/image50.jpeg"/></Relationships>
</file>

<file path=ppt/slides/_rels/slide16.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40.jpeg"/><Relationship Id="rId7" Type="http://schemas.openxmlformats.org/officeDocument/2006/relationships/image" Target="../media/image57.pn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image" Target="../media/image56.jpeg"/><Relationship Id="rId5" Type="http://schemas.openxmlformats.org/officeDocument/2006/relationships/image" Target="../media/image55.png"/><Relationship Id="rId4" Type="http://schemas.openxmlformats.org/officeDocument/2006/relationships/image" Target="../media/image50.jpeg"/></Relationships>
</file>

<file path=ppt/slides/_rels/slide17.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40.jpeg"/><Relationship Id="rId7" Type="http://schemas.openxmlformats.org/officeDocument/2006/relationships/image" Target="../media/image62.pn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image" Target="../media/image61.jpeg"/><Relationship Id="rId5" Type="http://schemas.openxmlformats.org/officeDocument/2006/relationships/image" Target="../media/image60.png"/><Relationship Id="rId4" Type="http://schemas.openxmlformats.org/officeDocument/2006/relationships/image" Target="../media/image59.jpeg"/></Relationships>
</file>

<file path=ppt/slides/_rels/slide1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gmpbc.link/em2-nl-equivalent-fraction-area-model?utm_source=te&amp;utm_medium=slides" TargetMode="External"/><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hyperlink" Target="https://gmpbc.link/em2-nl-compose-and-decompose-area-model?utm_source=te&amp;utm_medium=slides" TargetMode="External"/><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80AC-8CCB-F5A6-0C35-AB3AAABD6D34}"/>
              </a:ext>
            </a:extLst>
          </p:cNvPr>
          <p:cNvSpPr>
            <a:spLocks noGrp="1"/>
          </p:cNvSpPr>
          <p:nvPr>
            <p:ph type="title"/>
          </p:nvPr>
        </p:nvSpPr>
        <p:spPr>
          <a:xfrm>
            <a:off x="2110535" y="654729"/>
            <a:ext cx="9813924" cy="1073588"/>
          </a:xfrm>
        </p:spPr>
        <p:txBody>
          <a:bodyPr anchor="t">
            <a:normAutofit fontScale="90000"/>
          </a:bodyPr>
          <a:lstStyle/>
          <a:p>
            <a:r>
              <a:rPr lang="es-US" sz="3000" b="1" i="0" strike="noStrike" cap="none" spc="0" baseline="0" dirty="0">
                <a:solidFill>
                  <a:srgbClr val="000000"/>
                </a:solidFill>
                <a:effectLst/>
                <a:latin typeface="Libre Franklin"/>
                <a:ea typeface="Libre Franklin"/>
                <a:cs typeface="Libre Franklin"/>
              </a:rPr>
              <a:t>Sumar y restar fracciones con unidades relacionadas usando modelos de área para expresar las fracciones con otro nombre</a:t>
            </a:r>
            <a:endParaRPr lang="en-IN" dirty="0"/>
          </a:p>
        </p:txBody>
      </p:sp>
      <p:sp>
        <p:nvSpPr>
          <p:cNvPr id="3" name="Content Placeholder 2">
            <a:extLst>
              <a:ext uri="{FF2B5EF4-FFF2-40B4-BE49-F238E27FC236}">
                <a16:creationId xmlns:a16="http://schemas.microsoft.com/office/drawing/2014/main" id="{4FBD5848-7FFA-EA0D-6909-398F281F2D87}"/>
              </a:ext>
            </a:extLst>
          </p:cNvPr>
          <p:cNvSpPr>
            <a:spLocks noGrp="1"/>
          </p:cNvSpPr>
          <p:nvPr>
            <p:ph sz="quarter" idx="21"/>
          </p:nvPr>
        </p:nvSpPr>
        <p:spPr>
          <a:xfrm>
            <a:off x="194400" y="200967"/>
            <a:ext cx="1574110" cy="1527349"/>
          </a:xfrm>
        </p:spPr>
        <p:txBody>
          <a:bodyPr anchor="ctr"/>
          <a:lstStyle/>
          <a:p>
            <a:pPr algn="ctr"/>
            <a:r>
              <a:rPr lang="en-US" b="1">
                <a:solidFill>
                  <a:srgbClr val="FFFFFF"/>
                </a:solidFill>
                <a:sym typeface="Arial"/>
              </a:rPr>
              <a:t>6</a:t>
            </a:r>
            <a:endParaRPr lang="en-IN"/>
          </a:p>
        </p:txBody>
      </p:sp>
      <p:sp>
        <p:nvSpPr>
          <p:cNvPr id="4" name="Content Placeholder 3">
            <a:extLst>
              <a:ext uri="{FF2B5EF4-FFF2-40B4-BE49-F238E27FC236}">
                <a16:creationId xmlns:a16="http://schemas.microsoft.com/office/drawing/2014/main" id="{099B4F4E-C8F4-761F-3209-002BBFD4160D}"/>
              </a:ext>
            </a:extLst>
          </p:cNvPr>
          <p:cNvSpPr>
            <a:spLocks noGrp="1"/>
          </p:cNvSpPr>
          <p:nvPr>
            <p:ph sz="quarter" idx="22"/>
          </p:nvPr>
        </p:nvSpPr>
        <p:spPr>
          <a:xfrm>
            <a:off x="2109788" y="275857"/>
            <a:ext cx="1225694" cy="295642"/>
          </a:xfrm>
        </p:spPr>
        <p:txBody>
          <a:bodyPr/>
          <a:lstStyle/>
          <a:p>
            <a:r>
              <a:rPr lang="es-US" sz="1400" b="1" i="0" strike="noStrike" cap="none" spc="0" baseline="0" dirty="0">
                <a:solidFill>
                  <a:srgbClr val="D62714"/>
                </a:solidFill>
                <a:effectLst/>
                <a:latin typeface="Libre Franklin"/>
                <a:ea typeface="Libre Franklin"/>
                <a:cs typeface="Libre Franklin"/>
              </a:rPr>
              <a:t>Lección 6</a:t>
            </a:r>
          </a:p>
        </p:txBody>
      </p:sp>
      <p:sp>
        <p:nvSpPr>
          <p:cNvPr id="5" name="Content Placeholder 4">
            <a:extLst>
              <a:ext uri="{FF2B5EF4-FFF2-40B4-BE49-F238E27FC236}">
                <a16:creationId xmlns:a16="http://schemas.microsoft.com/office/drawing/2014/main" id="{74BBD704-C164-09BD-A5D8-5B9B657B83B6}"/>
              </a:ext>
            </a:extLst>
          </p:cNvPr>
          <p:cNvSpPr>
            <a:spLocks noGrp="1"/>
          </p:cNvSpPr>
          <p:nvPr>
            <p:ph sz="quarter" idx="23"/>
          </p:nvPr>
        </p:nvSpPr>
        <p:spPr>
          <a:xfrm>
            <a:off x="194400" y="2870086"/>
            <a:ext cx="2330591" cy="336663"/>
          </a:xfrm>
        </p:spPr>
        <p:txBody>
          <a:bodyPr>
            <a:normAutofit lnSpcReduction="10000"/>
          </a:bodyPr>
          <a:lstStyle/>
          <a:p>
            <a:r>
              <a:rPr lang="es-US" sz="1800" b="1" i="0" strike="noStrike" cap="none" spc="0" baseline="0" dirty="0">
                <a:solidFill>
                  <a:srgbClr val="000000"/>
                </a:solidFill>
                <a:effectLst/>
                <a:latin typeface="Libre Franklin"/>
                <a:ea typeface="Libre Franklin"/>
                <a:cs typeface="Libre Franklin"/>
              </a:rPr>
              <a:t>Preguntas clave</a:t>
            </a:r>
            <a:endParaRPr lang="en-US" sz="1800" dirty="0"/>
          </a:p>
        </p:txBody>
      </p:sp>
      <p:sp>
        <p:nvSpPr>
          <p:cNvPr id="6" name="Content Placeholder 5">
            <a:extLst>
              <a:ext uri="{FF2B5EF4-FFF2-40B4-BE49-F238E27FC236}">
                <a16:creationId xmlns:a16="http://schemas.microsoft.com/office/drawing/2014/main" id="{4B2926AA-563E-EE3F-BD0E-79B4AF504C5C}"/>
              </a:ext>
            </a:extLst>
          </p:cNvPr>
          <p:cNvSpPr>
            <a:spLocks noGrp="1"/>
          </p:cNvSpPr>
          <p:nvPr>
            <p:ph sz="quarter" idx="24"/>
          </p:nvPr>
        </p:nvSpPr>
        <p:spPr>
          <a:xfrm>
            <a:off x="168275" y="3331442"/>
            <a:ext cx="11074689" cy="1544081"/>
          </a:xfrm>
        </p:spPr>
        <p:txBody>
          <a:bodyPr/>
          <a:lstStyle/>
          <a:p>
            <a:r>
              <a:rPr lang="es-US" sz="1600" b="0" i="0" strike="noStrike" cap="none" spc="0" baseline="0" dirty="0">
                <a:solidFill>
                  <a:srgbClr val="000000"/>
                </a:solidFill>
                <a:effectLst/>
                <a:latin typeface="Libre Franklin"/>
                <a:ea typeface="Libre Franklin"/>
                <a:cs typeface="Libre Franklin"/>
              </a:rPr>
              <a:t>¿Cómo puede ayudarles un modelo de área a expresar fracciones con otro nombre?</a:t>
            </a:r>
            <a:r>
              <a:rPr sz="1600" dirty="0"/>
              <a:t>
</a:t>
            </a:r>
            <a:r>
              <a:rPr lang="es-US" sz="1600" b="0" i="0" strike="noStrike" cap="none" spc="0" baseline="0" dirty="0">
                <a:solidFill>
                  <a:srgbClr val="000000"/>
                </a:solidFill>
                <a:effectLst/>
                <a:latin typeface="Libre Franklin"/>
                <a:ea typeface="Libre Franklin"/>
                <a:cs typeface="Libre Franklin"/>
              </a:rPr>
              <a:t>¿Es útil observar primero si las unidades están relacionadas? ¿Por qué?</a:t>
            </a:r>
            <a:r>
              <a:rPr sz="1600" dirty="0"/>
              <a:t>
</a:t>
            </a:r>
            <a:r>
              <a:rPr lang="es-US" sz="1600" b="0" i="0" strike="noStrike" cap="none" spc="0" baseline="0" dirty="0">
                <a:solidFill>
                  <a:srgbClr val="000000"/>
                </a:solidFill>
                <a:effectLst/>
                <a:latin typeface="Libre Franklin"/>
                <a:ea typeface="Libre Franklin"/>
                <a:cs typeface="Libre Franklin"/>
              </a:rPr>
              <a:t>¿Es útil observar si pueden expresar con otro nombre cualquiera de las fracciones de la expresión? ¿Por qué?</a:t>
            </a:r>
          </a:p>
        </p:txBody>
      </p:sp>
    </p:spTree>
    <p:extLst>
      <p:ext uri="{BB962C8B-B14F-4D97-AF65-F5344CB8AC3E}">
        <p14:creationId xmlns:p14="http://schemas.microsoft.com/office/powerpoint/2010/main" val="1271682457"/>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9722D-E6FB-E59D-E9BA-6D8F10C7303A}"/>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Contar de un séptimo en un séptimo en la recta numérica</a:t>
            </a:r>
            <a:endParaRPr lang="en-US" sz="2400"/>
          </a:p>
        </p:txBody>
      </p:sp>
      <p:sp>
        <p:nvSpPr>
          <p:cNvPr id="3" name="Content Placeholder 2">
            <a:extLst>
              <a:ext uri="{FF2B5EF4-FFF2-40B4-BE49-F238E27FC236}">
                <a16:creationId xmlns:a16="http://schemas.microsoft.com/office/drawing/2014/main" id="{E620078B-6CBE-9BD9-94DA-9D950B49CA03}"/>
              </a:ext>
            </a:extLst>
          </p:cNvPr>
          <p:cNvSpPr>
            <a:spLocks noGrp="1"/>
          </p:cNvSpPr>
          <p:nvPr>
            <p:ph sz="quarter" idx="26"/>
          </p:nvPr>
        </p:nvSpPr>
        <p:spPr>
          <a:xfrm>
            <a:off x="1631371" y="3229244"/>
            <a:ext cx="8914218" cy="399511"/>
          </a:xfrm>
        </p:spPr>
        <p:txBody>
          <a:bodyPr>
            <a:normAutofit/>
          </a:bodyPr>
          <a:lstStyle/>
          <a:p>
            <a:pPr algn="ctr"/>
            <a:r>
              <a:rPr lang="es-US" sz="2000" b="0" i="0" strike="noStrike" cap="none" spc="0" baseline="0" dirty="0">
                <a:solidFill>
                  <a:srgbClr val="000000"/>
                </a:solidFill>
                <a:effectLst/>
                <a:latin typeface="Libre Franklin"/>
                <a:ea typeface="Libre Franklin"/>
                <a:cs typeface="Libre Franklin"/>
                <a:hlinkClick r:id="rId3" history="0"/>
              </a:rPr>
              <a:t>Video Contar de un séptimo en un séptimo en la recta numérica: del </a:t>
            </a:r>
            <a:r>
              <a:rPr lang="es-US" sz="2200" b="0" i="0" strike="noStrike" cap="none" spc="0" baseline="0" dirty="0">
                <a:solidFill>
                  <a:srgbClr val="000000"/>
                </a:solidFill>
                <a:effectLst/>
                <a:latin typeface="Cambria"/>
                <a:ea typeface="Cambria"/>
                <a:cs typeface="Cambria"/>
                <a:hlinkClick r:id="rId3" history="0"/>
              </a:rPr>
              <a:t>0</a:t>
            </a:r>
            <a:r>
              <a:rPr lang="es-US" sz="2000" b="0" i="0" strike="noStrike" cap="none" spc="0" baseline="0" dirty="0">
                <a:solidFill>
                  <a:srgbClr val="000000"/>
                </a:solidFill>
                <a:effectLst/>
                <a:latin typeface="Libre Franklin"/>
                <a:ea typeface="Libre Franklin"/>
                <a:cs typeface="Libre Franklin"/>
                <a:hlinkClick r:id="rId3" history="0"/>
              </a:rPr>
              <a:t> al </a:t>
            </a:r>
            <a:r>
              <a:rPr lang="es-US" sz="2200" b="0" i="0" strike="noStrike" cap="none" spc="0" baseline="0" dirty="0">
                <a:solidFill>
                  <a:srgbClr val="000000"/>
                </a:solidFill>
                <a:effectLst/>
                <a:latin typeface="Cambria"/>
                <a:ea typeface="Cambria"/>
                <a:cs typeface="Cambria"/>
                <a:hlinkClick r:id="rId3" history="0"/>
              </a:rPr>
              <a:t>2</a:t>
            </a:r>
            <a:endParaRPr lang="en-US" sz="2000" dirty="0">
              <a:hlinkClick r:id="rId3"/>
            </a:endParaRPr>
          </a:p>
        </p:txBody>
      </p:sp>
    </p:spTree>
    <p:extLst>
      <p:ext uri="{BB962C8B-B14F-4D97-AF65-F5344CB8AC3E}">
        <p14:creationId xmlns:p14="http://schemas.microsoft.com/office/powerpoint/2010/main" val="1932330953"/>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1A5AB-8010-AF7A-C2A6-A3650B70C4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7512F6-2C01-93CD-C841-B863EC8E87AA}"/>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Cambria"/>
                <a:ea typeface="Cambria"/>
                <a:cs typeface="Cambria"/>
              </a:rPr>
              <a:t>0</a:t>
            </a:r>
            <a:r>
              <a:rPr lang="es-US" sz="2400" b="1" i="0" strike="noStrike" cap="none" spc="0" baseline="0">
                <a:solidFill>
                  <a:srgbClr val="D62714"/>
                </a:solidFill>
                <a:effectLst/>
                <a:latin typeface="Libre Franklin"/>
                <a:ea typeface="Libre Franklin"/>
                <a:cs typeface="Libre Franklin"/>
              </a:rPr>
              <a:t>, </a:t>
            </a:r>
            <a:r>
              <a:rPr lang="es-US" sz="500" b="1" i="0" strike="noStrike" cap="none" spc="0" baseline="0">
                <a:solidFill>
                  <a:srgbClr val="FFFFFF"/>
                </a:solidFill>
                <a:effectLst/>
                <a:latin typeface="Libre Franklin"/>
                <a:ea typeface="Libre Franklin"/>
                <a:cs typeface="Libre Franklin"/>
              </a:rPr>
              <a:t>un medio </a:t>
            </a:r>
            <a:r>
              <a:rPr lang="es-US" sz="2400" b="1" i="0" strike="noStrike" cap="none" spc="0" baseline="0">
                <a:solidFill>
                  <a:srgbClr val="D62714"/>
                </a:solidFill>
                <a:effectLst/>
                <a:latin typeface="Libre Franklin"/>
                <a:ea typeface="Libre Franklin"/>
                <a:cs typeface="Libre Franklin"/>
              </a:rPr>
              <a:t> o </a:t>
            </a:r>
            <a:r>
              <a:rPr lang="es-US" sz="2600" b="1" i="0" strike="noStrike" cap="none" spc="0" baseline="0">
                <a:solidFill>
                  <a:srgbClr val="D62714"/>
                </a:solidFill>
                <a:effectLst/>
                <a:latin typeface="Cambria"/>
                <a:ea typeface="Cambria"/>
                <a:cs typeface="Cambria"/>
              </a:rPr>
              <a:t>1 </a:t>
            </a:r>
            <a:r>
              <a:rPr lang="es-US" sz="2600" b="1" i="0" strike="noStrike" cap="none" spc="0" baseline="0">
                <a:solidFill>
                  <a:srgbClr val="D62714"/>
                </a:solidFill>
                <a:effectLst/>
                <a:latin typeface="Libre Franklin"/>
                <a:ea typeface="Libre Franklin"/>
                <a:cs typeface="Libre Franklin"/>
              </a:rPr>
              <a:t>(1 de 9)</a:t>
            </a:r>
            <a:endParaRPr lang="en-US" sz="2600">
              <a:ea typeface="Cambria" panose="02040503050406030204" pitchFamily="18" charset="0"/>
            </a:endParaRPr>
          </a:p>
        </p:txBody>
      </p:sp>
      <p:pic>
        <p:nvPicPr>
          <p:cNvPr id="4" name="Picture 3">
            <a:extLst>
              <a:ext uri="{FF2B5EF4-FFF2-40B4-BE49-F238E27FC236}">
                <a16:creationId xmlns:a16="http://schemas.microsoft.com/office/drawing/2014/main" id="{E933C5E9-AB46-E500-785D-26C4BCE74688}"/>
              </a:ext>
            </a:extLst>
          </p:cNvPr>
          <p:cNvPicPr>
            <a:picLocks/>
          </p:cNvPicPr>
          <p:nvPr/>
        </p:nvPicPr>
        <p:blipFill>
          <a:blip r:embed="rId3"/>
          <a:stretch>
            <a:fillRect/>
          </a:stretch>
        </p:blipFill>
        <p:spPr>
          <a:xfrm>
            <a:off x="5290536" y="814502"/>
            <a:ext cx="241300" cy="787400"/>
          </a:xfrm>
          <a:prstGeom prst="rect">
            <a:avLst/>
          </a:prstGeom>
        </p:spPr>
      </p:pic>
      <p:pic>
        <p:nvPicPr>
          <p:cNvPr id="8" name="Picture Placeholder 2" descr="Una recta numérica que va de 0 a uno, con marcas de graduación equidistantes rotuladas 0, un medio y uno. El número cinco sextos está arriba de la recta numérica.">
            <a:extLst>
              <a:ext uri="{FF2B5EF4-FFF2-40B4-BE49-F238E27FC236}">
                <a16:creationId xmlns:a16="http://schemas.microsoft.com/office/drawing/2014/main" id="{9D39A3D4-9E5B-22EA-BC8A-8A5CE96A67FE}"/>
              </a:ext>
            </a:extLst>
          </p:cNvPr>
          <p:cNvPicPr/>
          <p:nvPr/>
        </p:nvPicPr>
        <p:blipFill>
          <a:blip r:embed="rId4">
            <a:extLst>
              <a:ext uri="{96DAC541-7B7A-43D3-8B79-37D633B846F1}">
                <asvg:svgBlip xmlns:asvg="http://schemas.microsoft.com/office/drawing/2016/SVG/main" r:embed="rId5"/>
              </a:ext>
            </a:extLst>
          </a:blip>
          <a:stretch>
            <a:fillRect/>
          </a:stretch>
        </p:blipFill>
        <p:spPr>
          <a:xfrm>
            <a:off x="1839191" y="2337626"/>
            <a:ext cx="8534400" cy="2917557"/>
          </a:xfrm>
          <a:prstGeom prst="rect">
            <a:avLst/>
          </a:prstGeom>
        </p:spPr>
      </p:pic>
      <p:sp>
        <p:nvSpPr>
          <p:cNvPr id="10" name="Content Placeholder 9">
            <a:extLst>
              <a:ext uri="{FF2B5EF4-FFF2-40B4-BE49-F238E27FC236}">
                <a16:creationId xmlns:a16="http://schemas.microsoft.com/office/drawing/2014/main" id="{8C500EB6-69D4-7FD3-4E52-A63028115B3F}"/>
              </a:ext>
            </a:extLst>
          </p:cNvPr>
          <p:cNvSpPr>
            <a:spLocks noGrp="1"/>
          </p:cNvSpPr>
          <p:nvPr>
            <p:ph sz="quarter" idx="16"/>
          </p:nvPr>
        </p:nvSpPr>
        <p:spPr>
          <a:xfrm>
            <a:off x="273050" y="5866593"/>
            <a:ext cx="5232400" cy="399511"/>
          </a:xfrm>
        </p:spPr>
        <p:txBody>
          <a:bodyPr/>
          <a:lstStyle/>
          <a:p>
            <a:r>
              <a:rPr lang="es-US" sz="1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Placeholder 3" descr="Respuesta de la clase: 2 marcas de graduación equidistantes sin rotular entre 0 y un medio. 2 marcas de graduación equidistantes entre un medio y uno. La segunda marca rotulada cinco sextos está a un poco de uno a la izquierda.">
            <a:extLst>
              <a:ext uri="{FF2B5EF4-FFF2-40B4-BE49-F238E27FC236}">
                <a16:creationId xmlns:a16="http://schemas.microsoft.com/office/drawing/2014/main" id="{BA0210F3-C72E-1210-24CC-EF2F3CC5B33B}"/>
              </a:ext>
            </a:extLst>
          </p:cNvPr>
          <p:cNvPicPr/>
          <p:nvPr/>
        </p:nvPicPr>
        <p:blipFill>
          <a:blip r:embed="rId6">
            <a:extLst>
              <a:ext uri="{96DAC541-7B7A-43D3-8B79-37D633B846F1}">
                <asvg:svgBlip xmlns:asvg="http://schemas.microsoft.com/office/drawing/2016/SVG/main" r:embed="rId7"/>
              </a:ext>
            </a:extLst>
          </a:blip>
          <a:stretch>
            <a:fillRect/>
          </a:stretch>
        </p:blipFill>
        <p:spPr>
          <a:xfrm>
            <a:off x="1839191" y="2337626"/>
            <a:ext cx="8534400" cy="2917557"/>
          </a:xfrm>
          <a:prstGeom prst="rect">
            <a:avLst/>
          </a:prstGeom>
        </p:spPr>
      </p:pic>
      <p:sp>
        <p:nvSpPr>
          <p:cNvPr id="11" name="Content Placeholder 10">
            <a:extLst>
              <a:ext uri="{FF2B5EF4-FFF2-40B4-BE49-F238E27FC236}">
                <a16:creationId xmlns:a16="http://schemas.microsoft.com/office/drawing/2014/main" id="{2CCD2165-E54B-EAC8-4A0D-6B8C5FFABD8B}"/>
              </a:ext>
            </a:extLst>
          </p:cNvPr>
          <p:cNvSpPr>
            <a:spLocks noGrp="1"/>
          </p:cNvSpPr>
          <p:nvPr>
            <p:ph sz="quarter" idx="17"/>
          </p:nvPr>
        </p:nvSpPr>
        <p:spPr>
          <a:xfrm>
            <a:off x="6432550" y="5866593"/>
            <a:ext cx="5232400" cy="395157"/>
          </a:xfrm>
        </p:spPr>
        <p:txBody>
          <a:bodyPr/>
          <a:lstStyle/>
          <a:p>
            <a:r>
              <a:rPr lang="es-US" sz="1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9831796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par>
                    <p:cTn id="9" fill="hold" nodeType="clickPar">
                      <p:stCondLst>
                        <p:cond delay="indefinite"/>
                        <p:cond evt="onBegin" delay="0">
                          <p:tn val="8"/>
                        </p:cond>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E3788-8FFA-5BFB-BDB3-B764DF7B76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99DF61-7F1E-BCDA-FB21-DFE3EB448727}"/>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Cambria"/>
                <a:ea typeface="Cambria"/>
                <a:cs typeface="Cambria"/>
              </a:rPr>
              <a:t>0</a:t>
            </a:r>
            <a:r>
              <a:rPr lang="es-US" sz="2400" b="1" i="0" strike="noStrike" cap="none" spc="0" baseline="0">
                <a:solidFill>
                  <a:srgbClr val="D62714"/>
                </a:solidFill>
                <a:effectLst/>
                <a:latin typeface="Libre Franklin"/>
                <a:ea typeface="Libre Franklin"/>
                <a:cs typeface="Libre Franklin"/>
              </a:rPr>
              <a:t>, </a:t>
            </a:r>
            <a:r>
              <a:rPr lang="es-US" sz="500" b="1" i="0" strike="noStrike" cap="none" spc="0" baseline="0">
                <a:solidFill>
                  <a:srgbClr val="FFFFFF"/>
                </a:solidFill>
                <a:effectLst/>
                <a:latin typeface="Libre Franklin"/>
                <a:ea typeface="Libre Franklin"/>
                <a:cs typeface="Libre Franklin"/>
              </a:rPr>
              <a:t>un medio </a:t>
            </a:r>
            <a:r>
              <a:rPr lang="es-US" sz="2400" b="1" i="0" strike="noStrike" cap="none" spc="0" baseline="0">
                <a:solidFill>
                  <a:srgbClr val="D62714"/>
                </a:solidFill>
                <a:effectLst/>
                <a:latin typeface="Libre Franklin"/>
                <a:ea typeface="Libre Franklin"/>
                <a:cs typeface="Libre Franklin"/>
              </a:rPr>
              <a:t> o </a:t>
            </a:r>
            <a:r>
              <a:rPr lang="es-US" sz="2600" b="1" i="0" strike="noStrike" cap="none" spc="0" baseline="0">
                <a:solidFill>
                  <a:srgbClr val="D62714"/>
                </a:solidFill>
                <a:effectLst/>
                <a:latin typeface="Cambria"/>
                <a:ea typeface="Cambria"/>
                <a:cs typeface="Cambria"/>
              </a:rPr>
              <a:t>1 </a:t>
            </a:r>
            <a:r>
              <a:rPr lang="es-US" sz="2600" b="1" i="0" strike="noStrike" cap="none" spc="0" baseline="0">
                <a:solidFill>
                  <a:srgbClr val="D62714"/>
                </a:solidFill>
                <a:effectLst/>
                <a:latin typeface="Libre Franklin"/>
                <a:ea typeface="Libre Franklin"/>
                <a:cs typeface="Libre Franklin"/>
              </a:rPr>
              <a:t>(2 de 9)</a:t>
            </a:r>
            <a:endParaRPr lang="en-US" sz="2600">
              <a:ea typeface="Cambria" panose="02040503050406030204" pitchFamily="18" charset="0"/>
            </a:endParaRPr>
          </a:p>
        </p:txBody>
      </p:sp>
      <p:pic>
        <p:nvPicPr>
          <p:cNvPr id="6" name="Picture 5">
            <a:extLst>
              <a:ext uri="{FF2B5EF4-FFF2-40B4-BE49-F238E27FC236}">
                <a16:creationId xmlns:a16="http://schemas.microsoft.com/office/drawing/2014/main" id="{4A58AE4E-0312-54FA-38D2-D5F30224EF16}"/>
              </a:ext>
            </a:extLst>
          </p:cNvPr>
          <p:cNvPicPr>
            <a:picLocks/>
          </p:cNvPicPr>
          <p:nvPr/>
        </p:nvPicPr>
        <p:blipFill>
          <a:blip r:embed="rId3"/>
          <a:stretch>
            <a:fillRect/>
          </a:stretch>
        </p:blipFill>
        <p:spPr>
          <a:xfrm>
            <a:off x="5280145" y="814502"/>
            <a:ext cx="241300" cy="787400"/>
          </a:xfrm>
          <a:prstGeom prst="rect">
            <a:avLst/>
          </a:prstGeom>
        </p:spPr>
      </p:pic>
      <p:pic>
        <p:nvPicPr>
          <p:cNvPr id="3" name="Picture Placeholder 2" descr="Una recta numérica que va de 0 a uno, con marcas de graduación equidistantes rotuladas 0, un medio y uno. El número un sexto está arriba de la recta numérica.">
            <a:extLst>
              <a:ext uri="{FF2B5EF4-FFF2-40B4-BE49-F238E27FC236}">
                <a16:creationId xmlns:a16="http://schemas.microsoft.com/office/drawing/2014/main" id="{6903C7D1-62DE-975D-697C-D4E2DF67099C}"/>
              </a:ext>
            </a:extLst>
          </p:cNvPr>
          <p:cNvPicPr/>
          <p:nvPr/>
        </p:nvPicPr>
        <p:blipFill>
          <a:blip r:embed="rId4">
            <a:extLst>
              <a:ext uri="{96DAC541-7B7A-43D3-8B79-37D633B846F1}">
                <asvg:svgBlip xmlns:asvg="http://schemas.microsoft.com/office/drawing/2016/SVG/main" r:embed="rId5"/>
              </a:ext>
            </a:extLst>
          </a:blip>
          <a:stretch>
            <a:fillRect/>
          </a:stretch>
        </p:blipFill>
        <p:spPr>
          <a:xfrm>
            <a:off x="1828800" y="2337913"/>
            <a:ext cx="8534400" cy="2917557"/>
          </a:xfrm>
          <a:prstGeom prst="rect">
            <a:avLst/>
          </a:prstGeom>
        </p:spPr>
      </p:pic>
      <p:sp>
        <p:nvSpPr>
          <p:cNvPr id="10" name="Content Placeholder 9">
            <a:extLst>
              <a:ext uri="{FF2B5EF4-FFF2-40B4-BE49-F238E27FC236}">
                <a16:creationId xmlns:a16="http://schemas.microsoft.com/office/drawing/2014/main" id="{1EA04DB4-83E3-B94B-BC7D-395E52C2660C}"/>
              </a:ext>
            </a:extLst>
          </p:cNvPr>
          <p:cNvSpPr>
            <a:spLocks noGrp="1"/>
          </p:cNvSpPr>
          <p:nvPr>
            <p:ph sz="quarter" idx="16"/>
          </p:nvPr>
        </p:nvSpPr>
        <p:spPr>
          <a:xfrm>
            <a:off x="273050" y="5866593"/>
            <a:ext cx="5232400" cy="399511"/>
          </a:xfrm>
        </p:spPr>
        <p:txBody>
          <a:bodyPr/>
          <a:lstStyle/>
          <a:p>
            <a:r>
              <a:rPr lang="es-US" sz="1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Placeholder 3" descr="Respuesta de la clase: 2 marcas de graduación equidistantes entre 0 y un medio. La primera marca rotulada un sexto está apenas a la derecha de 0. 2 marcas de graduación equidistantes entre un medio y uno.">
            <a:extLst>
              <a:ext uri="{FF2B5EF4-FFF2-40B4-BE49-F238E27FC236}">
                <a16:creationId xmlns:a16="http://schemas.microsoft.com/office/drawing/2014/main" id="{1D33780C-7AB4-0DA0-35F7-A8F3DB5666ED}"/>
              </a:ext>
            </a:extLst>
          </p:cNvPr>
          <p:cNvPicPr/>
          <p:nvPr/>
        </p:nvPicPr>
        <p:blipFill>
          <a:blip r:embed="rId6">
            <a:extLst>
              <a:ext uri="{96DAC541-7B7A-43D3-8B79-37D633B846F1}">
                <asvg:svgBlip xmlns:asvg="http://schemas.microsoft.com/office/drawing/2016/SVG/main" r:embed="rId7"/>
              </a:ext>
            </a:extLst>
          </a:blip>
          <a:stretch>
            <a:fillRect/>
          </a:stretch>
        </p:blipFill>
        <p:spPr>
          <a:xfrm>
            <a:off x="1828800" y="2337913"/>
            <a:ext cx="8534400" cy="2917557"/>
          </a:xfrm>
          <a:prstGeom prst="rect">
            <a:avLst/>
          </a:prstGeom>
        </p:spPr>
      </p:pic>
      <p:sp>
        <p:nvSpPr>
          <p:cNvPr id="11" name="Content Placeholder 10">
            <a:extLst>
              <a:ext uri="{FF2B5EF4-FFF2-40B4-BE49-F238E27FC236}">
                <a16:creationId xmlns:a16="http://schemas.microsoft.com/office/drawing/2014/main" id="{CB109575-1565-44E5-5133-30ECA272D64D}"/>
              </a:ext>
            </a:extLst>
          </p:cNvPr>
          <p:cNvSpPr>
            <a:spLocks noGrp="1"/>
          </p:cNvSpPr>
          <p:nvPr>
            <p:ph sz="quarter" idx="17"/>
          </p:nvPr>
        </p:nvSpPr>
        <p:spPr>
          <a:xfrm>
            <a:off x="6432550" y="5866593"/>
            <a:ext cx="5232400" cy="395157"/>
          </a:xfrm>
        </p:spPr>
        <p:txBody>
          <a:bodyPr/>
          <a:lstStyle/>
          <a:p>
            <a:r>
              <a:rPr lang="es-US" sz="1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31960249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childTnLst>
                          </p:cTn>
                        </p:par>
                      </p:childTnLst>
                    </p:cTn>
                  </p:par>
                  <p:par>
                    <p:cTn id="9" fill="hold" nodeType="clickPar">
                      <p:stCondLst>
                        <p:cond delay="indefinite"/>
                        <p:cond evt="onBegin" delay="0">
                          <p:tn val="8"/>
                        </p:cond>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1FF99-629C-988A-3BC6-84BE7CEDC8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76326D-18AF-527B-AEB7-23D4EB3B5303}"/>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Cambria"/>
                <a:ea typeface="Cambria"/>
                <a:cs typeface="Cambria"/>
              </a:rPr>
              <a:t>0</a:t>
            </a:r>
            <a:r>
              <a:rPr lang="es-US" sz="2400" b="1" i="0" strike="noStrike" cap="none" spc="0" baseline="0">
                <a:solidFill>
                  <a:srgbClr val="D62714"/>
                </a:solidFill>
                <a:effectLst/>
                <a:latin typeface="Libre Franklin"/>
                <a:ea typeface="Libre Franklin"/>
                <a:cs typeface="Libre Franklin"/>
              </a:rPr>
              <a:t>, </a:t>
            </a:r>
            <a:r>
              <a:rPr lang="es-US" sz="500" b="1" i="0" strike="noStrike" cap="none" spc="0" baseline="0">
                <a:solidFill>
                  <a:srgbClr val="FFFFFF"/>
                </a:solidFill>
                <a:effectLst/>
                <a:latin typeface="Libre Franklin"/>
                <a:ea typeface="Libre Franklin"/>
                <a:cs typeface="Libre Franklin"/>
              </a:rPr>
              <a:t>un medio </a:t>
            </a:r>
            <a:r>
              <a:rPr lang="es-US" sz="2400" b="1" i="0" strike="noStrike" cap="none" spc="0" baseline="0">
                <a:solidFill>
                  <a:srgbClr val="D62714"/>
                </a:solidFill>
                <a:effectLst/>
                <a:latin typeface="Libre Franklin"/>
                <a:ea typeface="Libre Franklin"/>
                <a:cs typeface="Libre Franklin"/>
              </a:rPr>
              <a:t> o </a:t>
            </a:r>
            <a:r>
              <a:rPr lang="es-US" sz="2600" b="1" i="0" strike="noStrike" cap="none" spc="0" baseline="0">
                <a:solidFill>
                  <a:srgbClr val="D62714"/>
                </a:solidFill>
                <a:effectLst/>
                <a:latin typeface="Cambria"/>
                <a:ea typeface="Cambria"/>
                <a:cs typeface="Cambria"/>
              </a:rPr>
              <a:t>1 </a:t>
            </a:r>
            <a:r>
              <a:rPr lang="es-US" sz="2600" b="1" i="0" strike="noStrike" cap="none" spc="0" baseline="0">
                <a:solidFill>
                  <a:srgbClr val="D62714"/>
                </a:solidFill>
                <a:effectLst/>
                <a:latin typeface="Libre Franklin"/>
                <a:ea typeface="Libre Franklin"/>
                <a:cs typeface="Libre Franklin"/>
              </a:rPr>
              <a:t>(3 de 9)</a:t>
            </a:r>
            <a:endParaRPr lang="en-US" sz="2600">
              <a:ea typeface="Cambria" panose="02040503050406030204" pitchFamily="18" charset="0"/>
            </a:endParaRPr>
          </a:p>
        </p:txBody>
      </p:sp>
      <p:pic>
        <p:nvPicPr>
          <p:cNvPr id="6" name="Picture 5">
            <a:extLst>
              <a:ext uri="{FF2B5EF4-FFF2-40B4-BE49-F238E27FC236}">
                <a16:creationId xmlns:a16="http://schemas.microsoft.com/office/drawing/2014/main" id="{438C4075-000F-F611-6BBE-CAE7411CCD55}"/>
              </a:ext>
            </a:extLst>
          </p:cNvPr>
          <p:cNvPicPr>
            <a:picLocks/>
          </p:cNvPicPr>
          <p:nvPr/>
        </p:nvPicPr>
        <p:blipFill>
          <a:blip r:embed="rId3"/>
          <a:stretch>
            <a:fillRect/>
          </a:stretch>
        </p:blipFill>
        <p:spPr>
          <a:xfrm>
            <a:off x="5311320" y="814502"/>
            <a:ext cx="241300" cy="787400"/>
          </a:xfrm>
          <a:prstGeom prst="rect">
            <a:avLst/>
          </a:prstGeom>
        </p:spPr>
      </p:pic>
      <p:pic>
        <p:nvPicPr>
          <p:cNvPr id="3" name="Picture Placeholder 2" descr="Una recta numérica que va de 0 a uno, con marcas de graduación equidistantes rotuladas 0, un medio y uno. El número tres octavos está arriba de la recta numérica.">
            <a:extLst>
              <a:ext uri="{FF2B5EF4-FFF2-40B4-BE49-F238E27FC236}">
                <a16:creationId xmlns:a16="http://schemas.microsoft.com/office/drawing/2014/main" id="{680578E4-E66E-4F4C-6D93-1270DBEEAAB2}"/>
              </a:ext>
            </a:extLst>
          </p:cNvPr>
          <p:cNvPicPr/>
          <p:nvPr/>
        </p:nvPicPr>
        <p:blipFill>
          <a:blip r:embed="rId4">
            <a:extLst>
              <a:ext uri="{96DAC541-7B7A-43D3-8B79-37D633B846F1}">
                <asvg:svgBlip xmlns:asvg="http://schemas.microsoft.com/office/drawing/2016/SVG/main" r:embed="rId5"/>
              </a:ext>
            </a:extLst>
          </a:blip>
          <a:stretch>
            <a:fillRect/>
          </a:stretch>
        </p:blipFill>
        <p:spPr>
          <a:xfrm>
            <a:off x="1839191" y="2341899"/>
            <a:ext cx="8534400" cy="2917557"/>
          </a:xfrm>
          <a:prstGeom prst="rect">
            <a:avLst/>
          </a:prstGeom>
        </p:spPr>
      </p:pic>
      <p:sp>
        <p:nvSpPr>
          <p:cNvPr id="10" name="Content Placeholder 9">
            <a:extLst>
              <a:ext uri="{FF2B5EF4-FFF2-40B4-BE49-F238E27FC236}">
                <a16:creationId xmlns:a16="http://schemas.microsoft.com/office/drawing/2014/main" id="{ABEB6D7B-4CFE-9063-27CF-AC177C95C98C}"/>
              </a:ext>
            </a:extLst>
          </p:cNvPr>
          <p:cNvSpPr>
            <a:spLocks noGrp="1"/>
          </p:cNvSpPr>
          <p:nvPr>
            <p:ph sz="quarter" idx="16"/>
          </p:nvPr>
        </p:nvSpPr>
        <p:spPr>
          <a:xfrm>
            <a:off x="273050" y="5866593"/>
            <a:ext cx="5232400" cy="399511"/>
          </a:xfrm>
        </p:spPr>
        <p:txBody>
          <a:bodyPr/>
          <a:lstStyle/>
          <a:p>
            <a:r>
              <a:rPr lang="es-US" sz="1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Placeholder 3" descr="Respuesta de la clase: 3 marcas de graduación equidistantes entre 0 y un medio. La tercera marca rotulada 3 octavos está un poco más a la izquierda de un medio. 3 marcas de graduación equidistantes entre un medio y uno.">
            <a:extLst>
              <a:ext uri="{FF2B5EF4-FFF2-40B4-BE49-F238E27FC236}">
                <a16:creationId xmlns:a16="http://schemas.microsoft.com/office/drawing/2014/main" id="{8C6A407A-C038-FBF3-E1B7-A42C8FA208BC}"/>
              </a:ext>
            </a:extLst>
          </p:cNvPr>
          <p:cNvPicPr/>
          <p:nvPr/>
        </p:nvPicPr>
        <p:blipFill>
          <a:blip r:embed="rId6">
            <a:extLst>
              <a:ext uri="{96DAC541-7B7A-43D3-8B79-37D633B846F1}">
                <asvg:svgBlip xmlns:asvg="http://schemas.microsoft.com/office/drawing/2016/SVG/main" r:embed="rId7"/>
              </a:ext>
            </a:extLst>
          </a:blip>
          <a:stretch>
            <a:fillRect/>
          </a:stretch>
        </p:blipFill>
        <p:spPr>
          <a:xfrm>
            <a:off x="1839191" y="2341899"/>
            <a:ext cx="8534400" cy="2917557"/>
          </a:xfrm>
          <a:prstGeom prst="rect">
            <a:avLst/>
          </a:prstGeom>
        </p:spPr>
      </p:pic>
      <p:sp>
        <p:nvSpPr>
          <p:cNvPr id="11" name="Content Placeholder 10">
            <a:extLst>
              <a:ext uri="{FF2B5EF4-FFF2-40B4-BE49-F238E27FC236}">
                <a16:creationId xmlns:a16="http://schemas.microsoft.com/office/drawing/2014/main" id="{4C6AA486-3A07-1954-1709-077E2D2B7C53}"/>
              </a:ext>
            </a:extLst>
          </p:cNvPr>
          <p:cNvSpPr>
            <a:spLocks noGrp="1"/>
          </p:cNvSpPr>
          <p:nvPr>
            <p:ph sz="quarter" idx="17"/>
          </p:nvPr>
        </p:nvSpPr>
        <p:spPr>
          <a:xfrm>
            <a:off x="6432550" y="5866593"/>
            <a:ext cx="5232400" cy="395157"/>
          </a:xfrm>
        </p:spPr>
        <p:txBody>
          <a:bodyPr/>
          <a:lstStyle/>
          <a:p>
            <a:r>
              <a:rPr lang="es-US" sz="1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70747643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childTnLst>
                          </p:cTn>
                        </p:par>
                      </p:childTnLst>
                    </p:cTn>
                  </p:par>
                  <p:par>
                    <p:cTn id="9" fill="hold" nodeType="clickPar">
                      <p:stCondLst>
                        <p:cond delay="indefinite"/>
                        <p:cond evt="onBegin" delay="0">
                          <p:tn val="8"/>
                        </p:cond>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7E1FF-A8FB-6A14-AC5A-D72DFB16B6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D08D7C-2810-24BE-E65D-DF9755CBC707}"/>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Cambria"/>
                <a:ea typeface="Cambria"/>
                <a:cs typeface="Cambria"/>
              </a:rPr>
              <a:t>0</a:t>
            </a:r>
            <a:r>
              <a:rPr lang="es-US" sz="2400" b="1" i="0" strike="noStrike" cap="none" spc="0" baseline="0">
                <a:solidFill>
                  <a:srgbClr val="D62714"/>
                </a:solidFill>
                <a:effectLst/>
                <a:latin typeface="Libre Franklin"/>
                <a:ea typeface="Libre Franklin"/>
                <a:cs typeface="Libre Franklin"/>
              </a:rPr>
              <a:t>, </a:t>
            </a:r>
            <a:r>
              <a:rPr lang="es-US" sz="500" b="1" i="0" strike="noStrike" cap="none" spc="0" baseline="0">
                <a:solidFill>
                  <a:srgbClr val="FFFFFF"/>
                </a:solidFill>
                <a:effectLst/>
                <a:latin typeface="Libre Franklin"/>
                <a:ea typeface="Libre Franklin"/>
                <a:cs typeface="Libre Franklin"/>
              </a:rPr>
              <a:t>un medio </a:t>
            </a:r>
            <a:r>
              <a:rPr lang="es-US" sz="2400" b="1" i="0" strike="noStrike" cap="none" spc="0" baseline="0">
                <a:solidFill>
                  <a:srgbClr val="D62714"/>
                </a:solidFill>
                <a:effectLst/>
                <a:latin typeface="Libre Franklin"/>
                <a:ea typeface="Libre Franklin"/>
                <a:cs typeface="Libre Franklin"/>
              </a:rPr>
              <a:t> o </a:t>
            </a:r>
            <a:r>
              <a:rPr lang="es-US" sz="2600" b="1" i="0" strike="noStrike" cap="none" spc="0" baseline="0">
                <a:solidFill>
                  <a:srgbClr val="D62714"/>
                </a:solidFill>
                <a:effectLst/>
                <a:latin typeface="Cambria"/>
                <a:ea typeface="Cambria"/>
                <a:cs typeface="Cambria"/>
              </a:rPr>
              <a:t>1 </a:t>
            </a:r>
            <a:r>
              <a:rPr lang="es-US" sz="2600" b="1" i="0" strike="noStrike" cap="none" spc="0" baseline="0">
                <a:solidFill>
                  <a:srgbClr val="D62714"/>
                </a:solidFill>
                <a:effectLst/>
                <a:latin typeface="Libre Franklin"/>
                <a:ea typeface="Libre Franklin"/>
                <a:cs typeface="Libre Franklin"/>
              </a:rPr>
              <a:t>(4 de 9)</a:t>
            </a:r>
            <a:endParaRPr lang="en-US" sz="2600">
              <a:ea typeface="Cambria" panose="02040503050406030204" pitchFamily="18" charset="0"/>
            </a:endParaRPr>
          </a:p>
        </p:txBody>
      </p:sp>
      <p:pic>
        <p:nvPicPr>
          <p:cNvPr id="6" name="Picture 5">
            <a:extLst>
              <a:ext uri="{FF2B5EF4-FFF2-40B4-BE49-F238E27FC236}">
                <a16:creationId xmlns:a16="http://schemas.microsoft.com/office/drawing/2014/main" id="{F2E7524C-F81F-3F61-A39D-709D11D55082}"/>
              </a:ext>
            </a:extLst>
          </p:cNvPr>
          <p:cNvPicPr>
            <a:picLocks/>
          </p:cNvPicPr>
          <p:nvPr/>
        </p:nvPicPr>
        <p:blipFill>
          <a:blip r:embed="rId3"/>
          <a:stretch>
            <a:fillRect/>
          </a:stretch>
        </p:blipFill>
        <p:spPr>
          <a:xfrm>
            <a:off x="5280145" y="814502"/>
            <a:ext cx="241300" cy="787400"/>
          </a:xfrm>
          <a:prstGeom prst="rect">
            <a:avLst/>
          </a:prstGeom>
        </p:spPr>
      </p:pic>
      <p:pic>
        <p:nvPicPr>
          <p:cNvPr id="3" name="Picture Placeholder 2" descr="Una recta numérica que va de 0 a uno, con marcas de graduación equidistantes rotuladas 0, un medio y uno. El número siete octavos está arriba de la recta numérica.">
            <a:extLst>
              <a:ext uri="{FF2B5EF4-FFF2-40B4-BE49-F238E27FC236}">
                <a16:creationId xmlns:a16="http://schemas.microsoft.com/office/drawing/2014/main" id="{63ED49C6-56D5-3087-6CB8-611C2283D193}"/>
              </a:ext>
            </a:extLst>
          </p:cNvPr>
          <p:cNvPicPr/>
          <p:nvPr/>
        </p:nvPicPr>
        <p:blipFill>
          <a:blip r:embed="rId4">
            <a:extLst>
              <a:ext uri="{96DAC541-7B7A-43D3-8B79-37D633B846F1}">
                <asvg:svgBlip xmlns:asvg="http://schemas.microsoft.com/office/drawing/2016/SVG/main" r:embed="rId5"/>
              </a:ext>
            </a:extLst>
          </a:blip>
          <a:stretch>
            <a:fillRect/>
          </a:stretch>
        </p:blipFill>
        <p:spPr>
          <a:xfrm>
            <a:off x="1839191" y="2344033"/>
            <a:ext cx="8534400" cy="2917557"/>
          </a:xfrm>
          <a:prstGeom prst="rect">
            <a:avLst/>
          </a:prstGeom>
        </p:spPr>
      </p:pic>
      <p:sp>
        <p:nvSpPr>
          <p:cNvPr id="10" name="Content Placeholder 9">
            <a:extLst>
              <a:ext uri="{FF2B5EF4-FFF2-40B4-BE49-F238E27FC236}">
                <a16:creationId xmlns:a16="http://schemas.microsoft.com/office/drawing/2014/main" id="{D35DE3E1-5ADD-9C58-60A2-5E4913B321FA}"/>
              </a:ext>
            </a:extLst>
          </p:cNvPr>
          <p:cNvSpPr>
            <a:spLocks noGrp="1"/>
          </p:cNvSpPr>
          <p:nvPr>
            <p:ph sz="quarter" idx="16"/>
          </p:nvPr>
        </p:nvSpPr>
        <p:spPr>
          <a:xfrm>
            <a:off x="273050" y="5866593"/>
            <a:ext cx="5232400" cy="399511"/>
          </a:xfrm>
        </p:spPr>
        <p:txBody>
          <a:bodyPr/>
          <a:lstStyle/>
          <a:p>
            <a:r>
              <a:rPr lang="es-US" sz="1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Placeholder 3" descr="Respuesta de la clase: 3 marcas de graduación equidistantes sin rotular entre 0 y un medio. 3 marcas de graduación equidistantes entre un medio y uno. La tercera marca rotulada siete octavos está un poco a la izquierda de uno.">
            <a:extLst>
              <a:ext uri="{FF2B5EF4-FFF2-40B4-BE49-F238E27FC236}">
                <a16:creationId xmlns:a16="http://schemas.microsoft.com/office/drawing/2014/main" id="{410ADDBF-78E8-3F34-3CEB-9597133B4BDA}"/>
              </a:ext>
            </a:extLst>
          </p:cNvPr>
          <p:cNvPicPr/>
          <p:nvPr/>
        </p:nvPicPr>
        <p:blipFill>
          <a:blip r:embed="rId6">
            <a:extLst>
              <a:ext uri="{96DAC541-7B7A-43D3-8B79-37D633B846F1}">
                <asvg:svgBlip xmlns:asvg="http://schemas.microsoft.com/office/drawing/2016/SVG/main" r:embed="rId7"/>
              </a:ext>
            </a:extLst>
          </a:blip>
          <a:stretch>
            <a:fillRect/>
          </a:stretch>
        </p:blipFill>
        <p:spPr>
          <a:xfrm>
            <a:off x="1839191" y="2344033"/>
            <a:ext cx="8534400" cy="2917557"/>
          </a:xfrm>
          <a:prstGeom prst="rect">
            <a:avLst/>
          </a:prstGeom>
        </p:spPr>
      </p:pic>
      <p:sp>
        <p:nvSpPr>
          <p:cNvPr id="11" name="Content Placeholder 10">
            <a:extLst>
              <a:ext uri="{FF2B5EF4-FFF2-40B4-BE49-F238E27FC236}">
                <a16:creationId xmlns:a16="http://schemas.microsoft.com/office/drawing/2014/main" id="{D74762C1-89EF-B674-1103-655E6912FE8A}"/>
              </a:ext>
            </a:extLst>
          </p:cNvPr>
          <p:cNvSpPr>
            <a:spLocks noGrp="1"/>
          </p:cNvSpPr>
          <p:nvPr>
            <p:ph sz="quarter" idx="17"/>
          </p:nvPr>
        </p:nvSpPr>
        <p:spPr>
          <a:xfrm>
            <a:off x="6432550" y="5866593"/>
            <a:ext cx="5232400" cy="395157"/>
          </a:xfrm>
        </p:spPr>
        <p:txBody>
          <a:bodyPr/>
          <a:lstStyle/>
          <a:p>
            <a:r>
              <a:rPr lang="es-US" sz="1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0659285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childTnLst>
                          </p:cTn>
                        </p:par>
                      </p:childTnLst>
                    </p:cTn>
                  </p:par>
                  <p:par>
                    <p:cTn id="9" fill="hold" nodeType="clickPar">
                      <p:stCondLst>
                        <p:cond delay="indefinite"/>
                        <p:cond evt="onBegin" delay="0">
                          <p:tn val="8"/>
                        </p:cond>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1FC40-00AF-9232-1B69-8E61DEE5FB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78CC53-9534-FB2D-9505-D36FE17FFFB5}"/>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Cambria"/>
                <a:ea typeface="Cambria"/>
                <a:cs typeface="Cambria"/>
              </a:rPr>
              <a:t>0</a:t>
            </a:r>
            <a:r>
              <a:rPr lang="es-US" sz="2400" b="1" i="0" strike="noStrike" cap="none" spc="0" baseline="0">
                <a:solidFill>
                  <a:srgbClr val="D62714"/>
                </a:solidFill>
                <a:effectLst/>
                <a:latin typeface="Libre Franklin"/>
                <a:ea typeface="Libre Franklin"/>
                <a:cs typeface="Libre Franklin"/>
              </a:rPr>
              <a:t>, </a:t>
            </a:r>
            <a:r>
              <a:rPr lang="es-US" sz="500" b="1" i="0" strike="noStrike" cap="none" spc="0" baseline="0">
                <a:solidFill>
                  <a:srgbClr val="FFFFFF"/>
                </a:solidFill>
                <a:effectLst/>
                <a:latin typeface="Libre Franklin"/>
                <a:ea typeface="Libre Franklin"/>
                <a:cs typeface="Libre Franklin"/>
              </a:rPr>
              <a:t>un medio </a:t>
            </a:r>
            <a:r>
              <a:rPr lang="es-US" sz="2400" b="1" i="0" strike="noStrike" cap="none" spc="0" baseline="0">
                <a:solidFill>
                  <a:srgbClr val="D62714"/>
                </a:solidFill>
                <a:effectLst/>
                <a:latin typeface="Libre Franklin"/>
                <a:ea typeface="Libre Franklin"/>
                <a:cs typeface="Libre Franklin"/>
              </a:rPr>
              <a:t> o </a:t>
            </a:r>
            <a:r>
              <a:rPr lang="es-US" sz="2600" b="1" i="0" strike="noStrike" cap="none" spc="0" baseline="0">
                <a:solidFill>
                  <a:srgbClr val="D62714"/>
                </a:solidFill>
                <a:effectLst/>
                <a:latin typeface="Cambria"/>
                <a:ea typeface="Cambria"/>
                <a:cs typeface="Cambria"/>
              </a:rPr>
              <a:t>1 </a:t>
            </a:r>
            <a:r>
              <a:rPr lang="es-US" sz="2600" b="1" i="0" strike="noStrike" cap="none" spc="0" baseline="0">
                <a:solidFill>
                  <a:srgbClr val="D62714"/>
                </a:solidFill>
                <a:effectLst/>
                <a:latin typeface="Libre Franklin"/>
                <a:ea typeface="Libre Franklin"/>
                <a:cs typeface="Libre Franklin"/>
              </a:rPr>
              <a:t>(5 de 9)</a:t>
            </a:r>
            <a:endParaRPr lang="en-US" sz="2600">
              <a:ea typeface="Cambria" panose="02040503050406030204" pitchFamily="18" charset="0"/>
            </a:endParaRPr>
          </a:p>
        </p:txBody>
      </p:sp>
      <p:pic>
        <p:nvPicPr>
          <p:cNvPr id="6" name="Picture 5">
            <a:extLst>
              <a:ext uri="{FF2B5EF4-FFF2-40B4-BE49-F238E27FC236}">
                <a16:creationId xmlns:a16="http://schemas.microsoft.com/office/drawing/2014/main" id="{0B837BB6-BDDA-1802-76A6-0825FC4E019A}"/>
              </a:ext>
            </a:extLst>
          </p:cNvPr>
          <p:cNvPicPr>
            <a:picLocks/>
          </p:cNvPicPr>
          <p:nvPr/>
        </p:nvPicPr>
        <p:blipFill>
          <a:blip r:embed="rId3"/>
          <a:stretch>
            <a:fillRect/>
          </a:stretch>
        </p:blipFill>
        <p:spPr>
          <a:xfrm>
            <a:off x="5280147" y="814502"/>
            <a:ext cx="241300" cy="787400"/>
          </a:xfrm>
          <a:prstGeom prst="rect">
            <a:avLst/>
          </a:prstGeom>
        </p:spPr>
      </p:pic>
      <p:pic>
        <p:nvPicPr>
          <p:cNvPr id="3" name="Picture Placeholder 2" descr="Una recta numérica que va de 0 a uno, con marcas de graduación equidistantes rotuladas 0, un medio y uno. El número 6 décimos está arriba de la recta numérica.">
            <a:extLst>
              <a:ext uri="{FF2B5EF4-FFF2-40B4-BE49-F238E27FC236}">
                <a16:creationId xmlns:a16="http://schemas.microsoft.com/office/drawing/2014/main" id="{BE103C6C-E391-8528-3502-C2DA82DD00E1}"/>
              </a:ext>
            </a:extLst>
          </p:cNvPr>
          <p:cNvPicPr/>
          <p:nvPr/>
        </p:nvPicPr>
        <p:blipFill>
          <a:blip r:embed="rId4">
            <a:extLst>
              <a:ext uri="{96DAC541-7B7A-43D3-8B79-37D633B846F1}">
                <asvg:svgBlip xmlns:asvg="http://schemas.microsoft.com/office/drawing/2016/SVG/main" r:embed="rId5"/>
              </a:ext>
            </a:extLst>
          </a:blip>
          <a:stretch>
            <a:fillRect/>
          </a:stretch>
        </p:blipFill>
        <p:spPr>
          <a:xfrm>
            <a:off x="1839191" y="2338194"/>
            <a:ext cx="8534400" cy="2917557"/>
          </a:xfrm>
          <a:prstGeom prst="rect">
            <a:avLst/>
          </a:prstGeom>
        </p:spPr>
      </p:pic>
      <p:sp>
        <p:nvSpPr>
          <p:cNvPr id="10" name="Content Placeholder 9">
            <a:extLst>
              <a:ext uri="{FF2B5EF4-FFF2-40B4-BE49-F238E27FC236}">
                <a16:creationId xmlns:a16="http://schemas.microsoft.com/office/drawing/2014/main" id="{923FD0D7-F52F-B4D4-395F-63E93D7B67E3}"/>
              </a:ext>
            </a:extLst>
          </p:cNvPr>
          <p:cNvSpPr>
            <a:spLocks noGrp="1"/>
          </p:cNvSpPr>
          <p:nvPr>
            <p:ph sz="quarter" idx="16"/>
          </p:nvPr>
        </p:nvSpPr>
        <p:spPr>
          <a:xfrm>
            <a:off x="273050" y="5866593"/>
            <a:ext cx="5232400" cy="399511"/>
          </a:xfrm>
        </p:spPr>
        <p:txBody>
          <a:bodyPr/>
          <a:lstStyle/>
          <a:p>
            <a:r>
              <a:rPr lang="es-US" sz="1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Placeholder 3" descr="Respuesta de la clase: 4 marcas de graduación sin rotular equidistantes entre 0 y un medio. 4 marcas de graduación equidistantes entre un medio y uno. La primera marca rotulada seis décimos está un poco a la derecha de un medio.">
            <a:extLst>
              <a:ext uri="{FF2B5EF4-FFF2-40B4-BE49-F238E27FC236}">
                <a16:creationId xmlns:a16="http://schemas.microsoft.com/office/drawing/2014/main" id="{6A515379-ED98-5D7A-01DB-2D98E2555532}"/>
              </a:ext>
            </a:extLst>
          </p:cNvPr>
          <p:cNvPicPr/>
          <p:nvPr/>
        </p:nvPicPr>
        <p:blipFill>
          <a:blip r:embed="rId6">
            <a:extLst>
              <a:ext uri="{96DAC541-7B7A-43D3-8B79-37D633B846F1}">
                <asvg:svgBlip xmlns:asvg="http://schemas.microsoft.com/office/drawing/2016/SVG/main" r:embed="rId7"/>
              </a:ext>
            </a:extLst>
          </a:blip>
          <a:stretch>
            <a:fillRect/>
          </a:stretch>
        </p:blipFill>
        <p:spPr>
          <a:xfrm>
            <a:off x="1839191" y="2338194"/>
            <a:ext cx="8534400" cy="2917557"/>
          </a:xfrm>
          <a:prstGeom prst="rect">
            <a:avLst/>
          </a:prstGeom>
        </p:spPr>
      </p:pic>
      <p:sp>
        <p:nvSpPr>
          <p:cNvPr id="11" name="Content Placeholder 10">
            <a:extLst>
              <a:ext uri="{FF2B5EF4-FFF2-40B4-BE49-F238E27FC236}">
                <a16:creationId xmlns:a16="http://schemas.microsoft.com/office/drawing/2014/main" id="{CF075E1F-3602-1B0E-239E-54065C968E3F}"/>
              </a:ext>
            </a:extLst>
          </p:cNvPr>
          <p:cNvSpPr>
            <a:spLocks noGrp="1"/>
          </p:cNvSpPr>
          <p:nvPr>
            <p:ph sz="quarter" idx="17"/>
          </p:nvPr>
        </p:nvSpPr>
        <p:spPr>
          <a:xfrm>
            <a:off x="6432550" y="5866593"/>
            <a:ext cx="5232400" cy="395157"/>
          </a:xfrm>
        </p:spPr>
        <p:txBody>
          <a:bodyPr/>
          <a:lstStyle/>
          <a:p>
            <a:r>
              <a:rPr lang="es-US" sz="1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2293105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childTnLst>
                          </p:cTn>
                        </p:par>
                      </p:childTnLst>
                    </p:cTn>
                  </p:par>
                  <p:par>
                    <p:cTn id="9" fill="hold" nodeType="clickPar">
                      <p:stCondLst>
                        <p:cond delay="indefinite"/>
                        <p:cond evt="onBegin" delay="0">
                          <p:tn val="8"/>
                        </p:cond>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422BB-87A0-3FDE-D470-95EE996076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5D4630-A96D-DA5B-6CE0-0A71330F41D2}"/>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Cambria"/>
                <a:ea typeface="Cambria"/>
                <a:cs typeface="Cambria"/>
              </a:rPr>
              <a:t>0</a:t>
            </a:r>
            <a:r>
              <a:rPr lang="es-US" sz="2400" b="1" i="0" strike="noStrike" cap="none" spc="0" baseline="0">
                <a:solidFill>
                  <a:srgbClr val="D62714"/>
                </a:solidFill>
                <a:effectLst/>
                <a:latin typeface="Libre Franklin"/>
                <a:ea typeface="Libre Franklin"/>
                <a:cs typeface="Libre Franklin"/>
              </a:rPr>
              <a:t>, </a:t>
            </a:r>
            <a:r>
              <a:rPr lang="es-US" sz="500" b="1" i="0" strike="noStrike" cap="none" spc="0" baseline="0">
                <a:solidFill>
                  <a:srgbClr val="FFFFFF"/>
                </a:solidFill>
                <a:effectLst/>
                <a:latin typeface="Libre Franklin"/>
                <a:ea typeface="Libre Franklin"/>
                <a:cs typeface="Libre Franklin"/>
              </a:rPr>
              <a:t>un medio </a:t>
            </a:r>
            <a:r>
              <a:rPr lang="es-US" sz="2400" b="1" i="0" strike="noStrike" cap="none" spc="0" baseline="0">
                <a:solidFill>
                  <a:srgbClr val="D62714"/>
                </a:solidFill>
                <a:effectLst/>
                <a:latin typeface="Libre Franklin"/>
                <a:ea typeface="Libre Franklin"/>
                <a:cs typeface="Libre Franklin"/>
              </a:rPr>
              <a:t> o </a:t>
            </a:r>
            <a:r>
              <a:rPr lang="es-US" sz="2600" b="1" i="0" strike="noStrike" cap="none" spc="0" baseline="0">
                <a:solidFill>
                  <a:srgbClr val="D62714"/>
                </a:solidFill>
                <a:effectLst/>
                <a:latin typeface="Cambria"/>
                <a:ea typeface="Cambria"/>
                <a:cs typeface="Cambria"/>
              </a:rPr>
              <a:t>1 </a:t>
            </a:r>
            <a:r>
              <a:rPr lang="es-US" sz="2600" b="1" i="0" strike="noStrike" cap="none" spc="0" baseline="0">
                <a:solidFill>
                  <a:srgbClr val="D62714"/>
                </a:solidFill>
                <a:effectLst/>
                <a:latin typeface="Libre Franklin"/>
                <a:ea typeface="Libre Franklin"/>
                <a:cs typeface="Libre Franklin"/>
              </a:rPr>
              <a:t>(6 de 9)</a:t>
            </a:r>
            <a:endParaRPr lang="en-US" sz="2600">
              <a:ea typeface="Cambria" panose="02040503050406030204" pitchFamily="18" charset="0"/>
            </a:endParaRPr>
          </a:p>
        </p:txBody>
      </p:sp>
      <p:pic>
        <p:nvPicPr>
          <p:cNvPr id="6" name="Picture 5">
            <a:extLst>
              <a:ext uri="{FF2B5EF4-FFF2-40B4-BE49-F238E27FC236}">
                <a16:creationId xmlns:a16="http://schemas.microsoft.com/office/drawing/2014/main" id="{B16539CD-C0AB-C752-C360-910AE5660192}"/>
              </a:ext>
            </a:extLst>
          </p:cNvPr>
          <p:cNvPicPr>
            <a:picLocks/>
          </p:cNvPicPr>
          <p:nvPr/>
        </p:nvPicPr>
        <p:blipFill>
          <a:blip r:embed="rId3"/>
          <a:stretch>
            <a:fillRect/>
          </a:stretch>
        </p:blipFill>
        <p:spPr>
          <a:xfrm>
            <a:off x="5290536" y="814502"/>
            <a:ext cx="241300" cy="787400"/>
          </a:xfrm>
          <a:prstGeom prst="rect">
            <a:avLst/>
          </a:prstGeom>
        </p:spPr>
      </p:pic>
      <p:pic>
        <p:nvPicPr>
          <p:cNvPr id="3" name="Picture Placeholder 2" descr="Una recta numérica que va de 0 a uno, con marcas de graduación equidistantes rotuladas 0, un medio y uno. El número 2 décimos está arriba de la recta numérica.">
            <a:extLst>
              <a:ext uri="{FF2B5EF4-FFF2-40B4-BE49-F238E27FC236}">
                <a16:creationId xmlns:a16="http://schemas.microsoft.com/office/drawing/2014/main" id="{F3B337B5-B455-B5E0-4A16-5117996CF658}"/>
              </a:ext>
            </a:extLst>
          </p:cNvPr>
          <p:cNvPicPr/>
          <p:nvPr/>
        </p:nvPicPr>
        <p:blipFill>
          <a:blip r:embed="rId4">
            <a:extLst>
              <a:ext uri="{96DAC541-7B7A-43D3-8B79-37D633B846F1}">
                <asvg:svgBlip xmlns:asvg="http://schemas.microsoft.com/office/drawing/2016/SVG/main" r:embed="rId5"/>
              </a:ext>
            </a:extLst>
          </a:blip>
          <a:stretch>
            <a:fillRect/>
          </a:stretch>
        </p:blipFill>
        <p:spPr>
          <a:xfrm>
            <a:off x="1839191" y="2342750"/>
            <a:ext cx="8534400" cy="2917557"/>
          </a:xfrm>
          <a:prstGeom prst="rect">
            <a:avLst/>
          </a:prstGeom>
        </p:spPr>
      </p:pic>
      <p:sp>
        <p:nvSpPr>
          <p:cNvPr id="10" name="Content Placeholder 9">
            <a:extLst>
              <a:ext uri="{FF2B5EF4-FFF2-40B4-BE49-F238E27FC236}">
                <a16:creationId xmlns:a16="http://schemas.microsoft.com/office/drawing/2014/main" id="{60F19275-C4DA-D920-719D-7144A645F637}"/>
              </a:ext>
            </a:extLst>
          </p:cNvPr>
          <p:cNvSpPr>
            <a:spLocks noGrp="1"/>
          </p:cNvSpPr>
          <p:nvPr>
            <p:ph sz="quarter" idx="16"/>
          </p:nvPr>
        </p:nvSpPr>
        <p:spPr>
          <a:xfrm>
            <a:off x="273050" y="5866593"/>
            <a:ext cx="5232400" cy="399511"/>
          </a:xfrm>
        </p:spPr>
        <p:txBody>
          <a:bodyPr/>
          <a:lstStyle/>
          <a:p>
            <a:r>
              <a:rPr lang="es-US" sz="1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Placeholder 3" descr="Respuesta de la clase: 4 marcas de graduación equidistantes entre 0 y un medio. La segunda marca rotulada dos décimos está más cerca de 0 que de un medio. 4 marcas de graduación equidistantes entre un medio y uno.">
            <a:extLst>
              <a:ext uri="{FF2B5EF4-FFF2-40B4-BE49-F238E27FC236}">
                <a16:creationId xmlns:a16="http://schemas.microsoft.com/office/drawing/2014/main" id="{529D0F9E-7354-B00F-0E46-B65D03AC1B29}"/>
              </a:ext>
            </a:extLst>
          </p:cNvPr>
          <p:cNvPicPr/>
          <p:nvPr/>
        </p:nvPicPr>
        <p:blipFill>
          <a:blip r:embed="rId6">
            <a:extLst>
              <a:ext uri="{96DAC541-7B7A-43D3-8B79-37D633B846F1}">
                <asvg:svgBlip xmlns:asvg="http://schemas.microsoft.com/office/drawing/2016/SVG/main" r:embed="rId7"/>
              </a:ext>
            </a:extLst>
          </a:blip>
          <a:stretch>
            <a:fillRect/>
          </a:stretch>
        </p:blipFill>
        <p:spPr>
          <a:xfrm>
            <a:off x="1839191" y="2342750"/>
            <a:ext cx="8534400" cy="2917557"/>
          </a:xfrm>
          <a:prstGeom prst="rect">
            <a:avLst/>
          </a:prstGeom>
        </p:spPr>
      </p:pic>
      <p:sp>
        <p:nvSpPr>
          <p:cNvPr id="11" name="Content Placeholder 10">
            <a:extLst>
              <a:ext uri="{FF2B5EF4-FFF2-40B4-BE49-F238E27FC236}">
                <a16:creationId xmlns:a16="http://schemas.microsoft.com/office/drawing/2014/main" id="{1931D8FE-0619-0B08-44A5-336A7415AF9E}"/>
              </a:ext>
            </a:extLst>
          </p:cNvPr>
          <p:cNvSpPr>
            <a:spLocks noGrp="1"/>
          </p:cNvSpPr>
          <p:nvPr>
            <p:ph sz="quarter" idx="17"/>
          </p:nvPr>
        </p:nvSpPr>
        <p:spPr>
          <a:xfrm>
            <a:off x="6432550" y="5866593"/>
            <a:ext cx="5232400" cy="395157"/>
          </a:xfrm>
        </p:spPr>
        <p:txBody>
          <a:bodyPr/>
          <a:lstStyle/>
          <a:p>
            <a:r>
              <a:rPr lang="es-US" sz="1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52351756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childTnLst>
                          </p:cTn>
                        </p:par>
                      </p:childTnLst>
                    </p:cTn>
                  </p:par>
                  <p:par>
                    <p:cTn id="9" fill="hold" nodeType="clickPar">
                      <p:stCondLst>
                        <p:cond delay="indefinite"/>
                        <p:cond evt="onBegin" delay="0">
                          <p:tn val="8"/>
                        </p:cond>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F45F7-8DA1-EF7C-72B5-EBEB2717B3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113ABE-74A0-8B79-C1E7-04C6CCDA8F9D}"/>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Cambria"/>
                <a:ea typeface="Cambria"/>
                <a:cs typeface="Cambria"/>
              </a:rPr>
              <a:t>0</a:t>
            </a:r>
            <a:r>
              <a:rPr lang="es-US" sz="2400" b="1" i="0" strike="noStrike" cap="none" spc="0" baseline="0">
                <a:solidFill>
                  <a:srgbClr val="D62714"/>
                </a:solidFill>
                <a:effectLst/>
                <a:latin typeface="Libre Franklin"/>
                <a:ea typeface="Libre Franklin"/>
                <a:cs typeface="Libre Franklin"/>
              </a:rPr>
              <a:t>, </a:t>
            </a:r>
            <a:r>
              <a:rPr lang="es-US" sz="500" b="1" i="0" strike="noStrike" cap="none" spc="0" baseline="0">
                <a:solidFill>
                  <a:srgbClr val="FFFFFF"/>
                </a:solidFill>
                <a:effectLst/>
                <a:latin typeface="Libre Franklin"/>
                <a:ea typeface="Libre Franklin"/>
                <a:cs typeface="Libre Franklin"/>
              </a:rPr>
              <a:t>un medio </a:t>
            </a:r>
            <a:r>
              <a:rPr lang="es-US" sz="2400" b="1" i="0" strike="noStrike" cap="none" spc="0" baseline="0">
                <a:solidFill>
                  <a:srgbClr val="D62714"/>
                </a:solidFill>
                <a:effectLst/>
                <a:latin typeface="Libre Franklin"/>
                <a:ea typeface="Libre Franklin"/>
                <a:cs typeface="Libre Franklin"/>
              </a:rPr>
              <a:t> o </a:t>
            </a:r>
            <a:r>
              <a:rPr lang="es-US" sz="2600" b="1" i="0" strike="noStrike" cap="none" spc="0" baseline="0">
                <a:solidFill>
                  <a:srgbClr val="D62714"/>
                </a:solidFill>
                <a:effectLst/>
                <a:latin typeface="Cambria"/>
                <a:ea typeface="Cambria"/>
                <a:cs typeface="Cambria"/>
              </a:rPr>
              <a:t>1 </a:t>
            </a:r>
            <a:r>
              <a:rPr lang="es-US" sz="2600" b="1" i="0" strike="noStrike" cap="none" spc="0" baseline="0">
                <a:solidFill>
                  <a:srgbClr val="D62714"/>
                </a:solidFill>
                <a:effectLst/>
                <a:latin typeface="Libre Franklin"/>
                <a:ea typeface="Libre Franklin"/>
                <a:cs typeface="Libre Franklin"/>
              </a:rPr>
              <a:t>(7 de 9)</a:t>
            </a:r>
            <a:endParaRPr lang="en-US" sz="2600">
              <a:ea typeface="Cambria" panose="02040503050406030204" pitchFamily="18" charset="0"/>
            </a:endParaRPr>
          </a:p>
        </p:txBody>
      </p:sp>
      <p:pic>
        <p:nvPicPr>
          <p:cNvPr id="6" name="Picture 5">
            <a:extLst>
              <a:ext uri="{FF2B5EF4-FFF2-40B4-BE49-F238E27FC236}">
                <a16:creationId xmlns:a16="http://schemas.microsoft.com/office/drawing/2014/main" id="{65492C1C-9F7C-F11F-4683-F95100E1E1E8}"/>
              </a:ext>
            </a:extLst>
          </p:cNvPr>
          <p:cNvPicPr>
            <a:picLocks/>
          </p:cNvPicPr>
          <p:nvPr/>
        </p:nvPicPr>
        <p:blipFill>
          <a:blip r:embed="rId3"/>
          <a:stretch>
            <a:fillRect/>
          </a:stretch>
        </p:blipFill>
        <p:spPr>
          <a:xfrm>
            <a:off x="5300927" y="814502"/>
            <a:ext cx="241300" cy="787400"/>
          </a:xfrm>
          <a:prstGeom prst="rect">
            <a:avLst/>
          </a:prstGeom>
        </p:spPr>
      </p:pic>
      <p:pic>
        <p:nvPicPr>
          <p:cNvPr id="3" name="Picture Placeholder 2" descr="Una recta numérica que va de 0 a uno, con marcas de graduación equidistantes rotuladas 0, un medio y uno. El número cinco doceavos está arriba de la recta numérica.">
            <a:extLst>
              <a:ext uri="{FF2B5EF4-FFF2-40B4-BE49-F238E27FC236}">
                <a16:creationId xmlns:a16="http://schemas.microsoft.com/office/drawing/2014/main" id="{40BE83B4-54B0-7C9B-DF92-8163E58AF67A}"/>
              </a:ext>
            </a:extLst>
          </p:cNvPr>
          <p:cNvPicPr/>
          <p:nvPr/>
        </p:nvPicPr>
        <p:blipFill>
          <a:blip r:embed="rId4">
            <a:extLst>
              <a:ext uri="{96DAC541-7B7A-43D3-8B79-37D633B846F1}">
                <asvg:svgBlip xmlns:asvg="http://schemas.microsoft.com/office/drawing/2016/SVG/main" r:embed="rId5"/>
              </a:ext>
            </a:extLst>
          </a:blip>
          <a:stretch>
            <a:fillRect/>
          </a:stretch>
        </p:blipFill>
        <p:spPr>
          <a:xfrm>
            <a:off x="1839191" y="2338765"/>
            <a:ext cx="8534400" cy="2917557"/>
          </a:xfrm>
          <a:prstGeom prst="rect">
            <a:avLst/>
          </a:prstGeom>
        </p:spPr>
      </p:pic>
      <p:sp>
        <p:nvSpPr>
          <p:cNvPr id="10" name="Content Placeholder 9">
            <a:extLst>
              <a:ext uri="{FF2B5EF4-FFF2-40B4-BE49-F238E27FC236}">
                <a16:creationId xmlns:a16="http://schemas.microsoft.com/office/drawing/2014/main" id="{78693D93-4AFE-DE2B-EBD9-17CF2B344758}"/>
              </a:ext>
            </a:extLst>
          </p:cNvPr>
          <p:cNvSpPr>
            <a:spLocks noGrp="1"/>
          </p:cNvSpPr>
          <p:nvPr>
            <p:ph sz="quarter" idx="16"/>
          </p:nvPr>
        </p:nvSpPr>
        <p:spPr>
          <a:xfrm>
            <a:off x="273050" y="5866593"/>
            <a:ext cx="5232400" cy="399511"/>
          </a:xfrm>
        </p:spPr>
        <p:txBody>
          <a:bodyPr/>
          <a:lstStyle/>
          <a:p>
            <a:r>
              <a:rPr lang="es-US" sz="1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Placeholder 3" descr="Respuesta de la clase: 5 marcas de graduación equidistantes entre 0 y un medio. La quinta marca rotulada cinco doceavos está un poco a la izquierda de un medio. 5 marcas de graduación equidistantes entre un medio y uno.">
            <a:extLst>
              <a:ext uri="{FF2B5EF4-FFF2-40B4-BE49-F238E27FC236}">
                <a16:creationId xmlns:a16="http://schemas.microsoft.com/office/drawing/2014/main" id="{B0AAE6D2-EDB8-A5BA-865D-E8C64362E505}"/>
              </a:ext>
            </a:extLst>
          </p:cNvPr>
          <p:cNvPicPr/>
          <p:nvPr/>
        </p:nvPicPr>
        <p:blipFill>
          <a:blip r:embed="rId6">
            <a:extLst>
              <a:ext uri="{96DAC541-7B7A-43D3-8B79-37D633B846F1}">
                <asvg:svgBlip xmlns:asvg="http://schemas.microsoft.com/office/drawing/2016/SVG/main" r:embed="rId7"/>
              </a:ext>
            </a:extLst>
          </a:blip>
          <a:stretch>
            <a:fillRect/>
          </a:stretch>
        </p:blipFill>
        <p:spPr>
          <a:xfrm>
            <a:off x="1839191" y="2338765"/>
            <a:ext cx="8534400" cy="2917557"/>
          </a:xfrm>
          <a:prstGeom prst="rect">
            <a:avLst/>
          </a:prstGeom>
        </p:spPr>
      </p:pic>
      <p:sp>
        <p:nvSpPr>
          <p:cNvPr id="11" name="Content Placeholder 10">
            <a:extLst>
              <a:ext uri="{FF2B5EF4-FFF2-40B4-BE49-F238E27FC236}">
                <a16:creationId xmlns:a16="http://schemas.microsoft.com/office/drawing/2014/main" id="{9D44727E-79D5-BF01-6C72-DD49748E7832}"/>
              </a:ext>
            </a:extLst>
          </p:cNvPr>
          <p:cNvSpPr>
            <a:spLocks noGrp="1"/>
          </p:cNvSpPr>
          <p:nvPr>
            <p:ph sz="quarter" idx="17"/>
          </p:nvPr>
        </p:nvSpPr>
        <p:spPr>
          <a:xfrm>
            <a:off x="6432550" y="5866593"/>
            <a:ext cx="5232400" cy="395157"/>
          </a:xfrm>
        </p:spPr>
        <p:txBody>
          <a:bodyPr/>
          <a:lstStyle/>
          <a:p>
            <a:r>
              <a:rPr lang="es-US" sz="1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8151535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childTnLst>
                          </p:cTn>
                        </p:par>
                      </p:childTnLst>
                    </p:cTn>
                  </p:par>
                  <p:par>
                    <p:cTn id="9" fill="hold" nodeType="clickPar">
                      <p:stCondLst>
                        <p:cond delay="indefinite"/>
                        <p:cond evt="onBegin" delay="0">
                          <p:tn val="8"/>
                        </p:cond>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2377A-3EE3-C03F-5C84-A59DCA0A96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ECA104-6798-28D9-65A5-694482E6B757}"/>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Cambria"/>
                <a:ea typeface="Cambria"/>
                <a:cs typeface="Cambria"/>
              </a:rPr>
              <a:t>0</a:t>
            </a:r>
            <a:r>
              <a:rPr lang="es-US" sz="2400" b="1" i="0" strike="noStrike" cap="none" spc="0" baseline="0">
                <a:solidFill>
                  <a:srgbClr val="D62714"/>
                </a:solidFill>
                <a:effectLst/>
                <a:latin typeface="Libre Franklin"/>
                <a:ea typeface="Libre Franklin"/>
                <a:cs typeface="Libre Franklin"/>
              </a:rPr>
              <a:t>, </a:t>
            </a:r>
            <a:r>
              <a:rPr lang="es-US" sz="500" b="1" i="0" strike="noStrike" cap="none" spc="0" baseline="0">
                <a:solidFill>
                  <a:srgbClr val="FFFFFF"/>
                </a:solidFill>
                <a:effectLst/>
                <a:latin typeface="Libre Franklin"/>
                <a:ea typeface="Libre Franklin"/>
                <a:cs typeface="Libre Franklin"/>
              </a:rPr>
              <a:t>un medio </a:t>
            </a:r>
            <a:r>
              <a:rPr lang="es-US" sz="2400" b="1" i="0" strike="noStrike" cap="none" spc="0" baseline="0">
                <a:solidFill>
                  <a:srgbClr val="D62714"/>
                </a:solidFill>
                <a:effectLst/>
                <a:latin typeface="Libre Franklin"/>
                <a:ea typeface="Libre Franklin"/>
                <a:cs typeface="Libre Franklin"/>
              </a:rPr>
              <a:t> o </a:t>
            </a:r>
            <a:r>
              <a:rPr lang="es-US" sz="2600" b="1" i="0" strike="noStrike" cap="none" spc="0" baseline="0">
                <a:solidFill>
                  <a:srgbClr val="D62714"/>
                </a:solidFill>
                <a:effectLst/>
                <a:latin typeface="Cambria"/>
                <a:ea typeface="Cambria"/>
                <a:cs typeface="Cambria"/>
              </a:rPr>
              <a:t>1 </a:t>
            </a:r>
            <a:r>
              <a:rPr lang="es-US" sz="2600" b="1" i="0" strike="noStrike" cap="none" spc="0" baseline="0">
                <a:solidFill>
                  <a:srgbClr val="D62714"/>
                </a:solidFill>
                <a:effectLst/>
                <a:latin typeface="Libre Franklin"/>
                <a:ea typeface="Libre Franklin"/>
                <a:cs typeface="Libre Franklin"/>
              </a:rPr>
              <a:t>(8 de 9)</a:t>
            </a:r>
            <a:endParaRPr lang="en-US" sz="2600">
              <a:ea typeface="Cambria" panose="02040503050406030204" pitchFamily="18" charset="0"/>
            </a:endParaRPr>
          </a:p>
        </p:txBody>
      </p:sp>
      <p:pic>
        <p:nvPicPr>
          <p:cNvPr id="6" name="Picture 5">
            <a:extLst>
              <a:ext uri="{FF2B5EF4-FFF2-40B4-BE49-F238E27FC236}">
                <a16:creationId xmlns:a16="http://schemas.microsoft.com/office/drawing/2014/main" id="{4C49ECDF-2A39-0BDB-E0FC-2EB862AC024D}"/>
              </a:ext>
            </a:extLst>
          </p:cNvPr>
          <p:cNvPicPr>
            <a:picLocks/>
          </p:cNvPicPr>
          <p:nvPr/>
        </p:nvPicPr>
        <p:blipFill>
          <a:blip r:embed="rId3"/>
          <a:stretch>
            <a:fillRect/>
          </a:stretch>
        </p:blipFill>
        <p:spPr>
          <a:xfrm>
            <a:off x="5300928" y="814502"/>
            <a:ext cx="241300" cy="787400"/>
          </a:xfrm>
          <a:prstGeom prst="rect">
            <a:avLst/>
          </a:prstGeom>
        </p:spPr>
      </p:pic>
      <p:pic>
        <p:nvPicPr>
          <p:cNvPr id="3" name="Picture Placeholder 2" descr="Una recta numérica que va de 0 a uno, con marcas de graduación equidistantes rotuladas 0, un medio y uno. El número 10 doceavos está arriba de la recta numérica.">
            <a:extLst>
              <a:ext uri="{FF2B5EF4-FFF2-40B4-BE49-F238E27FC236}">
                <a16:creationId xmlns:a16="http://schemas.microsoft.com/office/drawing/2014/main" id="{EA206805-428C-6AE9-D443-B3FC6A137827}"/>
              </a:ext>
            </a:extLst>
          </p:cNvPr>
          <p:cNvPicPr/>
          <p:nvPr/>
        </p:nvPicPr>
        <p:blipFill>
          <a:blip r:embed="rId4">
            <a:extLst>
              <a:ext uri="{96DAC541-7B7A-43D3-8B79-37D633B846F1}">
                <asvg:svgBlip xmlns:asvg="http://schemas.microsoft.com/office/drawing/2016/SVG/main" r:embed="rId5"/>
              </a:ext>
            </a:extLst>
          </a:blip>
          <a:stretch>
            <a:fillRect/>
          </a:stretch>
        </p:blipFill>
        <p:spPr>
          <a:xfrm>
            <a:off x="1839191" y="2339333"/>
            <a:ext cx="8534400" cy="2917557"/>
          </a:xfrm>
          <a:prstGeom prst="rect">
            <a:avLst/>
          </a:prstGeom>
        </p:spPr>
      </p:pic>
      <p:sp>
        <p:nvSpPr>
          <p:cNvPr id="10" name="Content Placeholder 9">
            <a:extLst>
              <a:ext uri="{FF2B5EF4-FFF2-40B4-BE49-F238E27FC236}">
                <a16:creationId xmlns:a16="http://schemas.microsoft.com/office/drawing/2014/main" id="{2B7DB64D-A4A0-852C-80E2-48047C220956}"/>
              </a:ext>
            </a:extLst>
          </p:cNvPr>
          <p:cNvSpPr>
            <a:spLocks noGrp="1"/>
          </p:cNvSpPr>
          <p:nvPr>
            <p:ph sz="quarter" idx="16"/>
          </p:nvPr>
        </p:nvSpPr>
        <p:spPr>
          <a:xfrm>
            <a:off x="273050" y="5866593"/>
            <a:ext cx="5232400" cy="399511"/>
          </a:xfrm>
        </p:spPr>
        <p:txBody>
          <a:bodyPr/>
          <a:lstStyle/>
          <a:p>
            <a:r>
              <a:rPr lang="es-US" sz="1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Placeholder 3" descr="Respuesta de la clase: 5 marcas de graduación equidistantes sin rotular entre 0 y un medio. 5 marcas de graduación equidistantes entre un medio y uno. La cuarta marca rotulada diez doceavos está un poco a la izquierda de uno.">
            <a:extLst>
              <a:ext uri="{FF2B5EF4-FFF2-40B4-BE49-F238E27FC236}">
                <a16:creationId xmlns:a16="http://schemas.microsoft.com/office/drawing/2014/main" id="{D08232F3-3594-BE69-6431-8858CDDE9E39}"/>
              </a:ext>
            </a:extLst>
          </p:cNvPr>
          <p:cNvPicPr/>
          <p:nvPr/>
        </p:nvPicPr>
        <p:blipFill>
          <a:blip r:embed="rId6">
            <a:extLst>
              <a:ext uri="{96DAC541-7B7A-43D3-8B79-37D633B846F1}">
                <asvg:svgBlip xmlns:asvg="http://schemas.microsoft.com/office/drawing/2016/SVG/main" r:embed="rId7"/>
              </a:ext>
            </a:extLst>
          </a:blip>
          <a:stretch>
            <a:fillRect/>
          </a:stretch>
        </p:blipFill>
        <p:spPr>
          <a:xfrm>
            <a:off x="1839191" y="2339333"/>
            <a:ext cx="8534400" cy="2917557"/>
          </a:xfrm>
          <a:prstGeom prst="rect">
            <a:avLst/>
          </a:prstGeom>
        </p:spPr>
      </p:pic>
      <p:sp>
        <p:nvSpPr>
          <p:cNvPr id="11" name="Content Placeholder 10">
            <a:extLst>
              <a:ext uri="{FF2B5EF4-FFF2-40B4-BE49-F238E27FC236}">
                <a16:creationId xmlns:a16="http://schemas.microsoft.com/office/drawing/2014/main" id="{D5F9485A-44AB-0CB3-CE25-27B552039304}"/>
              </a:ext>
            </a:extLst>
          </p:cNvPr>
          <p:cNvSpPr>
            <a:spLocks noGrp="1"/>
          </p:cNvSpPr>
          <p:nvPr>
            <p:ph sz="quarter" idx="17"/>
          </p:nvPr>
        </p:nvSpPr>
        <p:spPr>
          <a:xfrm>
            <a:off x="6432550" y="5866593"/>
            <a:ext cx="5232400" cy="395157"/>
          </a:xfrm>
        </p:spPr>
        <p:txBody>
          <a:bodyPr/>
          <a:lstStyle/>
          <a:p>
            <a:r>
              <a:rPr lang="es-US" sz="1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4864187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childTnLst>
                          </p:cTn>
                        </p:par>
                      </p:childTnLst>
                    </p:cTn>
                  </p:par>
                  <p:par>
                    <p:cTn id="9" fill="hold" nodeType="clickPar">
                      <p:stCondLst>
                        <p:cond delay="indefinite"/>
                        <p:cond evt="onBegin" delay="0">
                          <p:tn val="8"/>
                        </p:cond>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944C2-D535-2ADB-DD60-E97497C88A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77958B-AB80-0FC4-5901-8F046289F878}"/>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Respuesta a coro: Más cerca de </a:t>
            </a:r>
            <a:r>
              <a:rPr lang="es-US" sz="2600" b="1" i="0" strike="noStrike" cap="none" spc="0" baseline="0">
                <a:solidFill>
                  <a:srgbClr val="D62714"/>
                </a:solidFill>
                <a:effectLst/>
                <a:latin typeface="Cambria"/>
                <a:ea typeface="Cambria"/>
                <a:cs typeface="Cambria"/>
              </a:rPr>
              <a:t>0</a:t>
            </a:r>
            <a:r>
              <a:rPr lang="es-US" sz="2400" b="1" i="0" strike="noStrike" cap="none" spc="0" baseline="0">
                <a:solidFill>
                  <a:srgbClr val="D62714"/>
                </a:solidFill>
                <a:effectLst/>
                <a:latin typeface="Libre Franklin"/>
                <a:ea typeface="Libre Franklin"/>
                <a:cs typeface="Libre Franklin"/>
              </a:rPr>
              <a:t>, </a:t>
            </a:r>
            <a:r>
              <a:rPr lang="es-US" sz="500" b="1" i="0" strike="noStrike" cap="none" spc="0" baseline="0">
                <a:solidFill>
                  <a:srgbClr val="FFFFFF"/>
                </a:solidFill>
                <a:effectLst/>
                <a:latin typeface="Libre Franklin"/>
                <a:ea typeface="Libre Franklin"/>
                <a:cs typeface="Libre Franklin"/>
              </a:rPr>
              <a:t>un medio </a:t>
            </a:r>
            <a:r>
              <a:rPr lang="es-US" sz="2400" b="1" i="0" strike="noStrike" cap="none" spc="0" baseline="0">
                <a:solidFill>
                  <a:srgbClr val="D62714"/>
                </a:solidFill>
                <a:effectLst/>
                <a:latin typeface="Libre Franklin"/>
                <a:ea typeface="Libre Franklin"/>
                <a:cs typeface="Libre Franklin"/>
              </a:rPr>
              <a:t> o </a:t>
            </a:r>
            <a:r>
              <a:rPr lang="es-US" sz="2600" b="1" i="0" strike="noStrike" cap="none" spc="0" baseline="0">
                <a:solidFill>
                  <a:srgbClr val="D62714"/>
                </a:solidFill>
                <a:effectLst/>
                <a:latin typeface="Cambria"/>
                <a:ea typeface="Cambria"/>
                <a:cs typeface="Cambria"/>
              </a:rPr>
              <a:t>1 </a:t>
            </a:r>
            <a:r>
              <a:rPr lang="es-US" sz="2600" b="1" i="0" strike="noStrike" cap="none" spc="0" baseline="0">
                <a:solidFill>
                  <a:srgbClr val="D62714"/>
                </a:solidFill>
                <a:effectLst/>
                <a:latin typeface="Libre Franklin"/>
                <a:ea typeface="Libre Franklin"/>
                <a:cs typeface="Libre Franklin"/>
              </a:rPr>
              <a:t>(9 de 9)</a:t>
            </a:r>
            <a:endParaRPr lang="en-US" sz="2600">
              <a:ea typeface="Cambria" panose="02040503050406030204" pitchFamily="18" charset="0"/>
            </a:endParaRPr>
          </a:p>
        </p:txBody>
      </p:sp>
      <p:pic>
        <p:nvPicPr>
          <p:cNvPr id="6" name="Picture 5">
            <a:extLst>
              <a:ext uri="{FF2B5EF4-FFF2-40B4-BE49-F238E27FC236}">
                <a16:creationId xmlns:a16="http://schemas.microsoft.com/office/drawing/2014/main" id="{0E5FEBC3-D43F-D640-3F66-B66F7473865F}"/>
              </a:ext>
            </a:extLst>
          </p:cNvPr>
          <p:cNvPicPr>
            <a:picLocks/>
          </p:cNvPicPr>
          <p:nvPr/>
        </p:nvPicPr>
        <p:blipFill>
          <a:blip r:embed="rId3"/>
          <a:stretch>
            <a:fillRect/>
          </a:stretch>
        </p:blipFill>
        <p:spPr>
          <a:xfrm>
            <a:off x="5290538" y="814502"/>
            <a:ext cx="241300" cy="787400"/>
          </a:xfrm>
          <a:prstGeom prst="rect">
            <a:avLst/>
          </a:prstGeom>
        </p:spPr>
      </p:pic>
      <p:pic>
        <p:nvPicPr>
          <p:cNvPr id="3" name="Picture Placeholder 2" descr="Una recta numérica que va de 0 a uno, con marcas de graduación equidistantes rotuladas 0, un medio y uno. El número dos quintos está arriba de la recta numérica.">
            <a:extLst>
              <a:ext uri="{FF2B5EF4-FFF2-40B4-BE49-F238E27FC236}">
                <a16:creationId xmlns:a16="http://schemas.microsoft.com/office/drawing/2014/main" id="{2CC2177C-FF4B-8274-580E-A38EB321F1D6}"/>
              </a:ext>
            </a:extLst>
          </p:cNvPr>
          <p:cNvPicPr/>
          <p:nvPr/>
        </p:nvPicPr>
        <p:blipFill>
          <a:blip r:embed="rId4">
            <a:extLst>
              <a:ext uri="{96DAC541-7B7A-43D3-8B79-37D633B846F1}">
                <asvg:svgBlip xmlns:asvg="http://schemas.microsoft.com/office/drawing/2016/SVG/main" r:embed="rId5"/>
              </a:ext>
            </a:extLst>
          </a:blip>
          <a:stretch>
            <a:fillRect/>
          </a:stretch>
        </p:blipFill>
        <p:spPr>
          <a:xfrm>
            <a:off x="1839191" y="2340900"/>
            <a:ext cx="8534400" cy="2917557"/>
          </a:xfrm>
          <a:prstGeom prst="rect">
            <a:avLst/>
          </a:prstGeom>
        </p:spPr>
      </p:pic>
      <p:sp>
        <p:nvSpPr>
          <p:cNvPr id="10" name="Content Placeholder 9">
            <a:extLst>
              <a:ext uri="{FF2B5EF4-FFF2-40B4-BE49-F238E27FC236}">
                <a16:creationId xmlns:a16="http://schemas.microsoft.com/office/drawing/2014/main" id="{FAD0582A-FD20-6DA8-15CE-B996959D66B7}"/>
              </a:ext>
            </a:extLst>
          </p:cNvPr>
          <p:cNvSpPr>
            <a:spLocks noGrp="1"/>
          </p:cNvSpPr>
          <p:nvPr>
            <p:ph sz="quarter" idx="16"/>
          </p:nvPr>
        </p:nvSpPr>
        <p:spPr>
          <a:xfrm>
            <a:off x="273050" y="5866593"/>
            <a:ext cx="5232400" cy="399511"/>
          </a:xfrm>
        </p:spPr>
        <p:txBody>
          <a:bodyPr/>
          <a:lstStyle/>
          <a:p>
            <a:r>
              <a:rPr lang="es-US" sz="1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4" name="Picture Placeholder 3" descr="Respuesta de la clase: 2 marcas de graduación entre 0 y un medio. La segunda marca rotulada dos quintos está entre 0 y un medio, un poco a la izquierda de un medio. 2 marcas de graduación sin rotular entre un medio y uno.">
            <a:extLst>
              <a:ext uri="{FF2B5EF4-FFF2-40B4-BE49-F238E27FC236}">
                <a16:creationId xmlns:a16="http://schemas.microsoft.com/office/drawing/2014/main" id="{1BCA5CF6-D03B-0921-8095-70293B292FE8}"/>
              </a:ext>
            </a:extLst>
          </p:cNvPr>
          <p:cNvPicPr/>
          <p:nvPr/>
        </p:nvPicPr>
        <p:blipFill>
          <a:blip r:embed="rId6">
            <a:extLst>
              <a:ext uri="{96DAC541-7B7A-43D3-8B79-37D633B846F1}">
                <asvg:svgBlip xmlns:asvg="http://schemas.microsoft.com/office/drawing/2016/SVG/main" r:embed="rId7"/>
              </a:ext>
            </a:extLst>
          </a:blip>
          <a:stretch>
            <a:fillRect/>
          </a:stretch>
        </p:blipFill>
        <p:spPr>
          <a:xfrm>
            <a:off x="1839191" y="2340900"/>
            <a:ext cx="8534400" cy="2917557"/>
          </a:xfrm>
          <a:prstGeom prst="rect">
            <a:avLst/>
          </a:prstGeom>
        </p:spPr>
      </p:pic>
      <p:sp>
        <p:nvSpPr>
          <p:cNvPr id="11" name="Content Placeholder 10">
            <a:extLst>
              <a:ext uri="{FF2B5EF4-FFF2-40B4-BE49-F238E27FC236}">
                <a16:creationId xmlns:a16="http://schemas.microsoft.com/office/drawing/2014/main" id="{443A0A90-31A7-C5EB-DC39-33E16776909E}"/>
              </a:ext>
            </a:extLst>
          </p:cNvPr>
          <p:cNvSpPr>
            <a:spLocks noGrp="1"/>
          </p:cNvSpPr>
          <p:nvPr>
            <p:ph sz="quarter" idx="17"/>
          </p:nvPr>
        </p:nvSpPr>
        <p:spPr>
          <a:xfrm>
            <a:off x="6432550" y="5866593"/>
            <a:ext cx="5232400" cy="395157"/>
          </a:xfrm>
        </p:spPr>
        <p:txBody>
          <a:bodyPr/>
          <a:lstStyle/>
          <a:p>
            <a:r>
              <a:rPr lang="es-US" sz="1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4379889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4"/>
                                        </p:tgtEl>
                                        <p:attrNameLst>
                                          <p:attrName>style.visibility</p:attrName>
                                        </p:attrNameLst>
                                      </p:cBhvr>
                                      <p:to>
                                        <p:strVal val="hidden"/>
                                      </p:to>
                                    </p:set>
                                  </p:childTnLst>
                                </p:cTn>
                              </p:par>
                            </p:childTnLst>
                          </p:cTn>
                        </p:par>
                      </p:childTnLst>
                    </p:cTn>
                  </p:par>
                  <p:par>
                    <p:cTn id="9" fill="hold" nodeType="clickPar">
                      <p:stCondLst>
                        <p:cond delay="indefinite"/>
                        <p:cond evt="onBegin" delay="0">
                          <p:tn val="8"/>
                        </p:cond>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79637-1AE6-C789-9A78-96791E959F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51B43D-F7D8-7EB3-4993-EFF5E81A27A8}"/>
              </a:ext>
            </a:extLst>
          </p:cNvPr>
          <p:cNvSpPr>
            <a:spLocks noGrp="1"/>
          </p:cNvSpPr>
          <p:nvPr>
            <p:ph type="title"/>
          </p:nvPr>
        </p:nvSpPr>
        <p:spPr>
          <a:xfrm>
            <a:off x="273598" y="315012"/>
            <a:ext cx="4436188" cy="2066499"/>
          </a:xfrm>
        </p:spPr>
        <p:txBody>
          <a:bodyPr/>
          <a:lstStyle/>
          <a:p>
            <a:pPr>
              <a:lnSpc>
                <a:spcPct val="100000"/>
              </a:lnSpc>
            </a:pPr>
            <a:r>
              <a:rPr lang="es-US" sz="3000" b="1" i="0" strike="noStrike" cap="none" spc="0" baseline="0" dirty="0">
                <a:solidFill>
                  <a:srgbClr val="FFFFFF"/>
                </a:solidFill>
                <a:effectLst/>
                <a:latin typeface="Libre Franklin"/>
                <a:ea typeface="Libre Franklin"/>
                <a:cs typeface="Libre Franklin"/>
              </a:rPr>
              <a:t> Fluidez </a:t>
            </a:r>
            <a:br>
              <a:rPr sz="3000" dirty="0"/>
            </a:br>
            <a:br>
              <a:rPr sz="1300" dirty="0"/>
            </a:br>
            <a:r>
              <a:rPr lang="es-US" sz="2400" b="1" i="0" strike="noStrike" cap="none" spc="0" baseline="0" dirty="0">
                <a:solidFill>
                  <a:srgbClr val="D62714"/>
                </a:solidFill>
                <a:effectLst/>
                <a:latin typeface="Libre Franklin"/>
                <a:ea typeface="Libre Franklin"/>
                <a:cs typeface="Libre Franklin"/>
              </a:rPr>
              <a:t>Intercambio con la pizarra blanca: </a:t>
            </a:r>
            <a:br>
              <a:rPr sz="2400" dirty="0"/>
            </a:br>
            <a:r>
              <a:rPr lang="es-US" sz="2400" b="1" i="0" strike="noStrike" cap="none" spc="0" baseline="0" dirty="0">
                <a:solidFill>
                  <a:srgbClr val="D62714"/>
                </a:solidFill>
                <a:effectLst/>
                <a:latin typeface="Libre Franklin"/>
                <a:ea typeface="Libre Franklin"/>
                <a:cs typeface="Libre Franklin"/>
              </a:rPr>
              <a:t>Fracciones equivalentes (1 de 6)</a:t>
            </a:r>
            <a:endParaRPr lang="en-US" sz="2600" dirty="0">
              <a:ea typeface="Cambria" panose="02040503050406030204" pitchFamily="18" charset="0"/>
            </a:endParaRPr>
          </a:p>
        </p:txBody>
      </p:sp>
      <p:pic>
        <p:nvPicPr>
          <p:cNvPr id="3" name="Picture 2" descr="Edición para estudiantes: 7.º grado, Módulo 2, Tema B, Lección 7"/>
          <p:cNvPicPr>
            <a:picLocks noChangeAspect="1"/>
          </p:cNvPicPr>
          <p:nvPr/>
        </p:nvPicPr>
        <p:blipFill>
          <a:blip r:embed="rId3"/>
          <a:stretch>
            <a:fillRect/>
          </a:stretch>
        </p:blipFill>
        <p:spPr>
          <a:xfrm>
            <a:off x="5076825" y="39688"/>
            <a:ext cx="5285232" cy="6757416"/>
          </a:xfrm>
          <a:prstGeom prst="rect">
            <a:avLst/>
          </a:prstGeom>
          <a:ln w="9525">
            <a:solidFill>
              <a:srgbClr val="000000"/>
            </a:solidFill>
          </a:ln>
        </p:spPr>
      </p:pic>
    </p:spTree>
    <p:extLst>
      <p:ext uri="{BB962C8B-B14F-4D97-AF65-F5344CB8AC3E}">
        <p14:creationId xmlns:p14="http://schemas.microsoft.com/office/powerpoint/2010/main" val="3345901376"/>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EC6AB-7DC2-9C08-96DD-CFC493B029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BCE9D9-703F-63F0-3A2D-63C65FB1A683}"/>
              </a:ext>
            </a:extLst>
          </p:cNvPr>
          <p:cNvSpPr>
            <a:spLocks noGrp="1"/>
          </p:cNvSpPr>
          <p:nvPr>
            <p:ph type="title"/>
          </p:nvPr>
        </p:nvSpPr>
        <p:spPr>
          <a:xfrm>
            <a:off x="273600" y="164701"/>
            <a:ext cx="11667575" cy="1447800"/>
          </a:xfrm>
        </p:spPr>
        <p:txBody>
          <a:bodyPr>
            <a:normAutofit/>
          </a:bodyPr>
          <a:lstStyle/>
          <a:p>
            <a:r>
              <a:rPr lang="es-US" sz="3000" b="1" i="0" strike="noStrike" cap="none" spc="0" baseline="0">
                <a:solidFill>
                  <a:srgbClr val="FFFFFF"/>
                </a:solidFill>
                <a:effectLst/>
                <a:latin typeface="Libre Franklin"/>
                <a:ea typeface="Libre Franklin"/>
                <a:cs typeface="Libre Franklin"/>
              </a:rPr>
              <a:t> Fluidez</a:t>
            </a:r>
            <a:br>
              <a:rPr sz="2700"/>
            </a:br>
            <a:r>
              <a:rPr lang="es-US" sz="2400" b="1" i="0" strike="noStrike" cap="none" spc="0" baseline="0">
                <a:solidFill>
                  <a:srgbClr val="D62714"/>
                </a:solidFill>
                <a:effectLst/>
                <a:latin typeface="Libre Franklin"/>
                <a:ea typeface="Libre Franklin"/>
                <a:cs typeface="Libre Franklin"/>
              </a:rPr>
              <a:t>Intercambio con la pizarra blanca: Fracciones equivalentes (2 de 6)</a:t>
            </a:r>
            <a:endParaRPr lang="en-IN" sz="2700"/>
          </a:p>
        </p:txBody>
      </p:sp>
      <p:pic>
        <p:nvPicPr>
          <p:cNvPr id="9" name="Picture Placeholder 2" descr="Un cuadrado.">
            <a:extLst>
              <a:ext uri="{FF2B5EF4-FFF2-40B4-BE49-F238E27FC236}">
                <a16:creationId xmlns:a16="http://schemas.microsoft.com/office/drawing/2014/main" id="{BE1CD542-A543-79E0-0D72-948850DFFBDE}"/>
              </a:ext>
            </a:extLst>
          </p:cNvPr>
          <p:cNvPicPr/>
          <p:nvPr/>
        </p:nvPicPr>
        <p:blipFill>
          <a:blip r:embed="rId3"/>
          <a:stretch>
            <a:fillRect/>
          </a:stretch>
        </p:blipFill>
        <p:spPr>
          <a:xfrm>
            <a:off x="5193030" y="1605925"/>
            <a:ext cx="1805940" cy="3073494"/>
          </a:xfrm>
          <a:prstGeom prst="rect">
            <a:avLst/>
          </a:prstGeom>
        </p:spPr>
      </p:pic>
      <p:sp>
        <p:nvSpPr>
          <p:cNvPr id="4" name="Content Placeholder 3">
            <a:extLst>
              <a:ext uri="{FF2B5EF4-FFF2-40B4-BE49-F238E27FC236}">
                <a16:creationId xmlns:a16="http://schemas.microsoft.com/office/drawing/2014/main" id="{B178406E-16FA-F52D-9E05-F291963899CD}"/>
              </a:ext>
            </a:extLst>
          </p:cNvPr>
          <p:cNvSpPr>
            <a:spLocks noGrp="1"/>
          </p:cNvSpPr>
          <p:nvPr>
            <p:ph sz="quarter" idx="16"/>
          </p:nvPr>
        </p:nvSpPr>
        <p:spPr>
          <a:xfrm>
            <a:off x="273050" y="5592905"/>
            <a:ext cx="2290536" cy="19188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IN" sz="600">
              <a:solidFill>
                <a:schemeClr val="bg1"/>
              </a:solidFill>
            </a:endParaRPr>
          </a:p>
        </p:txBody>
      </p:sp>
      <p:pic>
        <p:nvPicPr>
          <p:cNvPr id="10" name="Picture Placeholder 3" descr="Un modelo de área está dividido en 2 partes iguales. Una parte está sombreada. La parte sombreada está rotulada un medio.">
            <a:extLst>
              <a:ext uri="{FF2B5EF4-FFF2-40B4-BE49-F238E27FC236}">
                <a16:creationId xmlns:a16="http://schemas.microsoft.com/office/drawing/2014/main" id="{B0667800-B0BB-2C76-6816-4CDECB77A81B}"/>
              </a:ext>
            </a:extLst>
          </p:cNvPr>
          <p:cNvPicPr/>
          <p:nvPr/>
        </p:nvPicPr>
        <p:blipFill>
          <a:blip r:embed="rId4"/>
          <a:stretch>
            <a:fillRect/>
          </a:stretch>
        </p:blipFill>
        <p:spPr>
          <a:xfrm>
            <a:off x="5193030" y="1605925"/>
            <a:ext cx="1805940" cy="3073494"/>
          </a:xfrm>
          <a:prstGeom prst="rect">
            <a:avLst/>
          </a:prstGeom>
        </p:spPr>
      </p:pic>
      <p:pic>
        <p:nvPicPr>
          <p:cNvPr id="14" name="Picture 13" descr="Un medio es igual a uno por 2 sobre 2 por 2, que es igual a espacio.">
            <a:extLst>
              <a:ext uri="{FF2B5EF4-FFF2-40B4-BE49-F238E27FC236}">
                <a16:creationId xmlns:a16="http://schemas.microsoft.com/office/drawing/2014/main" id="{C9BF2D36-A00C-3BF8-EF8A-7B34A6369183}"/>
              </a:ext>
            </a:extLst>
          </p:cNvPr>
          <p:cNvPicPr>
            <a:picLocks/>
          </p:cNvPicPr>
          <p:nvPr/>
        </p:nvPicPr>
        <p:blipFill>
          <a:blip r:embed="rId5"/>
          <a:stretch>
            <a:fillRect/>
          </a:stretch>
        </p:blipFill>
        <p:spPr>
          <a:xfrm>
            <a:off x="4674961" y="4906068"/>
            <a:ext cx="3136900" cy="1447800"/>
          </a:xfrm>
          <a:prstGeom prst="rect">
            <a:avLst/>
          </a:prstGeom>
        </p:spPr>
      </p:pic>
      <p:pic>
        <p:nvPicPr>
          <p:cNvPr id="11" name="Picture Placeholder 4" descr="Un modelo de área. El modelo de área está dividido en 2 partes iguales. 1 parte está sombreada. La parte sombreada está rotulada un medio. Cada una de las 2 partes está dividida en 2 partes iguales para formar 4 partes iguales más pequeñas. ">
            <a:extLst>
              <a:ext uri="{FF2B5EF4-FFF2-40B4-BE49-F238E27FC236}">
                <a16:creationId xmlns:a16="http://schemas.microsoft.com/office/drawing/2014/main" id="{41F3023D-8214-ACF7-7F33-66C5962C8362}"/>
              </a:ext>
            </a:extLst>
          </p:cNvPr>
          <p:cNvPicPr/>
          <p:nvPr/>
        </p:nvPicPr>
        <p:blipFill>
          <a:blip r:embed="rId6"/>
          <a:stretch>
            <a:fillRect/>
          </a:stretch>
        </p:blipFill>
        <p:spPr>
          <a:xfrm>
            <a:off x="5204417" y="1605925"/>
            <a:ext cx="1805940" cy="3073494"/>
          </a:xfrm>
          <a:prstGeom prst="rect">
            <a:avLst/>
          </a:prstGeom>
        </p:spPr>
      </p:pic>
      <p:pic>
        <p:nvPicPr>
          <p:cNvPr id="6" name="Picture 5" descr="Un medio es igual a uno por 2 sobre 2 por 2, que es igual a dos cuartos.">
            <a:extLst>
              <a:ext uri="{FF2B5EF4-FFF2-40B4-BE49-F238E27FC236}">
                <a16:creationId xmlns:a16="http://schemas.microsoft.com/office/drawing/2014/main" id="{E377BF09-E360-309C-3637-8DA38B342286}"/>
              </a:ext>
            </a:extLst>
          </p:cNvPr>
          <p:cNvPicPr>
            <a:picLocks/>
          </p:cNvPicPr>
          <p:nvPr/>
        </p:nvPicPr>
        <p:blipFill>
          <a:blip r:embed="rId7"/>
          <a:stretch>
            <a:fillRect/>
          </a:stretch>
        </p:blipFill>
        <p:spPr>
          <a:xfrm>
            <a:off x="4674961" y="4904125"/>
            <a:ext cx="3187700" cy="1447800"/>
          </a:xfrm>
          <a:prstGeom prst="rect">
            <a:avLst/>
          </a:prstGeom>
        </p:spPr>
      </p:pic>
      <p:pic>
        <p:nvPicPr>
          <p:cNvPr id="12" name="Picture Placeholder 5" descr="Un modelo de área. El modelo de área está dividido en 2 partes iguales. 1 parte está sombreada. La parte sombreada está rotulada un medio. Cada una de las 2 partes está dividida en 2 partes iguales para formar 4 partes iguales más pequeñas. Las 2 partes sombreadas más pequeñas están rotuladas dos cuartos.">
            <a:extLst>
              <a:ext uri="{FF2B5EF4-FFF2-40B4-BE49-F238E27FC236}">
                <a16:creationId xmlns:a16="http://schemas.microsoft.com/office/drawing/2014/main" id="{32D516A1-A6EE-D58B-7713-C15A56BE60FD}"/>
              </a:ext>
            </a:extLst>
          </p:cNvPr>
          <p:cNvPicPr/>
          <p:nvPr/>
        </p:nvPicPr>
        <p:blipFill>
          <a:blip r:embed="rId8"/>
          <a:stretch>
            <a:fillRect/>
          </a:stretch>
        </p:blipFill>
        <p:spPr>
          <a:xfrm>
            <a:off x="5193030" y="1605925"/>
            <a:ext cx="1805940" cy="3073494"/>
          </a:xfrm>
          <a:prstGeom prst="rect">
            <a:avLst/>
          </a:prstGeom>
        </p:spPr>
      </p:pic>
      <p:sp>
        <p:nvSpPr>
          <p:cNvPr id="5" name="Content Placeholder 4">
            <a:extLst>
              <a:ext uri="{FF2B5EF4-FFF2-40B4-BE49-F238E27FC236}">
                <a16:creationId xmlns:a16="http://schemas.microsoft.com/office/drawing/2014/main" id="{412AD50C-7F48-AD56-6E9C-9507A9F05E55}"/>
              </a:ext>
            </a:extLst>
          </p:cNvPr>
          <p:cNvSpPr>
            <a:spLocks noGrp="1"/>
          </p:cNvSpPr>
          <p:nvPr>
            <p:ph sz="quarter" idx="17"/>
          </p:nvPr>
        </p:nvSpPr>
        <p:spPr>
          <a:xfrm>
            <a:off x="9923236" y="5784789"/>
            <a:ext cx="1065893" cy="27747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263041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C5583-2252-8643-F405-BACEB4331F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D4B822-11A0-E742-0FC4-C2D300514891}"/>
              </a:ext>
            </a:extLst>
          </p:cNvPr>
          <p:cNvSpPr>
            <a:spLocks noGrp="1"/>
          </p:cNvSpPr>
          <p:nvPr>
            <p:ph type="title"/>
          </p:nvPr>
        </p:nvSpPr>
        <p:spPr>
          <a:xfrm>
            <a:off x="273600" y="164700"/>
            <a:ext cx="11667575" cy="1290027"/>
          </a:xfrm>
        </p:spPr>
        <p:txBody>
          <a:bodyPr>
            <a:normAutofit/>
          </a:bodyPr>
          <a:lstStyle/>
          <a:p>
            <a:r>
              <a:rPr lang="es-US" sz="3000" b="1" i="0" strike="noStrike" cap="none" spc="0" baseline="0">
                <a:solidFill>
                  <a:srgbClr val="FFFFFF"/>
                </a:solidFill>
                <a:effectLst/>
                <a:latin typeface="Libre Franklin"/>
                <a:ea typeface="Libre Franklin"/>
                <a:cs typeface="Libre Franklin"/>
              </a:rPr>
              <a:t> Fluidez </a:t>
            </a:r>
            <a:br>
              <a:rPr sz="2700"/>
            </a:br>
            <a:r>
              <a:rPr lang="es-US" sz="2400" b="1" i="0" strike="noStrike" cap="none" spc="0" baseline="0">
                <a:solidFill>
                  <a:srgbClr val="D62714"/>
                </a:solidFill>
                <a:effectLst/>
                <a:latin typeface="Libre Franklin"/>
                <a:ea typeface="Libre Franklin"/>
                <a:cs typeface="Libre Franklin"/>
              </a:rPr>
              <a:t>Intercambio con la pizarra blanca: Fracciones equivalentes (3 de 6)</a:t>
            </a:r>
            <a:endParaRPr lang="en-IN" sz="2700"/>
          </a:p>
        </p:txBody>
      </p:sp>
      <p:pic>
        <p:nvPicPr>
          <p:cNvPr id="13" name="Picture Placeholder 2" descr="Un cuadrado.">
            <a:extLst>
              <a:ext uri="{FF2B5EF4-FFF2-40B4-BE49-F238E27FC236}">
                <a16:creationId xmlns:a16="http://schemas.microsoft.com/office/drawing/2014/main" id="{EEE43372-AE74-14C5-46A5-60A94F2D55B9}"/>
              </a:ext>
            </a:extLst>
          </p:cNvPr>
          <p:cNvPicPr/>
          <p:nvPr/>
        </p:nvPicPr>
        <p:blipFill>
          <a:blip r:embed="rId3"/>
          <a:stretch>
            <a:fillRect/>
          </a:stretch>
        </p:blipFill>
        <p:spPr>
          <a:xfrm>
            <a:off x="5193030" y="1631532"/>
            <a:ext cx="1805940" cy="3043063"/>
          </a:xfrm>
          <a:prstGeom prst="rect">
            <a:avLst/>
          </a:prstGeom>
        </p:spPr>
      </p:pic>
      <p:sp>
        <p:nvSpPr>
          <p:cNvPr id="4" name="Content Placeholder 3">
            <a:extLst>
              <a:ext uri="{FF2B5EF4-FFF2-40B4-BE49-F238E27FC236}">
                <a16:creationId xmlns:a16="http://schemas.microsoft.com/office/drawing/2014/main" id="{C6B401E7-B674-4EE2-A185-E4F845305103}"/>
              </a:ext>
            </a:extLst>
          </p:cNvPr>
          <p:cNvSpPr>
            <a:spLocks noGrp="1"/>
          </p:cNvSpPr>
          <p:nvPr>
            <p:ph sz="quarter" idx="16"/>
          </p:nvPr>
        </p:nvSpPr>
        <p:spPr>
          <a:xfrm>
            <a:off x="376960" y="5779940"/>
            <a:ext cx="2290536" cy="19188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IN" sz="600">
              <a:solidFill>
                <a:schemeClr val="bg1"/>
              </a:solidFill>
            </a:endParaRPr>
          </a:p>
        </p:txBody>
      </p:sp>
      <p:pic>
        <p:nvPicPr>
          <p:cNvPr id="14" name="Picture Placeholder 3" descr="Un modelo de área está dividido en 2 partes iguales. Una parte está sombreada. La parte sombreada está rotulada un medio.">
            <a:extLst>
              <a:ext uri="{FF2B5EF4-FFF2-40B4-BE49-F238E27FC236}">
                <a16:creationId xmlns:a16="http://schemas.microsoft.com/office/drawing/2014/main" id="{A6E7F0B1-7EAE-9B46-5448-46DFA160226B}"/>
              </a:ext>
            </a:extLst>
          </p:cNvPr>
          <p:cNvPicPr/>
          <p:nvPr/>
        </p:nvPicPr>
        <p:blipFill>
          <a:blip r:embed="rId4"/>
          <a:stretch>
            <a:fillRect/>
          </a:stretch>
        </p:blipFill>
        <p:spPr>
          <a:xfrm>
            <a:off x="5193030" y="1631532"/>
            <a:ext cx="1805940" cy="3043063"/>
          </a:xfrm>
          <a:prstGeom prst="rect">
            <a:avLst/>
          </a:prstGeom>
        </p:spPr>
      </p:pic>
      <p:pic>
        <p:nvPicPr>
          <p:cNvPr id="9" name="Picture 8" descr="Un medio es igual a uno por 3 sobre 2 por 3, que es igual a espacio.">
            <a:extLst>
              <a:ext uri="{FF2B5EF4-FFF2-40B4-BE49-F238E27FC236}">
                <a16:creationId xmlns:a16="http://schemas.microsoft.com/office/drawing/2014/main" id="{90382028-74C5-9EF4-C97C-057A1E983BF0}"/>
              </a:ext>
            </a:extLst>
          </p:cNvPr>
          <p:cNvPicPr>
            <a:picLocks/>
          </p:cNvPicPr>
          <p:nvPr/>
        </p:nvPicPr>
        <p:blipFill>
          <a:blip r:embed="rId5"/>
          <a:stretch>
            <a:fillRect/>
          </a:stretch>
        </p:blipFill>
        <p:spPr>
          <a:xfrm>
            <a:off x="4532587" y="4940300"/>
            <a:ext cx="3124200" cy="1460500"/>
          </a:xfrm>
          <a:prstGeom prst="rect">
            <a:avLst/>
          </a:prstGeom>
        </p:spPr>
      </p:pic>
      <p:pic>
        <p:nvPicPr>
          <p:cNvPr id="16" name="Picture Placeholder 4" descr="Un modelo de área está dividido en 2 partes iguales. 1 parte está sombreada. La parte sombreada está rotulada un medio. Cada una de las 2 partes está dividida en 3 partes iguales para formar 6 partes iguales más pequeñas. ">
            <a:extLst>
              <a:ext uri="{FF2B5EF4-FFF2-40B4-BE49-F238E27FC236}">
                <a16:creationId xmlns:a16="http://schemas.microsoft.com/office/drawing/2014/main" id="{92C5CAE7-391E-2DCE-8FA3-D2D562E19200}"/>
              </a:ext>
            </a:extLst>
          </p:cNvPr>
          <p:cNvPicPr/>
          <p:nvPr/>
        </p:nvPicPr>
        <p:blipFill>
          <a:blip r:embed="rId6"/>
          <a:stretch>
            <a:fillRect/>
          </a:stretch>
        </p:blipFill>
        <p:spPr>
          <a:xfrm>
            <a:off x="5193030" y="1631532"/>
            <a:ext cx="1805940" cy="3043063"/>
          </a:xfrm>
          <a:prstGeom prst="rect">
            <a:avLst/>
          </a:prstGeom>
        </p:spPr>
      </p:pic>
      <p:pic>
        <p:nvPicPr>
          <p:cNvPr id="6" name="Picture 5" descr="Un medio es igual a uno por 3 sobre dos por 3, que es igual a tres sextos.">
            <a:extLst>
              <a:ext uri="{FF2B5EF4-FFF2-40B4-BE49-F238E27FC236}">
                <a16:creationId xmlns:a16="http://schemas.microsoft.com/office/drawing/2014/main" id="{A8E291F6-1081-6FD0-CD48-CBBF3B0BC59E}"/>
              </a:ext>
            </a:extLst>
          </p:cNvPr>
          <p:cNvPicPr>
            <a:picLocks/>
          </p:cNvPicPr>
          <p:nvPr/>
        </p:nvPicPr>
        <p:blipFill>
          <a:blip r:embed="rId7"/>
          <a:stretch>
            <a:fillRect/>
          </a:stretch>
        </p:blipFill>
        <p:spPr>
          <a:xfrm>
            <a:off x="4532587" y="4940300"/>
            <a:ext cx="3149600" cy="1460500"/>
          </a:xfrm>
          <a:prstGeom prst="rect">
            <a:avLst/>
          </a:prstGeom>
        </p:spPr>
      </p:pic>
      <p:pic>
        <p:nvPicPr>
          <p:cNvPr id="18" name="Picture Placeholder 5" descr="Un modelo de área. El modelo de área está dividido en 2 partes iguales. 1 parte está sombreada. La parte sombreada está rotulada un medio. Cada una de las 2 partes está dividida en 3 partes iguales para formar 6 partes iguales más pequeñas, pero 3 de estas partes están sombreadas y rotuladas tres sextos.">
            <a:extLst>
              <a:ext uri="{FF2B5EF4-FFF2-40B4-BE49-F238E27FC236}">
                <a16:creationId xmlns:a16="http://schemas.microsoft.com/office/drawing/2014/main" id="{403FFF9B-1936-9F80-EDB8-A94468ECDA3D}"/>
              </a:ext>
            </a:extLst>
          </p:cNvPr>
          <p:cNvPicPr/>
          <p:nvPr/>
        </p:nvPicPr>
        <p:blipFill>
          <a:blip r:embed="rId8"/>
          <a:stretch>
            <a:fillRect/>
          </a:stretch>
        </p:blipFill>
        <p:spPr>
          <a:xfrm>
            <a:off x="5191717" y="1604107"/>
            <a:ext cx="1805940" cy="3043063"/>
          </a:xfrm>
          <a:prstGeom prst="rect">
            <a:avLst/>
          </a:prstGeom>
        </p:spPr>
      </p:pic>
      <p:sp>
        <p:nvSpPr>
          <p:cNvPr id="5" name="Content Placeholder 4">
            <a:extLst>
              <a:ext uri="{FF2B5EF4-FFF2-40B4-BE49-F238E27FC236}">
                <a16:creationId xmlns:a16="http://schemas.microsoft.com/office/drawing/2014/main" id="{5B0040B7-4BCE-692B-C84E-4A370519D02B}"/>
              </a:ext>
            </a:extLst>
          </p:cNvPr>
          <p:cNvSpPr>
            <a:spLocks noGrp="1"/>
          </p:cNvSpPr>
          <p:nvPr>
            <p:ph sz="quarter" idx="17"/>
          </p:nvPr>
        </p:nvSpPr>
        <p:spPr>
          <a:xfrm>
            <a:off x="10027146" y="5971824"/>
            <a:ext cx="1065893" cy="27747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3865006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578D4-92E0-E90A-61BA-39C97021A4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0A5DFE-C62D-8364-2A9B-ED375E3CFB7B}"/>
              </a:ext>
            </a:extLst>
          </p:cNvPr>
          <p:cNvSpPr>
            <a:spLocks noGrp="1"/>
          </p:cNvSpPr>
          <p:nvPr>
            <p:ph type="title"/>
          </p:nvPr>
        </p:nvSpPr>
        <p:spPr>
          <a:xfrm>
            <a:off x="273600" y="164701"/>
            <a:ext cx="11667575" cy="1352372"/>
          </a:xfrm>
        </p:spPr>
        <p:txBody>
          <a:bodyPr>
            <a:normAutofit/>
          </a:bodyPr>
          <a:lstStyle/>
          <a:p>
            <a:r>
              <a:rPr lang="es-US" sz="3000" b="1" i="0" strike="noStrike" cap="none" spc="0" baseline="0">
                <a:solidFill>
                  <a:srgbClr val="FFFFFF"/>
                </a:solidFill>
                <a:effectLst/>
                <a:latin typeface="Libre Franklin"/>
                <a:ea typeface="Libre Franklin"/>
                <a:cs typeface="Libre Franklin"/>
              </a:rPr>
              <a:t> Fluidez</a:t>
            </a:r>
            <a:br>
              <a:rPr sz="2700"/>
            </a:br>
            <a:r>
              <a:rPr lang="es-US" sz="2400" b="1" i="0" strike="noStrike" cap="none" spc="0" baseline="0">
                <a:solidFill>
                  <a:srgbClr val="D62714"/>
                </a:solidFill>
                <a:effectLst/>
                <a:latin typeface="Libre Franklin"/>
                <a:ea typeface="Libre Franklin"/>
                <a:cs typeface="Libre Franklin"/>
              </a:rPr>
              <a:t>Intercambio con la pizarra blanca: Fracciones equivalentes (4 de 6)</a:t>
            </a:r>
            <a:endParaRPr lang="en-IN" sz="2700"/>
          </a:p>
        </p:txBody>
      </p:sp>
      <p:pic>
        <p:nvPicPr>
          <p:cNvPr id="3" name="Picture Placeholder 2" descr="Un cuadrado.">
            <a:extLst>
              <a:ext uri="{FF2B5EF4-FFF2-40B4-BE49-F238E27FC236}">
                <a16:creationId xmlns:a16="http://schemas.microsoft.com/office/drawing/2014/main" id="{B01B85BA-B36A-71A9-2DAB-127447584B2A}"/>
              </a:ext>
            </a:extLst>
          </p:cNvPr>
          <p:cNvPicPr/>
          <p:nvPr/>
        </p:nvPicPr>
        <p:blipFill>
          <a:blip r:embed="rId3"/>
          <a:stretch>
            <a:fillRect/>
          </a:stretch>
        </p:blipFill>
        <p:spPr>
          <a:xfrm>
            <a:off x="5193030" y="1609557"/>
            <a:ext cx="1805940" cy="2983103"/>
          </a:xfrm>
          <a:prstGeom prst="rect">
            <a:avLst/>
          </a:prstGeom>
        </p:spPr>
      </p:pic>
      <p:sp>
        <p:nvSpPr>
          <p:cNvPr id="4" name="Content Placeholder 3">
            <a:extLst>
              <a:ext uri="{FF2B5EF4-FFF2-40B4-BE49-F238E27FC236}">
                <a16:creationId xmlns:a16="http://schemas.microsoft.com/office/drawing/2014/main" id="{21C02CFD-7A28-0C08-EDDB-284E92A77851}"/>
              </a:ext>
            </a:extLst>
          </p:cNvPr>
          <p:cNvSpPr>
            <a:spLocks noGrp="1"/>
          </p:cNvSpPr>
          <p:nvPr>
            <p:ph sz="quarter" idx="16"/>
          </p:nvPr>
        </p:nvSpPr>
        <p:spPr>
          <a:xfrm>
            <a:off x="699081" y="5935805"/>
            <a:ext cx="2290536" cy="19188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IN" sz="600">
              <a:solidFill>
                <a:schemeClr val="bg1"/>
              </a:solidFill>
            </a:endParaRPr>
          </a:p>
        </p:txBody>
      </p:sp>
      <p:pic>
        <p:nvPicPr>
          <p:cNvPr id="6" name="Picture Placeholder 3" descr="Un modelo de área está dividido en 3 partes iguales. Una parte está sombreada. La parte sombreada está rotulada un tercio.">
            <a:extLst>
              <a:ext uri="{FF2B5EF4-FFF2-40B4-BE49-F238E27FC236}">
                <a16:creationId xmlns:a16="http://schemas.microsoft.com/office/drawing/2014/main" id="{658435B6-F114-9563-201A-1D871EDCEB1B}"/>
              </a:ext>
            </a:extLst>
          </p:cNvPr>
          <p:cNvPicPr/>
          <p:nvPr/>
        </p:nvPicPr>
        <p:blipFill>
          <a:blip r:embed="rId4"/>
          <a:stretch>
            <a:fillRect/>
          </a:stretch>
        </p:blipFill>
        <p:spPr>
          <a:xfrm>
            <a:off x="5193030" y="1609557"/>
            <a:ext cx="1805940" cy="2983103"/>
          </a:xfrm>
          <a:prstGeom prst="rect">
            <a:avLst/>
          </a:prstGeom>
        </p:spPr>
      </p:pic>
      <p:pic>
        <p:nvPicPr>
          <p:cNvPr id="13" name="Picture 12" descr="Un tercio es igual a uno por 2 sobre 3 por 2, que es igual a espacio.">
            <a:extLst>
              <a:ext uri="{FF2B5EF4-FFF2-40B4-BE49-F238E27FC236}">
                <a16:creationId xmlns:a16="http://schemas.microsoft.com/office/drawing/2014/main" id="{4B80BF54-A761-4BF0-A531-74A55C79361B}"/>
              </a:ext>
            </a:extLst>
          </p:cNvPr>
          <p:cNvPicPr>
            <a:picLocks/>
          </p:cNvPicPr>
          <p:nvPr/>
        </p:nvPicPr>
        <p:blipFill>
          <a:blip r:embed="rId5"/>
          <a:stretch>
            <a:fillRect/>
          </a:stretch>
        </p:blipFill>
        <p:spPr>
          <a:xfrm>
            <a:off x="4538937" y="4989310"/>
            <a:ext cx="3136900" cy="1460500"/>
          </a:xfrm>
          <a:prstGeom prst="rect">
            <a:avLst/>
          </a:prstGeom>
        </p:spPr>
      </p:pic>
      <p:pic>
        <p:nvPicPr>
          <p:cNvPr id="7" name="Picture Placeholder 4" descr="Un modelo de área está dividido en 3 partes iguales. 1 parte está sombreada. La parte sombreada está rotulada un tercio. Cada una de las 3 partes está dividida en 2 partes iguales para formar 6 partes iguales más pequeñas. ">
            <a:extLst>
              <a:ext uri="{FF2B5EF4-FFF2-40B4-BE49-F238E27FC236}">
                <a16:creationId xmlns:a16="http://schemas.microsoft.com/office/drawing/2014/main" id="{D9377219-A502-6049-0199-9BBAC1ECA8D6}"/>
              </a:ext>
            </a:extLst>
          </p:cNvPr>
          <p:cNvPicPr/>
          <p:nvPr/>
        </p:nvPicPr>
        <p:blipFill>
          <a:blip r:embed="rId6"/>
          <a:stretch>
            <a:fillRect/>
          </a:stretch>
        </p:blipFill>
        <p:spPr>
          <a:xfrm>
            <a:off x="5193030" y="1609557"/>
            <a:ext cx="1805940" cy="2983103"/>
          </a:xfrm>
          <a:prstGeom prst="rect">
            <a:avLst/>
          </a:prstGeom>
        </p:spPr>
      </p:pic>
      <p:pic>
        <p:nvPicPr>
          <p:cNvPr id="10" name="Picture 9" descr="Un tercio es igual a uno por 2 sobre 3 por 2, que es igual a dos sextos.">
            <a:extLst>
              <a:ext uri="{FF2B5EF4-FFF2-40B4-BE49-F238E27FC236}">
                <a16:creationId xmlns:a16="http://schemas.microsoft.com/office/drawing/2014/main" id="{DE5AD7EA-81B5-B71F-ECB0-B3EA1BF66BFE}"/>
              </a:ext>
            </a:extLst>
          </p:cNvPr>
          <p:cNvPicPr>
            <a:picLocks/>
          </p:cNvPicPr>
          <p:nvPr/>
        </p:nvPicPr>
        <p:blipFill>
          <a:blip r:embed="rId7"/>
          <a:stretch>
            <a:fillRect/>
          </a:stretch>
        </p:blipFill>
        <p:spPr>
          <a:xfrm>
            <a:off x="4538937" y="4989310"/>
            <a:ext cx="3162300" cy="1460500"/>
          </a:xfrm>
          <a:prstGeom prst="rect">
            <a:avLst/>
          </a:prstGeom>
        </p:spPr>
      </p:pic>
      <p:pic>
        <p:nvPicPr>
          <p:cNvPr id="8" name="Picture Placeholder 5" descr="Un modelo de área está dividido en 3 partes iguales. 1 parte está sombreada. La parte sombreada está rotulada un tercio. Cada una de las 3 partes está dividida en 2 partes iguales para formar 6 partes iguales más pequeñas. 2 de estas partes están sombreadas y rotuladas dos sextos.">
            <a:extLst>
              <a:ext uri="{FF2B5EF4-FFF2-40B4-BE49-F238E27FC236}">
                <a16:creationId xmlns:a16="http://schemas.microsoft.com/office/drawing/2014/main" id="{248041E9-3998-5949-EA70-2854327CF39C}"/>
              </a:ext>
            </a:extLst>
          </p:cNvPr>
          <p:cNvPicPr/>
          <p:nvPr/>
        </p:nvPicPr>
        <p:blipFill>
          <a:blip r:embed="rId8"/>
          <a:stretch>
            <a:fillRect/>
          </a:stretch>
        </p:blipFill>
        <p:spPr>
          <a:xfrm>
            <a:off x="5193030" y="1609557"/>
            <a:ext cx="1804511" cy="2983103"/>
          </a:xfrm>
          <a:prstGeom prst="rect">
            <a:avLst/>
          </a:prstGeom>
        </p:spPr>
      </p:pic>
      <p:sp>
        <p:nvSpPr>
          <p:cNvPr id="5" name="Content Placeholder 4">
            <a:extLst>
              <a:ext uri="{FF2B5EF4-FFF2-40B4-BE49-F238E27FC236}">
                <a16:creationId xmlns:a16="http://schemas.microsoft.com/office/drawing/2014/main" id="{AD96C4F9-0E85-CE2B-1968-FBDDE6F2CE3E}"/>
              </a:ext>
            </a:extLst>
          </p:cNvPr>
          <p:cNvSpPr>
            <a:spLocks noGrp="1"/>
          </p:cNvSpPr>
          <p:nvPr>
            <p:ph sz="quarter" idx="17"/>
          </p:nvPr>
        </p:nvSpPr>
        <p:spPr>
          <a:xfrm>
            <a:off x="10349267" y="6127689"/>
            <a:ext cx="1065893" cy="27747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5867718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5F036-7ADC-29A3-18EF-05DE45B84F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54884F-A982-F779-3C4D-FDC076398F70}"/>
              </a:ext>
            </a:extLst>
          </p:cNvPr>
          <p:cNvSpPr>
            <a:spLocks noGrp="1"/>
          </p:cNvSpPr>
          <p:nvPr>
            <p:ph type="title"/>
          </p:nvPr>
        </p:nvSpPr>
        <p:spPr>
          <a:xfrm>
            <a:off x="273600" y="164700"/>
            <a:ext cx="11667575" cy="1341981"/>
          </a:xfrm>
        </p:spPr>
        <p:txBody>
          <a:bodyPr>
            <a:normAutofit/>
          </a:bodyPr>
          <a:lstStyle/>
          <a:p>
            <a:r>
              <a:rPr lang="es-US" sz="3000" b="1" i="0" strike="noStrike" cap="none" spc="0" baseline="0" dirty="0">
                <a:solidFill>
                  <a:srgbClr val="FFFFFF"/>
                </a:solidFill>
                <a:effectLst/>
                <a:latin typeface="Libre Franklin"/>
                <a:ea typeface="Libre Franklin"/>
                <a:cs typeface="Libre Franklin"/>
              </a:rPr>
              <a:t> Fluidez </a:t>
            </a:r>
            <a:br>
              <a:rPr sz="2700" dirty="0"/>
            </a:br>
            <a:r>
              <a:rPr lang="es-US" sz="2400" b="1" i="0" strike="noStrike" cap="none" spc="0" baseline="0" dirty="0">
                <a:solidFill>
                  <a:srgbClr val="D62714"/>
                </a:solidFill>
                <a:effectLst/>
                <a:latin typeface="Libre Franklin"/>
                <a:ea typeface="Libre Franklin"/>
                <a:cs typeface="Libre Franklin"/>
              </a:rPr>
              <a:t>Intercambio </a:t>
            </a:r>
            <a:r>
              <a:rPr lang="es-US" sz="2400" dirty="0">
                <a:solidFill>
                  <a:srgbClr val="D62714"/>
                </a:solidFill>
                <a:latin typeface="Libre Franklin"/>
                <a:ea typeface="Libre Franklin"/>
                <a:cs typeface="Libre Franklin"/>
              </a:rPr>
              <a:t>con la</a:t>
            </a:r>
            <a:r>
              <a:rPr lang="es-US" sz="2400" b="1" i="0" strike="noStrike" cap="none" spc="0" baseline="0" dirty="0">
                <a:solidFill>
                  <a:srgbClr val="D62714"/>
                </a:solidFill>
                <a:effectLst/>
                <a:latin typeface="Libre Franklin"/>
                <a:ea typeface="Libre Franklin"/>
                <a:cs typeface="Libre Franklin"/>
              </a:rPr>
              <a:t> pizarras blancas: Fracciones equivalentes (5 de 6)</a:t>
            </a:r>
            <a:endParaRPr lang="en-IN" sz="2700" dirty="0"/>
          </a:p>
        </p:txBody>
      </p:sp>
      <p:pic>
        <p:nvPicPr>
          <p:cNvPr id="3" name="Picture Placeholder 2" descr="Un cuadrado.">
            <a:extLst>
              <a:ext uri="{FF2B5EF4-FFF2-40B4-BE49-F238E27FC236}">
                <a16:creationId xmlns:a16="http://schemas.microsoft.com/office/drawing/2014/main" id="{DCD20CA9-7328-F79D-B48A-C8D838CFFA55}"/>
              </a:ext>
            </a:extLst>
          </p:cNvPr>
          <p:cNvPicPr/>
          <p:nvPr/>
        </p:nvPicPr>
        <p:blipFill>
          <a:blip r:embed="rId3"/>
          <a:stretch>
            <a:fillRect/>
          </a:stretch>
        </p:blipFill>
        <p:spPr>
          <a:xfrm>
            <a:off x="5193030" y="1610750"/>
            <a:ext cx="1805940" cy="3043063"/>
          </a:xfrm>
          <a:prstGeom prst="rect">
            <a:avLst/>
          </a:prstGeom>
        </p:spPr>
      </p:pic>
      <p:sp>
        <p:nvSpPr>
          <p:cNvPr id="4" name="Content Placeholder 3">
            <a:extLst>
              <a:ext uri="{FF2B5EF4-FFF2-40B4-BE49-F238E27FC236}">
                <a16:creationId xmlns:a16="http://schemas.microsoft.com/office/drawing/2014/main" id="{471F1DCD-2A3F-F9E6-CB77-A12A3A915F88}"/>
              </a:ext>
            </a:extLst>
          </p:cNvPr>
          <p:cNvSpPr>
            <a:spLocks noGrp="1"/>
          </p:cNvSpPr>
          <p:nvPr>
            <p:ph sz="quarter" idx="16"/>
          </p:nvPr>
        </p:nvSpPr>
        <p:spPr>
          <a:xfrm>
            <a:off x="699081" y="5634466"/>
            <a:ext cx="2290536" cy="19188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IN" sz="600">
              <a:solidFill>
                <a:schemeClr val="bg1"/>
              </a:solidFill>
            </a:endParaRPr>
          </a:p>
        </p:txBody>
      </p:sp>
      <p:pic>
        <p:nvPicPr>
          <p:cNvPr id="6" name="Picture Placeholder 3" descr="Un modelo de área. El modelo de área está dividido en 3 partes iguales. Una parte está sombreada. La parte sombreada está rotulada un tercio.">
            <a:extLst>
              <a:ext uri="{FF2B5EF4-FFF2-40B4-BE49-F238E27FC236}">
                <a16:creationId xmlns:a16="http://schemas.microsoft.com/office/drawing/2014/main" id="{F3F80B03-50C4-CCC1-6B16-BFC6847412BF}"/>
              </a:ext>
            </a:extLst>
          </p:cNvPr>
          <p:cNvPicPr/>
          <p:nvPr/>
        </p:nvPicPr>
        <p:blipFill>
          <a:blip r:embed="rId4"/>
          <a:stretch>
            <a:fillRect/>
          </a:stretch>
        </p:blipFill>
        <p:spPr>
          <a:xfrm>
            <a:off x="5193030" y="1610750"/>
            <a:ext cx="1805940" cy="3043063"/>
          </a:xfrm>
          <a:prstGeom prst="rect">
            <a:avLst/>
          </a:prstGeom>
        </p:spPr>
      </p:pic>
      <p:pic>
        <p:nvPicPr>
          <p:cNvPr id="13" name="Picture 12" descr="Un tercio es igual a uno por 3 sobre 3 por 3, que es igual a espacio.">
            <a:extLst>
              <a:ext uri="{FF2B5EF4-FFF2-40B4-BE49-F238E27FC236}">
                <a16:creationId xmlns:a16="http://schemas.microsoft.com/office/drawing/2014/main" id="{A36C15B3-4554-BA99-9448-3FB59C8D9E9A}"/>
              </a:ext>
            </a:extLst>
          </p:cNvPr>
          <p:cNvPicPr>
            <a:picLocks/>
          </p:cNvPicPr>
          <p:nvPr/>
        </p:nvPicPr>
        <p:blipFill>
          <a:blip r:embed="rId5"/>
          <a:stretch>
            <a:fillRect/>
          </a:stretch>
        </p:blipFill>
        <p:spPr>
          <a:xfrm>
            <a:off x="4533900" y="4972050"/>
            <a:ext cx="3124200" cy="1460500"/>
          </a:xfrm>
          <a:prstGeom prst="rect">
            <a:avLst/>
          </a:prstGeom>
        </p:spPr>
      </p:pic>
      <p:pic>
        <p:nvPicPr>
          <p:cNvPr id="7" name="Picture Placeholder 4" descr="Un modelo de área. El modelo de área está dividido en 3 partes iguales. 1 parte está sombreada. La parte sombreada está rotulada un tercio. Cada una de las 3 partes está dividida en 3 partes iguales para formar 9 partes más pequeñas, iguales. ">
            <a:extLst>
              <a:ext uri="{FF2B5EF4-FFF2-40B4-BE49-F238E27FC236}">
                <a16:creationId xmlns:a16="http://schemas.microsoft.com/office/drawing/2014/main" id="{09FC3BF3-DD24-D2F3-A8C0-3908FB9131E6}"/>
              </a:ext>
            </a:extLst>
          </p:cNvPr>
          <p:cNvPicPr/>
          <p:nvPr/>
        </p:nvPicPr>
        <p:blipFill>
          <a:blip r:embed="rId6"/>
          <a:stretch>
            <a:fillRect/>
          </a:stretch>
        </p:blipFill>
        <p:spPr>
          <a:xfrm>
            <a:off x="5193030" y="1610750"/>
            <a:ext cx="1805940" cy="3043063"/>
          </a:xfrm>
          <a:prstGeom prst="rect">
            <a:avLst/>
          </a:prstGeom>
        </p:spPr>
      </p:pic>
      <p:pic>
        <p:nvPicPr>
          <p:cNvPr id="10" name="Picture 9" descr="Un tercio es igual a uno por 3 sobre 3 por 3, que es igual a tres novenos.">
            <a:extLst>
              <a:ext uri="{FF2B5EF4-FFF2-40B4-BE49-F238E27FC236}">
                <a16:creationId xmlns:a16="http://schemas.microsoft.com/office/drawing/2014/main" id="{8D094F9A-2DFB-1D14-DC1F-3FD485CE3B43}"/>
              </a:ext>
            </a:extLst>
          </p:cNvPr>
          <p:cNvPicPr>
            <a:picLocks/>
          </p:cNvPicPr>
          <p:nvPr/>
        </p:nvPicPr>
        <p:blipFill>
          <a:blip r:embed="rId7"/>
          <a:stretch>
            <a:fillRect/>
          </a:stretch>
        </p:blipFill>
        <p:spPr>
          <a:xfrm>
            <a:off x="4533900" y="4965331"/>
            <a:ext cx="3149600" cy="1460500"/>
          </a:xfrm>
          <a:prstGeom prst="rect">
            <a:avLst/>
          </a:prstGeom>
        </p:spPr>
      </p:pic>
      <p:pic>
        <p:nvPicPr>
          <p:cNvPr id="8" name="Picture Placeholder 5" descr="Un modelo de área. El modelo de área está dividido en 3 partes iguales. 1 parte está sombreada. La parte sombreada está rotulada un tercio. Cada una de las 3 partes está dividida en 3 partes iguales para formar 9 partes iguales más pequeñas. 3 de estas partes están sombreadas y rotuladas tres novenos.">
            <a:extLst>
              <a:ext uri="{FF2B5EF4-FFF2-40B4-BE49-F238E27FC236}">
                <a16:creationId xmlns:a16="http://schemas.microsoft.com/office/drawing/2014/main" id="{5A3C4241-C38B-143A-F417-B29F00121067}"/>
              </a:ext>
            </a:extLst>
          </p:cNvPr>
          <p:cNvPicPr/>
          <p:nvPr/>
        </p:nvPicPr>
        <p:blipFill>
          <a:blip r:embed="rId8"/>
          <a:stretch>
            <a:fillRect/>
          </a:stretch>
        </p:blipFill>
        <p:spPr>
          <a:xfrm>
            <a:off x="5193030" y="1635781"/>
            <a:ext cx="1805940" cy="3043063"/>
          </a:xfrm>
          <a:prstGeom prst="rect">
            <a:avLst/>
          </a:prstGeom>
        </p:spPr>
      </p:pic>
      <p:sp>
        <p:nvSpPr>
          <p:cNvPr id="5" name="Content Placeholder 4">
            <a:extLst>
              <a:ext uri="{FF2B5EF4-FFF2-40B4-BE49-F238E27FC236}">
                <a16:creationId xmlns:a16="http://schemas.microsoft.com/office/drawing/2014/main" id="{EC1B6174-86ED-1133-B780-7CE3437D20EB}"/>
              </a:ext>
            </a:extLst>
          </p:cNvPr>
          <p:cNvSpPr>
            <a:spLocks noGrp="1"/>
          </p:cNvSpPr>
          <p:nvPr>
            <p:ph sz="quarter" idx="17"/>
          </p:nvPr>
        </p:nvSpPr>
        <p:spPr>
          <a:xfrm>
            <a:off x="10349267" y="5826350"/>
            <a:ext cx="1065893" cy="27747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2591137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2B62E-81CA-FE14-AF7E-17BF809DFD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A0DDF8-2925-A180-4353-9CBD30C79214}"/>
              </a:ext>
            </a:extLst>
          </p:cNvPr>
          <p:cNvSpPr>
            <a:spLocks noGrp="1"/>
          </p:cNvSpPr>
          <p:nvPr>
            <p:ph type="title"/>
          </p:nvPr>
        </p:nvSpPr>
        <p:spPr>
          <a:xfrm>
            <a:off x="273600" y="164701"/>
            <a:ext cx="11667575" cy="1290026"/>
          </a:xfrm>
        </p:spPr>
        <p:txBody>
          <a:bodyPr>
            <a:normAutofit/>
          </a:bodyPr>
          <a:lstStyle/>
          <a:p>
            <a:r>
              <a:rPr lang="es-US" sz="3000" b="1" i="0" strike="noStrike" cap="none" spc="0" baseline="0">
                <a:solidFill>
                  <a:srgbClr val="FFFFFF"/>
                </a:solidFill>
                <a:effectLst/>
                <a:latin typeface="Libre Franklin"/>
                <a:ea typeface="Libre Franklin"/>
                <a:cs typeface="Libre Franklin"/>
              </a:rPr>
              <a:t> Fluidez </a:t>
            </a:r>
            <a:br>
              <a:rPr sz="2700"/>
            </a:br>
            <a:r>
              <a:rPr lang="es-US" sz="2400" b="1" i="0" strike="noStrike" cap="none" spc="0" baseline="0">
                <a:solidFill>
                  <a:srgbClr val="D62714"/>
                </a:solidFill>
                <a:effectLst/>
                <a:latin typeface="Libre Franklin"/>
                <a:ea typeface="Libre Franklin"/>
                <a:cs typeface="Libre Franklin"/>
              </a:rPr>
              <a:t>Intercambio con la pizarra blanca: Fracciones equivalentes (6 de 6)</a:t>
            </a:r>
            <a:endParaRPr lang="en-IN" sz="2700"/>
          </a:p>
        </p:txBody>
      </p:sp>
      <p:pic>
        <p:nvPicPr>
          <p:cNvPr id="3" name="Picture Placeholder 2" descr="Un cuadrado.">
            <a:extLst>
              <a:ext uri="{FF2B5EF4-FFF2-40B4-BE49-F238E27FC236}">
                <a16:creationId xmlns:a16="http://schemas.microsoft.com/office/drawing/2014/main" id="{9F721DD7-BADB-3F7D-D4D7-5F6BFC73379E}"/>
              </a:ext>
            </a:extLst>
          </p:cNvPr>
          <p:cNvPicPr/>
          <p:nvPr/>
        </p:nvPicPr>
        <p:blipFill>
          <a:blip r:embed="rId3"/>
          <a:stretch>
            <a:fillRect/>
          </a:stretch>
        </p:blipFill>
        <p:spPr>
          <a:xfrm>
            <a:off x="5193030" y="1641923"/>
            <a:ext cx="1805940" cy="3043063"/>
          </a:xfrm>
          <a:prstGeom prst="rect">
            <a:avLst/>
          </a:prstGeom>
        </p:spPr>
      </p:pic>
      <p:sp>
        <p:nvSpPr>
          <p:cNvPr id="4" name="Content Placeholder 3">
            <a:extLst>
              <a:ext uri="{FF2B5EF4-FFF2-40B4-BE49-F238E27FC236}">
                <a16:creationId xmlns:a16="http://schemas.microsoft.com/office/drawing/2014/main" id="{E88FCC29-8907-3BE3-7DF9-20B5786F2476}"/>
              </a:ext>
            </a:extLst>
          </p:cNvPr>
          <p:cNvSpPr>
            <a:spLocks noGrp="1"/>
          </p:cNvSpPr>
          <p:nvPr>
            <p:ph sz="quarter" idx="16"/>
          </p:nvPr>
        </p:nvSpPr>
        <p:spPr>
          <a:xfrm>
            <a:off x="553607" y="5520166"/>
            <a:ext cx="2290536" cy="19188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IN" sz="600">
              <a:solidFill>
                <a:schemeClr val="bg1"/>
              </a:solidFill>
            </a:endParaRPr>
          </a:p>
        </p:txBody>
      </p:sp>
      <p:pic>
        <p:nvPicPr>
          <p:cNvPr id="6" name="Picture Placeholder 3" descr="Un modelo de área. El modelo de área está dividido en 4 partes iguales. Una parte está sombreada. La parte sombreada está rotulada un cuarto. ">
            <a:extLst>
              <a:ext uri="{FF2B5EF4-FFF2-40B4-BE49-F238E27FC236}">
                <a16:creationId xmlns:a16="http://schemas.microsoft.com/office/drawing/2014/main" id="{47F68F9A-2889-4E87-FBB2-3F5F619951E3}"/>
              </a:ext>
            </a:extLst>
          </p:cNvPr>
          <p:cNvPicPr/>
          <p:nvPr/>
        </p:nvPicPr>
        <p:blipFill>
          <a:blip r:embed="rId4"/>
          <a:stretch>
            <a:fillRect/>
          </a:stretch>
        </p:blipFill>
        <p:spPr>
          <a:xfrm>
            <a:off x="5193030" y="1641923"/>
            <a:ext cx="1805940" cy="3043063"/>
          </a:xfrm>
          <a:prstGeom prst="rect">
            <a:avLst/>
          </a:prstGeom>
        </p:spPr>
      </p:pic>
      <p:pic>
        <p:nvPicPr>
          <p:cNvPr id="13" name="Picture 12" descr="Un cuarto es igual a uno por 2 sobre 4 por 2, que es igual a espacio.">
            <a:extLst>
              <a:ext uri="{FF2B5EF4-FFF2-40B4-BE49-F238E27FC236}">
                <a16:creationId xmlns:a16="http://schemas.microsoft.com/office/drawing/2014/main" id="{26E91511-00F1-AB66-BD73-2BFCE66DB4A1}"/>
              </a:ext>
            </a:extLst>
          </p:cNvPr>
          <p:cNvPicPr>
            <a:picLocks/>
          </p:cNvPicPr>
          <p:nvPr/>
        </p:nvPicPr>
        <p:blipFill>
          <a:blip r:embed="rId5"/>
          <a:stretch>
            <a:fillRect/>
          </a:stretch>
        </p:blipFill>
        <p:spPr>
          <a:xfrm>
            <a:off x="4500837" y="5049125"/>
            <a:ext cx="3213100" cy="1447800"/>
          </a:xfrm>
          <a:prstGeom prst="rect">
            <a:avLst/>
          </a:prstGeom>
        </p:spPr>
      </p:pic>
      <p:pic>
        <p:nvPicPr>
          <p:cNvPr id="7" name="Picture Placeholder 4" descr="Un modelo de área. El modelo de área está dividido en 4 partes iguales. 1 parte está sombreada. La parte sombreada está rotulada un cuarto. Cada una de las 4 partes está dividida en 2 partes iguales para formar 8 partes iguales más pequeñas. ">
            <a:extLst>
              <a:ext uri="{FF2B5EF4-FFF2-40B4-BE49-F238E27FC236}">
                <a16:creationId xmlns:a16="http://schemas.microsoft.com/office/drawing/2014/main" id="{EBAAB951-7B44-A1DA-5DF9-461574EE269B}"/>
              </a:ext>
            </a:extLst>
          </p:cNvPr>
          <p:cNvPicPr/>
          <p:nvPr/>
        </p:nvPicPr>
        <p:blipFill>
          <a:blip r:embed="rId6"/>
          <a:stretch>
            <a:fillRect/>
          </a:stretch>
        </p:blipFill>
        <p:spPr>
          <a:xfrm>
            <a:off x="5193030" y="1641923"/>
            <a:ext cx="1805940" cy="3043063"/>
          </a:xfrm>
          <a:prstGeom prst="rect">
            <a:avLst/>
          </a:prstGeom>
        </p:spPr>
      </p:pic>
      <p:pic>
        <p:nvPicPr>
          <p:cNvPr id="10" name="Picture 9" descr="Un cuarto es igual a uno por 2 sobre 4 por 2, que es igual a dos octavos.">
            <a:extLst>
              <a:ext uri="{FF2B5EF4-FFF2-40B4-BE49-F238E27FC236}">
                <a16:creationId xmlns:a16="http://schemas.microsoft.com/office/drawing/2014/main" id="{9A2B971E-FFD0-A2A9-90B3-FA10739FE5A4}"/>
              </a:ext>
            </a:extLst>
          </p:cNvPr>
          <p:cNvPicPr>
            <a:picLocks/>
          </p:cNvPicPr>
          <p:nvPr/>
        </p:nvPicPr>
        <p:blipFill>
          <a:blip r:embed="rId7"/>
          <a:stretch>
            <a:fillRect/>
          </a:stretch>
        </p:blipFill>
        <p:spPr>
          <a:xfrm>
            <a:off x="4500837" y="5049125"/>
            <a:ext cx="3251200" cy="1460500"/>
          </a:xfrm>
          <a:prstGeom prst="rect">
            <a:avLst/>
          </a:prstGeom>
        </p:spPr>
      </p:pic>
      <p:pic>
        <p:nvPicPr>
          <p:cNvPr id="8" name="Picture Placeholder 5" descr="Un modelo de área. El modelo de área está dividido en 4 partes iguales. 1 parte está sombreada. La parte sombreada está rotulada un cuarto. Cada una de las 4 partes está dividida en 2 partes iguales para formar 8 partes iguales más pequeñas. 2 de estas partes están sombreadas y rotuladas dos octavos. ">
            <a:extLst>
              <a:ext uri="{FF2B5EF4-FFF2-40B4-BE49-F238E27FC236}">
                <a16:creationId xmlns:a16="http://schemas.microsoft.com/office/drawing/2014/main" id="{E464956C-4A02-3EA2-C037-FF8CBD942942}"/>
              </a:ext>
            </a:extLst>
          </p:cNvPr>
          <p:cNvPicPr/>
          <p:nvPr/>
        </p:nvPicPr>
        <p:blipFill>
          <a:blip r:embed="rId8"/>
          <a:stretch>
            <a:fillRect/>
          </a:stretch>
        </p:blipFill>
        <p:spPr>
          <a:xfrm>
            <a:off x="5193030" y="1613348"/>
            <a:ext cx="1805940" cy="3043063"/>
          </a:xfrm>
          <a:prstGeom prst="rect">
            <a:avLst/>
          </a:prstGeom>
        </p:spPr>
      </p:pic>
      <p:sp>
        <p:nvSpPr>
          <p:cNvPr id="5" name="Content Placeholder 4">
            <a:extLst>
              <a:ext uri="{FF2B5EF4-FFF2-40B4-BE49-F238E27FC236}">
                <a16:creationId xmlns:a16="http://schemas.microsoft.com/office/drawing/2014/main" id="{94AAD45A-75F5-97B6-2FBD-76210C1B4778}"/>
              </a:ext>
            </a:extLst>
          </p:cNvPr>
          <p:cNvSpPr>
            <a:spLocks noGrp="1"/>
          </p:cNvSpPr>
          <p:nvPr>
            <p:ph sz="quarter" idx="17"/>
          </p:nvPr>
        </p:nvSpPr>
        <p:spPr>
          <a:xfrm>
            <a:off x="10203793" y="5712050"/>
            <a:ext cx="1065893" cy="27747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39422067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0A2AF-CDF3-FCD5-C8D4-2C743BD49157}"/>
              </a:ext>
            </a:extLst>
          </p:cNvPr>
          <p:cNvSpPr>
            <a:spLocks noGrp="1"/>
          </p:cNvSpPr>
          <p:nvPr>
            <p:ph type="title"/>
          </p:nvPr>
        </p:nvSpPr>
        <p:spPr>
          <a:xfrm>
            <a:off x="273600" y="164701"/>
            <a:ext cx="11667575" cy="936736"/>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endParaRPr lang="en-US" sz="2400"/>
          </a:p>
        </p:txBody>
      </p:sp>
      <p:pic>
        <p:nvPicPr>
          <p:cNvPr id="15" name="Picture 14" descr="Se muestran cuatro representaciones de 3 quintos. A. Una recta numérica que va de 0 a 1. El intervalo entre los números enteros está dividido en 5 partes iguales. Hay un punto marcado en la tercera marca después de 0. B. Un diagrama de cinta. El total es 3. Hay 5 partes iguales. La primera parte está rotulada desconocida. C. Una fracción, tres quintos. D. Un modelo de área está dividido en 5 partes iguales. 3 partes están sombreadas y rotuladas desconocido. Cada una de las 5 partes está dividida en 2 partes iguales para formar 10 partes iguales más pequeñas. 6 de estas partes están sombreadas y rotuladas desconocida.">
            <a:extLst>
              <a:ext uri="{FF2B5EF4-FFF2-40B4-BE49-F238E27FC236}">
                <a16:creationId xmlns:a16="http://schemas.microsoft.com/office/drawing/2014/main" id="{DB6C2B6C-BC65-C38B-6905-E5A9C862671E}"/>
              </a:ext>
            </a:extLst>
          </p:cNvPr>
          <p:cNvPicPr>
            <a:picLocks noChangeAspect="1"/>
          </p:cNvPicPr>
          <p:nvPr/>
        </p:nvPicPr>
        <p:blipFill>
          <a:blip r:embed="rId3"/>
          <a:stretch>
            <a:fillRect/>
          </a:stretch>
        </p:blipFill>
        <p:spPr>
          <a:xfrm>
            <a:off x="2251281" y="1736431"/>
            <a:ext cx="7709216" cy="4441694"/>
          </a:xfrm>
          <a:prstGeom prst="rect">
            <a:avLst/>
          </a:prstGeom>
        </p:spPr>
      </p:pic>
    </p:spTree>
    <p:extLst>
      <p:ext uri="{BB962C8B-B14F-4D97-AF65-F5344CB8AC3E}">
        <p14:creationId xmlns:p14="http://schemas.microsoft.com/office/powerpoint/2010/main" val="128134534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D2FC4-46F6-4B59-8A86-8C2CD2D15242}"/>
              </a:ext>
            </a:extLst>
          </p:cNvPr>
          <p:cNvSpPr>
            <a:spLocks noGrp="1"/>
          </p:cNvSpPr>
          <p:nvPr>
            <p:ph type="title"/>
          </p:nvPr>
        </p:nvSpPr>
        <p:spPr>
          <a:xfrm>
            <a:off x="273600" y="102355"/>
            <a:ext cx="11671645" cy="1757618"/>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Expresar fracciones con otro nombre para sumar y restar usando un modelo de área (1 de 10)</a:t>
            </a:r>
            <a:endParaRPr lang="en-US" sz="2400" dirty="0"/>
          </a:p>
        </p:txBody>
      </p:sp>
      <p:pic>
        <p:nvPicPr>
          <p:cNvPr id="4" name="Picture 3" descr="2 tercios + 8 novenos">
            <a:extLst>
              <a:ext uri="{FF2B5EF4-FFF2-40B4-BE49-F238E27FC236}">
                <a16:creationId xmlns:a16="http://schemas.microsoft.com/office/drawing/2014/main" id="{95D9BC32-BCDC-77CE-A087-09C7E746BB58}"/>
              </a:ext>
            </a:extLst>
          </p:cNvPr>
          <p:cNvPicPr>
            <a:picLocks/>
          </p:cNvPicPr>
          <p:nvPr/>
        </p:nvPicPr>
        <p:blipFill>
          <a:blip r:embed="rId3"/>
          <a:stretch>
            <a:fillRect/>
          </a:stretch>
        </p:blipFill>
        <p:spPr>
          <a:xfrm>
            <a:off x="5296622" y="2698750"/>
            <a:ext cx="1625600" cy="1460500"/>
          </a:xfrm>
          <a:prstGeom prst="rect">
            <a:avLst/>
          </a:prstGeom>
        </p:spPr>
      </p:pic>
    </p:spTree>
    <p:extLst>
      <p:ext uri="{BB962C8B-B14F-4D97-AF65-F5344CB8AC3E}">
        <p14:creationId xmlns:p14="http://schemas.microsoft.com/office/powerpoint/2010/main" val="3264699693"/>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B3F20-A806-97A0-0C78-7075CB51AC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E564DA-90A0-3B48-CA24-9877AB395E2F}"/>
              </a:ext>
            </a:extLst>
          </p:cNvPr>
          <p:cNvSpPr>
            <a:spLocks noGrp="1"/>
          </p:cNvSpPr>
          <p:nvPr>
            <p:ph type="title"/>
          </p:nvPr>
        </p:nvSpPr>
        <p:spPr>
          <a:xfrm>
            <a:off x="273600" y="102354"/>
            <a:ext cx="11667600" cy="1768009"/>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Expresar fracciones con otro nombre para sumar y restar usando un modelo de área (2 de 10)</a:t>
            </a:r>
            <a:endParaRPr lang="en-US" sz="2400" dirty="0"/>
          </a:p>
        </p:txBody>
      </p:sp>
      <p:sp>
        <p:nvSpPr>
          <p:cNvPr id="3" name="Content Placeholder 2">
            <a:extLst>
              <a:ext uri="{FF2B5EF4-FFF2-40B4-BE49-F238E27FC236}">
                <a16:creationId xmlns:a16="http://schemas.microsoft.com/office/drawing/2014/main" id="{E9FA360C-BB1E-02AE-99FA-8ADD1288FF02}"/>
              </a:ext>
            </a:extLst>
          </p:cNvPr>
          <p:cNvSpPr>
            <a:spLocks noGrp="1"/>
          </p:cNvSpPr>
          <p:nvPr>
            <p:ph sz="quarter" idx="26"/>
          </p:nvPr>
        </p:nvSpPr>
        <p:spPr>
          <a:xfrm>
            <a:off x="1745672" y="3248236"/>
            <a:ext cx="8737573" cy="361527"/>
          </a:xfrm>
        </p:spPr>
        <p:txBody>
          <a:bodyPr/>
          <a:lstStyle/>
          <a:p>
            <a:r>
              <a:rPr lang="es-US" sz="2000" b="0" i="0" strike="noStrike" cap="none" spc="0" baseline="0" dirty="0">
                <a:solidFill>
                  <a:srgbClr val="000000"/>
                </a:solidFill>
                <a:effectLst/>
                <a:latin typeface="Libre Franklin"/>
                <a:ea typeface="Libre Franklin"/>
                <a:cs typeface="Libre Franklin"/>
                <a:hlinkClick r:id="rId3" history="0"/>
              </a:rPr>
              <a:t>Actividad interactiva de Modelo de área con fracciones equivalentes</a:t>
            </a:r>
            <a:endParaRPr lang="en-US" dirty="0">
              <a:hlinkClick r:id="rId3"/>
            </a:endParaRPr>
          </a:p>
        </p:txBody>
      </p:sp>
    </p:spTree>
    <p:extLst>
      <p:ext uri="{BB962C8B-B14F-4D97-AF65-F5344CB8AC3E}">
        <p14:creationId xmlns:p14="http://schemas.microsoft.com/office/powerpoint/2010/main" val="125732642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2C0D9-9DB8-DDF5-469D-016C50D37C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F893E6-7E90-111E-7E8A-F7DE9098A078}"/>
              </a:ext>
            </a:extLst>
          </p:cNvPr>
          <p:cNvSpPr>
            <a:spLocks noGrp="1"/>
          </p:cNvSpPr>
          <p:nvPr>
            <p:ph type="title"/>
          </p:nvPr>
        </p:nvSpPr>
        <p:spPr>
          <a:xfrm>
            <a:off x="273600" y="102354"/>
            <a:ext cx="11671645" cy="1747227"/>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Expresar fracciones con otro nombre para sumar y restar usando un modelo de área (3 de 10)</a:t>
            </a:r>
            <a:endParaRPr lang="en-US" sz="2400"/>
          </a:p>
        </p:txBody>
      </p:sp>
      <p:pic>
        <p:nvPicPr>
          <p:cNvPr id="4" name="Picture 3" descr="cuatro quintos menos seis décimos">
            <a:extLst>
              <a:ext uri="{FF2B5EF4-FFF2-40B4-BE49-F238E27FC236}">
                <a16:creationId xmlns:a16="http://schemas.microsoft.com/office/drawing/2014/main" id="{CF9E7550-C1F4-B067-C725-E23B9CBC9F07}"/>
              </a:ext>
            </a:extLst>
          </p:cNvPr>
          <p:cNvPicPr>
            <a:picLocks/>
          </p:cNvPicPr>
          <p:nvPr/>
        </p:nvPicPr>
        <p:blipFill>
          <a:blip r:embed="rId3"/>
          <a:stretch>
            <a:fillRect/>
          </a:stretch>
        </p:blipFill>
        <p:spPr>
          <a:xfrm>
            <a:off x="5118100" y="2698750"/>
            <a:ext cx="1981200" cy="1460500"/>
          </a:xfrm>
          <a:prstGeom prst="rect">
            <a:avLst/>
          </a:prstGeom>
        </p:spPr>
      </p:pic>
    </p:spTree>
    <p:extLst>
      <p:ext uri="{BB962C8B-B14F-4D97-AF65-F5344CB8AC3E}">
        <p14:creationId xmlns:p14="http://schemas.microsoft.com/office/powerpoint/2010/main" val="76649783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179AE-ABA9-E9FA-D448-D85D2F77D7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2B8C51-0A0F-76C1-E109-604F66B4581D}"/>
              </a:ext>
            </a:extLst>
          </p:cNvPr>
          <p:cNvSpPr>
            <a:spLocks noGrp="1"/>
          </p:cNvSpPr>
          <p:nvPr>
            <p:ph type="title"/>
          </p:nvPr>
        </p:nvSpPr>
        <p:spPr>
          <a:xfrm>
            <a:off x="273600" y="102354"/>
            <a:ext cx="11667600" cy="1747227"/>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Expresar fracciones con otro nombre para sumar y restar usando un modelo de área (4 de 10)</a:t>
            </a:r>
            <a:endParaRPr lang="en-US" sz="2400"/>
          </a:p>
        </p:txBody>
      </p:sp>
      <p:sp>
        <p:nvSpPr>
          <p:cNvPr id="3" name="Content Placeholder 2">
            <a:extLst>
              <a:ext uri="{FF2B5EF4-FFF2-40B4-BE49-F238E27FC236}">
                <a16:creationId xmlns:a16="http://schemas.microsoft.com/office/drawing/2014/main" id="{BEA06913-A4AD-AFDE-A6E3-225FB2E3FE08}"/>
              </a:ext>
            </a:extLst>
          </p:cNvPr>
          <p:cNvSpPr>
            <a:spLocks noGrp="1"/>
          </p:cNvSpPr>
          <p:nvPr>
            <p:ph sz="quarter" idx="26"/>
          </p:nvPr>
        </p:nvSpPr>
        <p:spPr>
          <a:xfrm>
            <a:off x="1704108" y="3248236"/>
            <a:ext cx="8654445" cy="361527"/>
          </a:xfrm>
        </p:spPr>
        <p:txBody>
          <a:bodyPr/>
          <a:lstStyle/>
          <a:p>
            <a:r>
              <a:rPr lang="es-US" sz="2000" b="0" i="0" strike="noStrike" cap="none" spc="0" baseline="0" dirty="0">
                <a:solidFill>
                  <a:srgbClr val="000000"/>
                </a:solidFill>
                <a:effectLst/>
                <a:latin typeface="Libre Franklin"/>
                <a:ea typeface="Libre Franklin"/>
                <a:cs typeface="Libre Franklin"/>
                <a:hlinkClick r:id="rId3" history="0"/>
              </a:rPr>
              <a:t>Actividad interactiva de Modelo de área para componer y descomponer</a:t>
            </a:r>
            <a:endParaRPr lang="en-US" dirty="0">
              <a:hlinkClick r:id="rId3"/>
            </a:endParaRPr>
          </a:p>
        </p:txBody>
      </p:sp>
    </p:spTree>
    <p:extLst>
      <p:ext uri="{BB962C8B-B14F-4D97-AF65-F5344CB8AC3E}">
        <p14:creationId xmlns:p14="http://schemas.microsoft.com/office/powerpoint/2010/main" val="49646802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98007-4B5B-7785-E938-5B4C92C0BF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305ED2-26E0-793F-699C-DC1A4E8F5438}"/>
              </a:ext>
            </a:extLst>
          </p:cNvPr>
          <p:cNvSpPr>
            <a:spLocks noGrp="1"/>
          </p:cNvSpPr>
          <p:nvPr>
            <p:ph type="title"/>
          </p:nvPr>
        </p:nvSpPr>
        <p:spPr>
          <a:xfrm>
            <a:off x="273600" y="102354"/>
            <a:ext cx="11671645" cy="1747227"/>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Expresar fracciones con otro nombre para sumar y restar usando un modelo de área (5 de 10)</a:t>
            </a:r>
            <a:endParaRPr lang="en-US" sz="2400" dirty="0"/>
          </a:p>
        </p:txBody>
      </p:sp>
      <p:pic>
        <p:nvPicPr>
          <p:cNvPr id="4" name="Picture 3" descr="Un modelo de área está dividido en 10 partes iguales. 7 partes están sombreadas. 3 grupos de 2 partes sombreadas cada uno están encerrados en un círculo. 1 grupo de 1 parte sombreada y 1 parte sin sombrear están encerrados en un círculo. 1 grupo de 2 partes sin sombrear está encerrado en un círculo.">
            <a:extLst>
              <a:ext uri="{FF2B5EF4-FFF2-40B4-BE49-F238E27FC236}">
                <a16:creationId xmlns:a16="http://schemas.microsoft.com/office/drawing/2014/main" id="{DCA8C034-020A-2501-02BF-7D675005B9E6}"/>
              </a:ext>
            </a:extLst>
          </p:cNvPr>
          <p:cNvPicPr>
            <a:picLocks noChangeAspect="1"/>
          </p:cNvPicPr>
          <p:nvPr/>
        </p:nvPicPr>
        <p:blipFill>
          <a:blip r:embed="rId3"/>
          <a:stretch>
            <a:fillRect/>
          </a:stretch>
        </p:blipFill>
        <p:spPr>
          <a:xfrm>
            <a:off x="3897477" y="2109183"/>
            <a:ext cx="4417827" cy="4065484"/>
          </a:xfrm>
          <a:prstGeom prst="rect">
            <a:avLst/>
          </a:prstGeom>
        </p:spPr>
      </p:pic>
    </p:spTree>
    <p:extLst>
      <p:ext uri="{BB962C8B-B14F-4D97-AF65-F5344CB8AC3E}">
        <p14:creationId xmlns:p14="http://schemas.microsoft.com/office/powerpoint/2010/main" val="3315553508"/>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DA907-9527-C348-9013-66504DE0C0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4F63E3-5A49-EA2D-85CB-849DFC696CF3}"/>
              </a:ext>
            </a:extLst>
          </p:cNvPr>
          <p:cNvSpPr>
            <a:spLocks noGrp="1"/>
          </p:cNvSpPr>
          <p:nvPr>
            <p:ph type="title"/>
          </p:nvPr>
        </p:nvSpPr>
        <p:spPr>
          <a:xfrm>
            <a:off x="273600" y="102354"/>
            <a:ext cx="11671645" cy="1747227"/>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Expresar fracciones con otro nombre para sumar y restar usando un modelo de área (6 de 10)</a:t>
            </a:r>
            <a:endParaRPr lang="en-US" sz="2400"/>
          </a:p>
        </p:txBody>
      </p:sp>
      <p:sp>
        <p:nvSpPr>
          <p:cNvPr id="3" name="Content Placeholder 2">
            <a:extLst>
              <a:ext uri="{FF2B5EF4-FFF2-40B4-BE49-F238E27FC236}">
                <a16:creationId xmlns:a16="http://schemas.microsoft.com/office/drawing/2014/main" id="{81A59F74-116D-CFB9-DD63-1FF58C6C96B4}"/>
              </a:ext>
            </a:extLst>
          </p:cNvPr>
          <p:cNvSpPr>
            <a:spLocks noGrp="1"/>
          </p:cNvSpPr>
          <p:nvPr>
            <p:ph sz="quarter" idx="16"/>
          </p:nvPr>
        </p:nvSpPr>
        <p:spPr>
          <a:xfrm>
            <a:off x="297289" y="1941966"/>
            <a:ext cx="5239229" cy="354111"/>
          </a:xfrm>
        </p:spPr>
        <p:txBody>
          <a:bodyPr/>
          <a:lstStyle/>
          <a:p>
            <a:r>
              <a:rPr lang="es-US" sz="1800" b="0" i="0" strike="noStrike" cap="none" spc="0" baseline="0">
                <a:solidFill>
                  <a:srgbClr val="000000"/>
                </a:solidFill>
                <a:effectLst/>
                <a:latin typeface="Libre Franklin"/>
                <a:ea typeface="Libre Franklin"/>
                <a:cs typeface="Libre Franklin"/>
              </a:rPr>
              <a:t>Suma o resta. Muestra tu trabajo.</a:t>
            </a:r>
          </a:p>
        </p:txBody>
      </p:sp>
      <p:sp>
        <p:nvSpPr>
          <p:cNvPr id="5" name="Content Placeholder 4">
            <a:extLst>
              <a:ext uri="{FF2B5EF4-FFF2-40B4-BE49-F238E27FC236}">
                <a16:creationId xmlns:a16="http://schemas.microsoft.com/office/drawing/2014/main" id="{ADC068E3-F408-9E24-214E-AF5E968759DE}"/>
              </a:ext>
            </a:extLst>
          </p:cNvPr>
          <p:cNvSpPr>
            <a:spLocks noGrp="1"/>
          </p:cNvSpPr>
          <p:nvPr>
            <p:ph sz="quarter" idx="17"/>
          </p:nvPr>
        </p:nvSpPr>
        <p:spPr>
          <a:xfrm>
            <a:off x="273600" y="2609712"/>
            <a:ext cx="537442" cy="375207"/>
          </a:xfrm>
        </p:spPr>
        <p:txBody>
          <a:bodyPr/>
          <a:lstStyle/>
          <a:p>
            <a:r>
              <a:rPr lang="es-US" sz="1800" b="0" i="0" strike="noStrike" cap="none" spc="0" baseline="0">
                <a:solidFill>
                  <a:srgbClr val="000000"/>
                </a:solidFill>
                <a:effectLst/>
                <a:latin typeface="Libre Franklin"/>
                <a:ea typeface="Libre Franklin"/>
                <a:cs typeface="Libre Franklin"/>
              </a:rPr>
              <a:t>1.</a:t>
            </a:r>
          </a:p>
        </p:txBody>
      </p:sp>
      <p:pic>
        <p:nvPicPr>
          <p:cNvPr id="6" name="Picture 5" descr="siete sextos menos dos tercios">
            <a:extLst>
              <a:ext uri="{FF2B5EF4-FFF2-40B4-BE49-F238E27FC236}">
                <a16:creationId xmlns:a16="http://schemas.microsoft.com/office/drawing/2014/main" id="{ACC6603D-91E4-BF95-094C-2A502CA74FBE}"/>
              </a:ext>
            </a:extLst>
          </p:cNvPr>
          <p:cNvPicPr>
            <a:picLocks/>
          </p:cNvPicPr>
          <p:nvPr/>
        </p:nvPicPr>
        <p:blipFill>
          <a:blip r:embed="rId3"/>
          <a:stretch>
            <a:fillRect/>
          </a:stretch>
        </p:blipFill>
        <p:spPr>
          <a:xfrm>
            <a:off x="811042" y="2449657"/>
            <a:ext cx="673100" cy="622300"/>
          </a:xfrm>
          <a:prstGeom prst="rect">
            <a:avLst/>
          </a:prstGeom>
        </p:spPr>
      </p:pic>
    </p:spTree>
    <p:extLst>
      <p:ext uri="{BB962C8B-B14F-4D97-AF65-F5344CB8AC3E}">
        <p14:creationId xmlns:p14="http://schemas.microsoft.com/office/powerpoint/2010/main" val="101255778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EF831-EA5E-3EBD-DA0B-D265507DF8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9A20BB-4334-390F-7336-4CC755886B1F}"/>
              </a:ext>
            </a:extLst>
          </p:cNvPr>
          <p:cNvSpPr>
            <a:spLocks noGrp="1"/>
          </p:cNvSpPr>
          <p:nvPr>
            <p:ph type="title"/>
          </p:nvPr>
        </p:nvSpPr>
        <p:spPr>
          <a:xfrm>
            <a:off x="273600" y="102355"/>
            <a:ext cx="11667600" cy="1697438"/>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Expresar fracciones con otro nombre para sumar y restar usando un modelo de área (7 de 10)</a:t>
            </a:r>
            <a:endParaRPr lang="en-US" sz="2400"/>
          </a:p>
        </p:txBody>
      </p:sp>
      <p:sp>
        <p:nvSpPr>
          <p:cNvPr id="3" name="Content Placeholder 2">
            <a:extLst>
              <a:ext uri="{FF2B5EF4-FFF2-40B4-BE49-F238E27FC236}">
                <a16:creationId xmlns:a16="http://schemas.microsoft.com/office/drawing/2014/main" id="{F60E54DA-CE96-4CBA-083E-1C8CB7F00DA9}"/>
              </a:ext>
            </a:extLst>
          </p:cNvPr>
          <p:cNvSpPr>
            <a:spLocks noGrp="1"/>
          </p:cNvSpPr>
          <p:nvPr>
            <p:ph sz="quarter" idx="26"/>
          </p:nvPr>
        </p:nvSpPr>
        <p:spPr>
          <a:xfrm>
            <a:off x="273600" y="2274295"/>
            <a:ext cx="557673" cy="697508"/>
          </a:xfrm>
        </p:spPr>
        <p:txBody>
          <a:bodyPr/>
          <a:lstStyle/>
          <a:p>
            <a:r>
              <a:rPr lang="es-US" sz="1800" b="0" i="0" strike="noStrike" cap="none" spc="0" baseline="0">
                <a:solidFill>
                  <a:srgbClr val="000000"/>
                </a:solidFill>
                <a:effectLst/>
                <a:latin typeface="Libre Franklin"/>
                <a:ea typeface="Libre Franklin"/>
                <a:cs typeface="Libre Franklin"/>
              </a:rPr>
              <a:t>2.</a:t>
            </a:r>
          </a:p>
        </p:txBody>
      </p:sp>
      <p:pic>
        <p:nvPicPr>
          <p:cNvPr id="6" name="Picture 5" descr="seis quinceavos + cuatro quintos">
            <a:extLst>
              <a:ext uri="{FF2B5EF4-FFF2-40B4-BE49-F238E27FC236}">
                <a16:creationId xmlns:a16="http://schemas.microsoft.com/office/drawing/2014/main" id="{3D3C55E5-791D-E300-3A12-963197A47C93}"/>
              </a:ext>
            </a:extLst>
          </p:cNvPr>
          <p:cNvPicPr>
            <a:picLocks/>
          </p:cNvPicPr>
          <p:nvPr/>
        </p:nvPicPr>
        <p:blipFill>
          <a:blip r:embed="rId3"/>
          <a:stretch>
            <a:fillRect/>
          </a:stretch>
        </p:blipFill>
        <p:spPr>
          <a:xfrm>
            <a:off x="933450" y="2101132"/>
            <a:ext cx="825500" cy="622300"/>
          </a:xfrm>
          <a:prstGeom prst="rect">
            <a:avLst/>
          </a:prstGeom>
        </p:spPr>
      </p:pic>
    </p:spTree>
    <p:extLst>
      <p:ext uri="{BB962C8B-B14F-4D97-AF65-F5344CB8AC3E}">
        <p14:creationId xmlns:p14="http://schemas.microsoft.com/office/powerpoint/2010/main" val="3888161736"/>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96E97-0487-EC11-7A7D-521BC356AA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F92A6E-9398-300E-BCBE-50914552C51C}"/>
              </a:ext>
            </a:extLst>
          </p:cNvPr>
          <p:cNvSpPr>
            <a:spLocks noGrp="1"/>
          </p:cNvSpPr>
          <p:nvPr>
            <p:ph type="title"/>
          </p:nvPr>
        </p:nvSpPr>
        <p:spPr>
          <a:xfrm>
            <a:off x="273600" y="102355"/>
            <a:ext cx="11667600" cy="175387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Expresar fracciones con otro nombre para sumar y restar usando un modelo de área (8 de 10)</a:t>
            </a:r>
            <a:endParaRPr lang="en-US" sz="2400" dirty="0"/>
          </a:p>
        </p:txBody>
      </p:sp>
      <p:sp>
        <p:nvSpPr>
          <p:cNvPr id="3" name="Content Placeholder 2">
            <a:extLst>
              <a:ext uri="{FF2B5EF4-FFF2-40B4-BE49-F238E27FC236}">
                <a16:creationId xmlns:a16="http://schemas.microsoft.com/office/drawing/2014/main" id="{D07685E5-7F4C-CF17-E1A3-D45AE8239970}"/>
              </a:ext>
            </a:extLst>
          </p:cNvPr>
          <p:cNvSpPr>
            <a:spLocks noGrp="1"/>
          </p:cNvSpPr>
          <p:nvPr>
            <p:ph sz="quarter" idx="26"/>
          </p:nvPr>
        </p:nvSpPr>
        <p:spPr>
          <a:xfrm>
            <a:off x="273600" y="2263904"/>
            <a:ext cx="557673" cy="697508"/>
          </a:xfrm>
        </p:spPr>
        <p:txBody>
          <a:bodyPr/>
          <a:lstStyle/>
          <a:p>
            <a:r>
              <a:rPr lang="es-US" sz="1800" b="0" i="0" strike="noStrike" cap="none" spc="0" baseline="0">
                <a:solidFill>
                  <a:srgbClr val="000000"/>
                </a:solidFill>
                <a:effectLst/>
                <a:latin typeface="Libre Franklin"/>
                <a:ea typeface="Libre Franklin"/>
                <a:cs typeface="Libre Franklin"/>
              </a:rPr>
              <a:t>3.</a:t>
            </a:r>
          </a:p>
        </p:txBody>
      </p:sp>
      <p:pic>
        <p:nvPicPr>
          <p:cNvPr id="6" name="Picture 5" descr="un séptimo + dieciocho catorceavos">
            <a:extLst>
              <a:ext uri="{FF2B5EF4-FFF2-40B4-BE49-F238E27FC236}">
                <a16:creationId xmlns:a16="http://schemas.microsoft.com/office/drawing/2014/main" id="{7FF74BAD-C497-D63F-7298-F1DFF05D39C6}"/>
              </a:ext>
            </a:extLst>
          </p:cNvPr>
          <p:cNvPicPr>
            <a:picLocks/>
          </p:cNvPicPr>
          <p:nvPr/>
        </p:nvPicPr>
        <p:blipFill>
          <a:blip r:embed="rId3"/>
          <a:stretch>
            <a:fillRect/>
          </a:stretch>
        </p:blipFill>
        <p:spPr>
          <a:xfrm>
            <a:off x="831273" y="2071691"/>
            <a:ext cx="825500" cy="622300"/>
          </a:xfrm>
          <a:prstGeom prst="rect">
            <a:avLst/>
          </a:prstGeom>
        </p:spPr>
      </p:pic>
    </p:spTree>
    <p:extLst>
      <p:ext uri="{BB962C8B-B14F-4D97-AF65-F5344CB8AC3E}">
        <p14:creationId xmlns:p14="http://schemas.microsoft.com/office/powerpoint/2010/main" val="3265242885"/>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D5EB6-1366-E92D-5484-9878462483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7DF226-0FB7-72D9-D11C-E3876DC6CC41}"/>
              </a:ext>
            </a:extLst>
          </p:cNvPr>
          <p:cNvSpPr>
            <a:spLocks noGrp="1"/>
          </p:cNvSpPr>
          <p:nvPr>
            <p:ph type="title"/>
          </p:nvPr>
        </p:nvSpPr>
        <p:spPr>
          <a:xfrm>
            <a:off x="273600" y="102354"/>
            <a:ext cx="11667600" cy="1716055"/>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Expresar fracciones con otro nombre para sumar y restar usando un modelo de área (9 de 10)</a:t>
            </a:r>
            <a:endParaRPr lang="en-US" sz="2400" dirty="0"/>
          </a:p>
        </p:txBody>
      </p:sp>
      <p:sp>
        <p:nvSpPr>
          <p:cNvPr id="3" name="Content Placeholder 2">
            <a:extLst>
              <a:ext uri="{FF2B5EF4-FFF2-40B4-BE49-F238E27FC236}">
                <a16:creationId xmlns:a16="http://schemas.microsoft.com/office/drawing/2014/main" id="{E487E52F-EFDA-AC0C-6C23-594E6C058F51}"/>
              </a:ext>
            </a:extLst>
          </p:cNvPr>
          <p:cNvSpPr>
            <a:spLocks noGrp="1"/>
          </p:cNvSpPr>
          <p:nvPr>
            <p:ph sz="quarter" idx="26"/>
          </p:nvPr>
        </p:nvSpPr>
        <p:spPr>
          <a:xfrm>
            <a:off x="273600" y="2305468"/>
            <a:ext cx="557673" cy="697508"/>
          </a:xfrm>
        </p:spPr>
        <p:txBody>
          <a:bodyPr/>
          <a:lstStyle/>
          <a:p>
            <a:r>
              <a:rPr lang="es-US" sz="1800" b="0" i="0" strike="noStrike" cap="none" spc="0" baseline="0">
                <a:solidFill>
                  <a:srgbClr val="000000"/>
                </a:solidFill>
                <a:effectLst/>
                <a:latin typeface="Libre Franklin"/>
                <a:ea typeface="Libre Franklin"/>
                <a:cs typeface="Libre Franklin"/>
              </a:rPr>
              <a:t>4.</a:t>
            </a:r>
          </a:p>
        </p:txBody>
      </p:sp>
      <p:pic>
        <p:nvPicPr>
          <p:cNvPr id="6" name="Picture 5" descr="quince sextos menos un tercio">
            <a:extLst>
              <a:ext uri="{FF2B5EF4-FFF2-40B4-BE49-F238E27FC236}">
                <a16:creationId xmlns:a16="http://schemas.microsoft.com/office/drawing/2014/main" id="{C36DC451-32A2-0B64-529A-3A23D857F6C1}"/>
              </a:ext>
            </a:extLst>
          </p:cNvPr>
          <p:cNvPicPr>
            <a:picLocks/>
          </p:cNvPicPr>
          <p:nvPr/>
        </p:nvPicPr>
        <p:blipFill>
          <a:blip r:embed="rId3"/>
          <a:stretch>
            <a:fillRect/>
          </a:stretch>
        </p:blipFill>
        <p:spPr>
          <a:xfrm>
            <a:off x="831273" y="2132305"/>
            <a:ext cx="800100" cy="622300"/>
          </a:xfrm>
          <a:prstGeom prst="rect">
            <a:avLst/>
          </a:prstGeom>
        </p:spPr>
      </p:pic>
    </p:spTree>
    <p:extLst>
      <p:ext uri="{BB962C8B-B14F-4D97-AF65-F5344CB8AC3E}">
        <p14:creationId xmlns:p14="http://schemas.microsoft.com/office/powerpoint/2010/main" val="1421764384"/>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6B4B1-D5E3-9392-7DA0-15842ADE6C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73BDD5-DD8C-344E-9695-D2F6C38E2D10}"/>
              </a:ext>
            </a:extLst>
          </p:cNvPr>
          <p:cNvSpPr>
            <a:spLocks noGrp="1"/>
          </p:cNvSpPr>
          <p:nvPr>
            <p:ph type="title"/>
          </p:nvPr>
        </p:nvSpPr>
        <p:spPr>
          <a:xfrm>
            <a:off x="273600" y="102354"/>
            <a:ext cx="11671645" cy="1747227"/>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Expresar fracciones con otro nombre para sumar y restar usando un modelo de área (10 de 10)</a:t>
            </a:r>
            <a:endParaRPr lang="en-US" sz="2400" dirty="0"/>
          </a:p>
        </p:txBody>
      </p:sp>
      <p:pic>
        <p:nvPicPr>
          <p:cNvPr id="5" name="Picture 4" descr="Ejemplos de trabajo de la clase. Cada ejemplo muestra 3 modelos de área que están divididos en 6 partes iguales. Las 6 partes están sombreadas en los primeros 2 modelos y las 3 partes están sombreadas en el tercero. Muestra A. 3 grupos de 5 partes sombreadas cada uno están encerrados en un círculo. B. 2 grupos de 6 partes iguales, además de 1 grupo de 3 partes sombreadas, 3 partes sin sombrear, están encerrados en un círculo. C. 7 grupos de 2 partes sombreadas, 1 grupo de 1 parte sombreada y 1 parte sin sombrear, y 1 grupo de 2 partes sin sombrear, encerrados en un círculo.">
            <a:extLst>
              <a:ext uri="{FF2B5EF4-FFF2-40B4-BE49-F238E27FC236}">
                <a16:creationId xmlns:a16="http://schemas.microsoft.com/office/drawing/2014/main" id="{9362BAFC-48CA-4019-5857-7B8B6C940DE4}"/>
              </a:ext>
            </a:extLst>
          </p:cNvPr>
          <p:cNvPicPr>
            <a:picLocks noChangeAspect="1"/>
          </p:cNvPicPr>
          <p:nvPr/>
        </p:nvPicPr>
        <p:blipFill>
          <a:blip r:embed="rId3"/>
          <a:stretch>
            <a:fillRect/>
          </a:stretch>
        </p:blipFill>
        <p:spPr>
          <a:xfrm>
            <a:off x="3240003" y="1902931"/>
            <a:ext cx="5732776" cy="4264307"/>
          </a:xfrm>
          <a:prstGeom prst="rect">
            <a:avLst/>
          </a:prstGeom>
        </p:spPr>
      </p:pic>
    </p:spTree>
    <p:extLst>
      <p:ext uri="{BB962C8B-B14F-4D97-AF65-F5344CB8AC3E}">
        <p14:creationId xmlns:p14="http://schemas.microsoft.com/office/powerpoint/2010/main" val="1025717751"/>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C25C3-A11F-723D-16D0-1FCD45416390}"/>
              </a:ext>
            </a:extLst>
          </p:cNvPr>
          <p:cNvSpPr>
            <a:spLocks noGrp="1"/>
          </p:cNvSpPr>
          <p:nvPr>
            <p:ph type="title"/>
          </p:nvPr>
        </p:nvSpPr>
        <p:spPr>
          <a:xfrm>
            <a:off x="273598" y="102355"/>
            <a:ext cx="4693257"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Grupo de problemas (1 de 4)</a:t>
            </a:r>
            <a:endParaRPr lang="en-US" sz="2400"/>
          </a:p>
        </p:txBody>
      </p:sp>
      <p:pic>
        <p:nvPicPr>
          <p:cNvPr id="5" name="Picture 4" descr="Edición para estudiantes: 4.ᵒ grado, módulo 1, tema B, lección 6, página 1">
            <a:extLst>
              <a:ext uri="{FF2B5EF4-FFF2-40B4-BE49-F238E27FC236}">
                <a16:creationId xmlns:a16="http://schemas.microsoft.com/office/drawing/2014/main" id="{60AB7CDA-E31F-4ED0-BB32-6CD200EE375F}"/>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811321403"/>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18842-8D4A-BD14-B58E-3E5848FE5E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C2FE76-3F3F-2CF6-6D43-BDED09D63A3E}"/>
              </a:ext>
            </a:extLst>
          </p:cNvPr>
          <p:cNvSpPr>
            <a:spLocks noGrp="1"/>
          </p:cNvSpPr>
          <p:nvPr>
            <p:ph type="title"/>
          </p:nvPr>
        </p:nvSpPr>
        <p:spPr>
          <a:xfrm>
            <a:off x="273598" y="102355"/>
            <a:ext cx="4797166"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(2 de 4)</a:t>
            </a:r>
            <a:endParaRPr lang="en-US" sz="2400" dirty="0"/>
          </a:p>
        </p:txBody>
      </p:sp>
      <p:pic>
        <p:nvPicPr>
          <p:cNvPr id="7" name="Picture 6" descr="Edición para estudiantes: 4.ᵒ grado, módulo 1, tema B, lección 6, página 2">
            <a:extLst>
              <a:ext uri="{FF2B5EF4-FFF2-40B4-BE49-F238E27FC236}">
                <a16:creationId xmlns:a16="http://schemas.microsoft.com/office/drawing/2014/main" id="{9321DB6A-D098-487C-9ACA-AE8253B19E42}"/>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1926598230"/>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E02EC-DCF0-09D0-EF00-BADF3EABC4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A6BD46-3994-9AFD-7C45-545EB8FAD7E8}"/>
              </a:ext>
            </a:extLst>
          </p:cNvPr>
          <p:cNvSpPr>
            <a:spLocks noGrp="1"/>
          </p:cNvSpPr>
          <p:nvPr>
            <p:ph type="title"/>
          </p:nvPr>
        </p:nvSpPr>
        <p:spPr>
          <a:xfrm>
            <a:off x="273598" y="102355"/>
            <a:ext cx="4745211"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(3 de 4)</a:t>
            </a:r>
            <a:endParaRPr lang="en-US" sz="2400" dirty="0"/>
          </a:p>
        </p:txBody>
      </p:sp>
      <p:pic>
        <p:nvPicPr>
          <p:cNvPr id="7" name="Picture 6" descr="Edición para estudiantes: 4.ᵒ grado, módulo 1, tema B, lección 6, página 3">
            <a:extLst>
              <a:ext uri="{FF2B5EF4-FFF2-40B4-BE49-F238E27FC236}">
                <a16:creationId xmlns:a16="http://schemas.microsoft.com/office/drawing/2014/main" id="{07E83664-D781-476A-B132-A66EBE25754A}"/>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515078183"/>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2B282-88BD-7308-F3A0-075C608986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107E40-17CA-BD1D-B672-55292FFD790A}"/>
              </a:ext>
            </a:extLst>
          </p:cNvPr>
          <p:cNvSpPr>
            <a:spLocks noGrp="1"/>
          </p:cNvSpPr>
          <p:nvPr>
            <p:ph type="title"/>
          </p:nvPr>
        </p:nvSpPr>
        <p:spPr>
          <a:xfrm>
            <a:off x="273598" y="102355"/>
            <a:ext cx="4599738"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(4 de 4)</a:t>
            </a:r>
            <a:endParaRPr lang="en-US" sz="2400" dirty="0"/>
          </a:p>
        </p:txBody>
      </p:sp>
      <p:pic>
        <p:nvPicPr>
          <p:cNvPr id="5" name="Picture 4" descr="Edición para estudiantes: 4.ᵒ grado, módulo 1, tema B, lección 6, página 4">
            <a:extLst>
              <a:ext uri="{FF2B5EF4-FFF2-40B4-BE49-F238E27FC236}">
                <a16:creationId xmlns:a16="http://schemas.microsoft.com/office/drawing/2014/main" id="{1B3014B5-D233-4C66-AB46-E0072408391F}"/>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2074878192"/>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60FC8-ACBB-E37E-31F5-D55443F03C36}"/>
              </a:ext>
            </a:extLst>
          </p:cNvPr>
          <p:cNvSpPr>
            <a:spLocks noGrp="1"/>
          </p:cNvSpPr>
          <p:nvPr>
            <p:ph type="title"/>
          </p:nvPr>
        </p:nvSpPr>
        <p:spPr>
          <a:xfrm>
            <a:off x="273599" y="164701"/>
            <a:ext cx="11667600"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a:t>
            </a:r>
            <a:endParaRPr lang="en-US" sz="2400"/>
          </a:p>
        </p:txBody>
      </p:sp>
      <p:sp>
        <p:nvSpPr>
          <p:cNvPr id="3" name="Content Placeholder 2">
            <a:extLst>
              <a:ext uri="{FF2B5EF4-FFF2-40B4-BE49-F238E27FC236}">
                <a16:creationId xmlns:a16="http://schemas.microsoft.com/office/drawing/2014/main" id="{FD21826A-8AA1-F0BA-1DF4-8ED8436DB1AC}"/>
              </a:ext>
            </a:extLst>
          </p:cNvPr>
          <p:cNvSpPr>
            <a:spLocks noGrp="1"/>
          </p:cNvSpPr>
          <p:nvPr>
            <p:ph sz="quarter" idx="26"/>
          </p:nvPr>
        </p:nvSpPr>
        <p:spPr>
          <a:xfrm>
            <a:off x="273599" y="1621043"/>
            <a:ext cx="11322656" cy="1880693"/>
          </a:xfrm>
        </p:spPr>
        <p:txBody>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¿Cómo puede ayudarles un modelo de área a expresar fracciones con otro nombre?</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¿Es útil observar primero si las unidades están relacionadas? ¿Por qué?</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¿Es útil observar si pueden expresar con otro nombre cualquiera de las fracciones de la expresión? ¿Por qué?</a:t>
            </a:r>
          </a:p>
        </p:txBody>
      </p:sp>
    </p:spTree>
    <p:extLst>
      <p:ext uri="{BB962C8B-B14F-4D97-AF65-F5344CB8AC3E}">
        <p14:creationId xmlns:p14="http://schemas.microsoft.com/office/powerpoint/2010/main" val="2121459417"/>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48712-E3BC-FD9E-36AE-F58AAA90AF1C}"/>
              </a:ext>
            </a:extLst>
          </p:cNvPr>
          <p:cNvSpPr>
            <a:spLocks noGrp="1"/>
          </p:cNvSpPr>
          <p:nvPr>
            <p:ph type="title"/>
          </p:nvPr>
        </p:nvSpPr>
        <p:spPr>
          <a:xfrm>
            <a:off x="273600" y="164701"/>
            <a:ext cx="4558173"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Boleto de salida </a:t>
            </a:r>
            <a:endParaRPr lang="en-US" sz="2400"/>
          </a:p>
        </p:txBody>
      </p:sp>
      <p:pic>
        <p:nvPicPr>
          <p:cNvPr id="6" name="Picture 5" descr="Edición para estudiantes: 7.º grado, Módulo 2, Tema B, Lección 7">
            <a:extLst>
              <a:ext uri="{FF2B5EF4-FFF2-40B4-BE49-F238E27FC236}">
                <a16:creationId xmlns:a16="http://schemas.microsoft.com/office/drawing/2014/main" id="{A3B23D1E-659A-468E-933D-411B81D2825D}"/>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4253031291"/>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ABAC482-05DE-498E-8F09-B12D9FE3F5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9EEE0C0-16AF-4B27-A63C-43864A6DCFF3}">
  <ds:schemaRefs>
    <ds:schemaRef ds:uri="http://schemas.microsoft.com/sharepoint/v3/contenttype/forms"/>
  </ds:schemaRefs>
</ds:datastoreItem>
</file>

<file path=customXml/itemProps3.xml><?xml version="1.0" encoding="utf-8"?>
<ds:datastoreItem xmlns:ds="http://schemas.openxmlformats.org/officeDocument/2006/customXml" ds:itemID="{041FEFAD-E6CE-45A9-8EFE-2037AF78EA91}">
  <ds:schemaRefs>
    <ds:schemaRef ds:uri="http://schemas.microsoft.com/office/infopath/2007/PartnerControls"/>
    <ds:schemaRef ds:uri="http://purl.org/dc/elements/1.1/"/>
    <ds:schemaRef ds:uri="http://www.w3.org/XML/1998/namespace"/>
    <ds:schemaRef ds:uri="5454de79-deb2-452d-9c5c-6bf68d99f938"/>
    <ds:schemaRef ds:uri="http://schemas.microsoft.com/office/2006/metadata/properties"/>
    <ds:schemaRef ds:uri="http://schemas.microsoft.com/office/2006/documentManagement/types"/>
    <ds:schemaRef ds:uri="http://purl.org/dc/dcmitype/"/>
    <ds:schemaRef ds:uri="http://schemas.openxmlformats.org/package/2006/metadata/core-properties"/>
    <ds:schemaRef ds:uri="837caeac-2aa5-41c1-9bca-2ac065ad7039"/>
    <ds:schemaRef ds:uri="http://purl.org/dc/terms/"/>
    <ds:schemaRef ds:uri="3bb81e40-ca7d-41cb-aaab-8c632f3d7372"/>
    <ds:schemaRef ds:uri="b56b1dbd-347e-459c-8e23-8e8473b844c2"/>
  </ds:schemaRefs>
</ds:datastoreItem>
</file>

<file path=docMetadata/LabelInfo.xml><?xml version="1.0" encoding="utf-8"?>
<clbl:labelList xmlns:clbl="http://schemas.microsoft.com/office/2020/mipLabelMetadata">
  <clbl:label id="{34319bed-6257-48d4-b77a-948b3602eca8}" enabled="0" method="" siteId="{34319bed-6257-48d4-b77a-948b3602eca8}" removed="1"/>
</clbl:labelList>
</file>

<file path=docProps/app.xml><?xml version="1.0" encoding="utf-8"?>
<Properties xmlns="http://schemas.openxmlformats.org/officeDocument/2006/extended-properties" xmlns:vt="http://schemas.openxmlformats.org/officeDocument/2006/docPropsVTypes">
  <TotalTime>80</TotalTime>
  <Words>4890</Words>
  <Application>Microsoft Office PowerPoint</Application>
  <PresentationFormat>Widescreen</PresentationFormat>
  <Paragraphs>470</Paragraphs>
  <Slides>34</Slides>
  <Notes>34</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34</vt:i4>
      </vt:variant>
    </vt:vector>
  </HeadingPairs>
  <TitlesOfParts>
    <vt:vector size="44" baseType="lpstr">
      <vt:lpstr>Arial</vt:lpstr>
      <vt:lpstr>Aptos Display</vt:lpstr>
      <vt:lpstr>Cambria</vt:lpstr>
      <vt:lpstr>Libre Franklin</vt:lpstr>
      <vt:lpstr>Aptos</vt:lpstr>
      <vt:lpstr>1_Custom Design</vt:lpstr>
      <vt:lpstr>2_Office Theme</vt:lpstr>
      <vt:lpstr>Custom Design</vt:lpstr>
      <vt:lpstr>3_Custom Design</vt:lpstr>
      <vt:lpstr>2_Custom Design</vt:lpstr>
      <vt:lpstr>Sumar y restar fracciones con unidades relacionadas usando modelos de área para expresar las fracciones con otro nombre</vt:lpstr>
      <vt:lpstr> Fluidez  Contar de un séptimo en un séptimo en la recta numérica</vt:lpstr>
      <vt:lpstr> Fluidez  Respuesta a coro: Más cerca de 0, un medio  o 1 (1 de 9)</vt:lpstr>
      <vt:lpstr> Fluidez  Respuesta a coro: Más cerca de 0, un medio  o 1 (2 de 9)</vt:lpstr>
      <vt:lpstr> Fluidez  Respuesta a coro: Más cerca de 0, un medio  o 1 (3 de 9)</vt:lpstr>
      <vt:lpstr> Fluidez  Respuesta a coro: Más cerca de 0, un medio  o 1 (4 de 9)</vt:lpstr>
      <vt:lpstr> Fluidez  Respuesta a coro: Más cerca de 0, un medio  o 1 (5 de 9)</vt:lpstr>
      <vt:lpstr> Fluidez  Respuesta a coro: Más cerca de 0, un medio  o 1 (6 de 9)</vt:lpstr>
      <vt:lpstr> Fluidez  Respuesta a coro: Más cerca de 0, un medio  o 1 (7 de 9)</vt:lpstr>
      <vt:lpstr> Fluidez  Respuesta a coro: Más cerca de 0, un medio  o 1 (8 de 9)</vt:lpstr>
      <vt:lpstr> Fluidez  Respuesta a coro: Más cerca de 0, un medio  o 1 (9 de 9)</vt:lpstr>
      <vt:lpstr> Fluidez   Intercambio con la pizarra blanca:  Fracciones equivalentes (1 de 6)</vt:lpstr>
      <vt:lpstr> Fluidez Intercambio con la pizarra blanca: Fracciones equivalentes (2 de 6)</vt:lpstr>
      <vt:lpstr> Fluidez  Intercambio con la pizarra blanca: Fracciones equivalentes (3 de 6)</vt:lpstr>
      <vt:lpstr> Fluidez Intercambio con la pizarra blanca: Fracciones equivalentes (4 de 6)</vt:lpstr>
      <vt:lpstr> Fluidez  Intercambio con la pizarras blancas: Fracciones equivalentes (5 de 6)</vt:lpstr>
      <vt:lpstr> Fluidez  Intercambio con la pizarra blanca: Fracciones equivalentes (6 de 6)</vt:lpstr>
      <vt:lpstr> Presentar  </vt:lpstr>
      <vt:lpstr> Aprender  Expresar fracciones con otro nombre para sumar y restar usando un modelo de área (1 de 10)</vt:lpstr>
      <vt:lpstr> Aprender  Expresar fracciones con otro nombre para sumar y restar usando un modelo de área (2 de 10)</vt:lpstr>
      <vt:lpstr> Aprender  Expresar fracciones con otro nombre para sumar y restar usando un modelo de área (3 de 10)</vt:lpstr>
      <vt:lpstr> Aprender  Expresar fracciones con otro nombre para sumar y restar usando un modelo de área (4 de 10)</vt:lpstr>
      <vt:lpstr> Aprender  Expresar fracciones con otro nombre para sumar y restar usando un modelo de área (5 de 10)</vt:lpstr>
      <vt:lpstr> Aprender  Expresar fracciones con otro nombre para sumar y restar usando un modelo de área (6 de 10)</vt:lpstr>
      <vt:lpstr> Aprender  Expresar fracciones con otro nombre para sumar y restar usando un modelo de área (7 de 10)</vt:lpstr>
      <vt:lpstr> Aprender  Expresar fracciones con otro nombre para sumar y restar usando un modelo de área (8 de 10)</vt:lpstr>
      <vt:lpstr> Aprender  Expresar fracciones con otro nombre para sumar y restar usando un modelo de área (9 de 10)</vt:lpstr>
      <vt:lpstr> Aprender  Expresar fracciones con otro nombre para sumar y restar usando un modelo de área (10 de 10)</vt:lpstr>
      <vt:lpstr> Aprender Grupo de problemas (1 de 4)</vt:lpstr>
      <vt:lpstr> Aprender Grupo de problemas (2 de 4)</vt:lpstr>
      <vt:lpstr> Aprender Grupo de problemas (3 de 4)</vt:lpstr>
      <vt:lpstr> Aprender Grupo de problemas (4 de 4)</vt:lpstr>
      <vt:lpstr> Concluir  Reflexión final</vt:lpstr>
      <vt:lpstr> Concluir  Boleto de salida </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Sumar y restar fracciones con unidades relacionadas usando modelos de área para expresar las fracciones con otro nombre</dc:title>
  <dc:subject>Math</dc:subject>
  <dc:creator>Great Minds PBC</dc:creator>
  <cp:lastModifiedBy>Kristen Hayes</cp:lastModifiedBy>
  <cp:revision>18</cp:revision>
  <dcterms:created xsi:type="dcterms:W3CDTF">2024-08-23T07:11:00Z</dcterms:created>
  <dcterms:modified xsi:type="dcterms:W3CDTF">2025-09-11T04:02:43Z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