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slideLayouts/slideLayout8.xml" ContentType="application/vnd.openxmlformats-officedocument.presentationml.slideLayout+xml"/>
  <Override PartName="/ppt/theme/theme3.xml" ContentType="application/vnd.openxmlformats-officedocument.them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4.xml" ContentType="application/vnd.openxmlformats-officedocument.theme+xml"/>
  <Override PartName="/ppt/slideLayouts/slideLayout12.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saveSubsetFonts="1" autoCompressPictures="0">
  <p:sldMasterIdLst>
    <p:sldMasterId id="2147483721" r:id="rId4"/>
    <p:sldMasterId id="2147483688" r:id="rId5"/>
    <p:sldMasterId id="2147483720" r:id="rId6"/>
    <p:sldMasterId id="2147483725" r:id="rId7"/>
    <p:sldMasterId id="2147483723" r:id="rId8"/>
  </p:sldMasterIdLst>
  <p:notesMasterIdLst>
    <p:notesMasterId r:id="rId41"/>
  </p:notesMasterIdLst>
  <p:handoutMasterIdLst>
    <p:handoutMasterId r:id="rId42"/>
  </p:handoutMasterIdLst>
  <p:sldIdLst>
    <p:sldId id="334" r:id="rId9"/>
    <p:sldId id="349" r:id="rId10"/>
    <p:sldId id="460" r:id="rId11"/>
    <p:sldId id="434" r:id="rId12"/>
    <p:sldId id="461" r:id="rId13"/>
    <p:sldId id="462" r:id="rId14"/>
    <p:sldId id="463" r:id="rId15"/>
    <p:sldId id="464" r:id="rId16"/>
    <p:sldId id="465" r:id="rId17"/>
    <p:sldId id="466" r:id="rId18"/>
    <p:sldId id="467" r:id="rId19"/>
    <p:sldId id="483" r:id="rId20"/>
    <p:sldId id="477" r:id="rId21"/>
    <p:sldId id="469" r:id="rId22"/>
    <p:sldId id="470" r:id="rId23"/>
    <p:sldId id="478" r:id="rId24"/>
    <p:sldId id="479" r:id="rId25"/>
    <p:sldId id="411" r:id="rId26"/>
    <p:sldId id="453" r:id="rId27"/>
    <p:sldId id="471" r:id="rId28"/>
    <p:sldId id="480" r:id="rId29"/>
    <p:sldId id="472" r:id="rId30"/>
    <p:sldId id="473" r:id="rId31"/>
    <p:sldId id="474" r:id="rId32"/>
    <p:sldId id="475" r:id="rId33"/>
    <p:sldId id="391" r:id="rId34"/>
    <p:sldId id="392" r:id="rId35"/>
    <p:sldId id="398" r:id="rId36"/>
    <p:sldId id="476" r:id="rId37"/>
    <p:sldId id="354" r:id="rId38"/>
    <p:sldId id="458" r:id="rId39"/>
    <p:sldId id="376" r:id="rId40"/>
  </p:sldIdLst>
  <p:sldSz cx="12192000" cy="6858000"/>
  <p:notesSz cx="6858000" cy="9144000"/>
  <p:embeddedFontLst>
    <p:embeddedFont>
      <p:font typeface="Cambria" panose="02040503050406030204" pitchFamily="18" charset="0"/>
      <p:regular r:id="rId43"/>
      <p:bold r:id="rId44"/>
      <p:italic r:id="rId45"/>
      <p:boldItalic r:id="rId46"/>
    </p:embeddedFont>
    <p:embeddedFont>
      <p:font typeface="Cambria Math" panose="02040503050406030204" pitchFamily="18" charset="0"/>
      <p:regular r:id="rId47"/>
    </p:embeddedFont>
    <p:embeddedFont>
      <p:font typeface="Libre Franklin" pitchFamily="2" charset="0"/>
      <p:regular r:id="rId48"/>
      <p:bold r:id="rId49"/>
      <p:italic r:id="rId50"/>
      <p:boldItalic r:id="rId51"/>
    </p:embeddedFont>
  </p:embeddedFontLst>
  <p:custDataLst>
    <p:tags r:id="rId52"/>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31F05-1CDB-FFD1-7A0B-ABFAC258E987}" name="Bharti Sharma" initials="BS" userId="S::bharti.sharma@magicsw.onmicrosoft.com::39970086-9c89-4b4c-b20d-e406c7a22e80" providerId="AD"/>
  <p188:author id="{1270FA53-C289-0963-A559-6150C1C72306}" name="Amanda Carter" initials="AC" userId="S::amanda.carter@greatminds.org::d8df5333-b5cb-46db-afb6-05a64d20ccc7" providerId="AD"/>
  <p188:author id="{7F54296C-5363-9579-501F-FB1976B08CEF}" name="Bharti Sharma (Magic EdTech)" initials="" userId="S::Bharti.Sharma@greatminds.org::67180443-ea66-4698-bda5-5bd1536ac97f" providerId="AD"/>
  <p188:author id="{6191A174-24F8-933E-C098-58E43B1A011D}" name="Ashley Kelley" initials="" userId="S::Ashley.Kelley@greatminds.org::a936bce9-7424-4e31-853a-5c4b89b32c94"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0906022-0002-4913-AC0F-9D67CFDED541}" v="501" dt="2025-09-11T04:03:48.77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066" autoAdjust="0"/>
    <p:restoredTop sz="62585" autoAdjust="0"/>
  </p:normalViewPr>
  <p:slideViewPr>
    <p:cSldViewPr snapToGrid="0">
      <p:cViewPr varScale="1">
        <p:scale>
          <a:sx n="31" d="100"/>
          <a:sy n="31" d="100"/>
        </p:scale>
        <p:origin x="1430" y="38"/>
      </p:cViewPr>
      <p:guideLst/>
    </p:cSldViewPr>
  </p:slideViewPr>
  <p:notesTextViewPr>
    <p:cViewPr>
      <p:scale>
        <a:sx n="1" d="1"/>
        <a:sy n="1" d="1"/>
      </p:scale>
      <p:origin x="0" y="0"/>
    </p:cViewPr>
  </p:notesTextViewPr>
  <p:notesViewPr>
    <p:cSldViewPr snapToGrid="0">
      <p:cViewPr varScale="1">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slide" Target="slides/slide31.xml"/><Relationship Id="rId21" Type="http://schemas.openxmlformats.org/officeDocument/2006/relationships/slide" Target="slides/slide13.xml"/><Relationship Id="rId34" Type="http://schemas.openxmlformats.org/officeDocument/2006/relationships/slide" Target="slides/slide26.xml"/><Relationship Id="rId42" Type="http://schemas.openxmlformats.org/officeDocument/2006/relationships/handoutMaster" Target="handoutMasters/handoutMaster1.xml"/><Relationship Id="rId47" Type="http://schemas.openxmlformats.org/officeDocument/2006/relationships/font" Target="fonts/font5.fntdata"/><Relationship Id="rId50" Type="http://schemas.openxmlformats.org/officeDocument/2006/relationships/font" Target="fonts/font8.fntdata"/><Relationship Id="rId55" Type="http://schemas.openxmlformats.org/officeDocument/2006/relationships/theme" Target="theme/theme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8.xml"/><Relationship Id="rId29" Type="http://schemas.openxmlformats.org/officeDocument/2006/relationships/slide" Target="slides/slide21.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slide" Target="slides/slide32.xml"/><Relationship Id="rId45" Type="http://schemas.openxmlformats.org/officeDocument/2006/relationships/font" Target="fonts/font3.fntdata"/><Relationship Id="rId53" Type="http://schemas.openxmlformats.org/officeDocument/2006/relationships/presProps" Target="presProps.xml"/><Relationship Id="rId58" Type="http://schemas.microsoft.com/office/2018/10/relationships/authors" Target="authors.xml"/><Relationship Id="rId5" Type="http://schemas.openxmlformats.org/officeDocument/2006/relationships/slideMaster" Target="slideMasters/slideMaster2.xml"/><Relationship Id="rId19" Type="http://schemas.openxmlformats.org/officeDocument/2006/relationships/slide" Target="slides/slide11.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font" Target="fonts/font1.fntdata"/><Relationship Id="rId48" Type="http://schemas.openxmlformats.org/officeDocument/2006/relationships/font" Target="fonts/font6.fntdata"/><Relationship Id="rId56" Type="http://schemas.openxmlformats.org/officeDocument/2006/relationships/tableStyles" Target="tableStyles.xml"/><Relationship Id="rId8" Type="http://schemas.openxmlformats.org/officeDocument/2006/relationships/slideMaster" Target="slideMasters/slideMaster5.xml"/><Relationship Id="rId51" Type="http://schemas.openxmlformats.org/officeDocument/2006/relationships/font" Target="fonts/font9.fntdata"/><Relationship Id="rId3" Type="http://schemas.openxmlformats.org/officeDocument/2006/relationships/customXml" Target="../customXml/item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font" Target="fonts/font4.fntdata"/><Relationship Id="rId20" Type="http://schemas.openxmlformats.org/officeDocument/2006/relationships/slide" Target="slides/slide12.xml"/><Relationship Id="rId41" Type="http://schemas.openxmlformats.org/officeDocument/2006/relationships/notesMaster" Target="notesMasters/notesMaster1.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font" Target="fonts/font7.fntdata"/><Relationship Id="rId57" Type="http://schemas.microsoft.com/office/2015/10/relationships/revisionInfo" Target="revisionInfo.xml"/><Relationship Id="rId10" Type="http://schemas.openxmlformats.org/officeDocument/2006/relationships/slide" Target="slides/slide2.xml"/><Relationship Id="rId31" Type="http://schemas.openxmlformats.org/officeDocument/2006/relationships/slide" Target="slides/slide23.xml"/><Relationship Id="rId44" Type="http://schemas.openxmlformats.org/officeDocument/2006/relationships/font" Target="fonts/font2.fntdata"/><Relationship Id="rId52" Type="http://schemas.openxmlformats.org/officeDocument/2006/relationships/tags" Target="tags/tag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775F8F9-A8A5-4E63-A9B1-ADF172E741EA}" type="datetimeFigureOut">
              <a:rPr lang="en-IN" smtClean="0"/>
              <a:t>11-09-2025</a:t>
            </a:fld>
            <a:endParaRPr lang="en-IN"/>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AE47DA3-5D71-4816-A066-AC9CC94F744B}" type="slidenum">
              <a:rPr lang="en-IN" smtClean="0"/>
              <a:t>‹#›</a:t>
            </a:fld>
            <a:endParaRPr lang="en-IN"/>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C190C93-B036-441B-A8CA-2FFAD3C273CF}" type="datetimeFigureOut">
              <a:rPr lang="en-IN" smtClean="0"/>
              <a:t>11-09-2025</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0F539B-F1C1-4ADB-81D1-E7D98D4FA728}" type="slidenum">
              <a:rPr lang="en-IN" smtClean="0"/>
              <a:t>‹#›</a:t>
            </a:fld>
            <a:endParaRPr lang="en-IN"/>
          </a:p>
        </p:txBody>
      </p:sp>
    </p:spTree>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i="0" strike="noStrike" cap="none" spc="0" baseline="0" dirty="0">
                <a:solidFill>
                  <a:srgbClr val="000000"/>
                </a:solidFill>
                <a:effectLst/>
                <a:latin typeface="Libre Franklin"/>
                <a:ea typeface="Libre Franklin"/>
                <a:cs typeface="Libre Franklin"/>
              </a:rPr>
              <a:t>Agenda</a:t>
            </a:r>
          </a:p>
          <a:p>
            <a:r>
              <a:rPr lang="es-US" sz="1200" b="1" i="0" strike="noStrike" cap="none" spc="0" baseline="0" dirty="0">
                <a:solidFill>
                  <a:srgbClr val="000000"/>
                </a:solidFill>
                <a:effectLst/>
                <a:latin typeface="Libre Franklin"/>
                <a:ea typeface="Libre Franklin"/>
                <a:cs typeface="Libre Franklin"/>
              </a:rPr>
              <a:t>Fluidez      </a:t>
            </a:r>
            <a:r>
              <a:rPr lang="es-US" sz="1200" b="0" i="0" strike="noStrike" cap="none" spc="0" baseline="0" dirty="0">
                <a:solidFill>
                  <a:srgbClr val="000000"/>
                </a:solidFill>
                <a:effectLst/>
                <a:latin typeface="Libre Franklin"/>
                <a:ea typeface="Libre Franklin"/>
                <a:cs typeface="Libre Franklin"/>
              </a:rPr>
              <a:t>10 min</a:t>
            </a:r>
          </a:p>
          <a:p>
            <a:r>
              <a:rPr lang="es-US" sz="1200" b="1" i="0" strike="noStrike" cap="none" spc="0" baseline="0" dirty="0">
                <a:solidFill>
                  <a:srgbClr val="000000"/>
                </a:solidFill>
                <a:effectLst/>
                <a:latin typeface="Libre Franklin"/>
                <a:ea typeface="Libre Franklin"/>
                <a:cs typeface="Libre Franklin"/>
              </a:rPr>
              <a:t>Presentar</a:t>
            </a:r>
            <a:r>
              <a:rPr lang="es-US" sz="1200" b="0" i="0" strike="noStrike" cap="none" spc="0" baseline="0" dirty="0">
                <a:solidFill>
                  <a:srgbClr val="000000"/>
                </a:solidFill>
                <a:effectLst/>
                <a:latin typeface="Libre Franklin"/>
                <a:ea typeface="Libre Franklin"/>
                <a:cs typeface="Libre Franklin"/>
              </a:rPr>
              <a:t>   5 min</a:t>
            </a:r>
          </a:p>
          <a:p>
            <a:r>
              <a:rPr lang="es-US" sz="1200" b="1" i="0" strike="noStrike" cap="none" spc="0" baseline="0" dirty="0">
                <a:solidFill>
                  <a:srgbClr val="000000"/>
                </a:solidFill>
                <a:effectLst/>
                <a:latin typeface="Libre Franklin"/>
                <a:ea typeface="Libre Franklin"/>
                <a:cs typeface="Libre Franklin"/>
              </a:rPr>
              <a:t>Aprender</a:t>
            </a:r>
            <a:r>
              <a:rPr lang="es-US" sz="1200" b="0" i="0" strike="noStrike" cap="none" spc="0" baseline="0" dirty="0">
                <a:solidFill>
                  <a:srgbClr val="000000"/>
                </a:solidFill>
                <a:effectLst/>
                <a:latin typeface="Libre Franklin"/>
                <a:ea typeface="Libre Franklin"/>
                <a:cs typeface="Libre Franklin"/>
              </a:rPr>
              <a:t>   35 min</a:t>
            </a:r>
          </a:p>
          <a:p>
            <a:pPr marL="171450" indent="-171450">
              <a:buFont typeface="Arial" panose="020B0604020202020204" pitchFamily="34" charset="0"/>
              <a:buChar char="•"/>
            </a:pPr>
            <a:r>
              <a:rPr lang="es-US" sz="1200" b="0" i="0" strike="noStrike" cap="none" spc="0" baseline="0" dirty="0">
                <a:solidFill>
                  <a:srgbClr val="000000"/>
                </a:solidFill>
                <a:effectLst/>
                <a:latin typeface="Libre Franklin"/>
                <a:ea typeface="Libre Franklin"/>
                <a:cs typeface="Libre Franklin"/>
              </a:rPr>
              <a:t>Formar unidades semejantes usando la multiplicación</a:t>
            </a:r>
          </a:p>
          <a:p>
            <a:pPr marL="171450" indent="-171450">
              <a:buFont typeface="Arial" panose="020B0604020202020204" pitchFamily="34" charset="0"/>
              <a:buChar char="•"/>
            </a:pPr>
            <a:r>
              <a:rPr lang="es-US" sz="1200" b="0" i="0" strike="noStrike" cap="none" spc="0" baseline="0" dirty="0">
                <a:solidFill>
                  <a:srgbClr val="000000"/>
                </a:solidFill>
                <a:effectLst/>
                <a:latin typeface="Libre Franklin"/>
                <a:ea typeface="Libre Franklin"/>
                <a:cs typeface="Libre Franklin"/>
              </a:rPr>
              <a:t>Formar unidades semejantes usando la división</a:t>
            </a:r>
          </a:p>
          <a:p>
            <a:pPr marL="171450" indent="-171450">
              <a:buFont typeface="Arial" panose="020B0604020202020204" pitchFamily="34" charset="0"/>
              <a:buChar char="•"/>
            </a:pPr>
            <a:r>
              <a:rPr lang="es-US" sz="1200" b="0" i="0" strike="noStrike" cap="none" spc="0" baseline="0" dirty="0">
                <a:solidFill>
                  <a:srgbClr val="000000"/>
                </a:solidFill>
                <a:effectLst/>
                <a:latin typeface="Libre Franklin"/>
                <a:ea typeface="Libre Franklin"/>
                <a:cs typeface="Libre Franklin"/>
              </a:rPr>
              <a:t>Expresar con otro nombre mediante la composición o descomposición</a:t>
            </a:r>
          </a:p>
          <a:p>
            <a:pPr marL="171450" indent="-171450">
              <a:buFont typeface="Arial" panose="020B0604020202020204" pitchFamily="34" charset="0"/>
              <a:buChar char="•"/>
            </a:pPr>
            <a:r>
              <a:rPr lang="es-US" sz="1200" b="0" i="0" strike="noStrike" cap="none" spc="0" baseline="0" dirty="0">
                <a:solidFill>
                  <a:srgbClr val="000000"/>
                </a:solidFill>
                <a:effectLst/>
                <a:latin typeface="Libre Franklin"/>
                <a:ea typeface="Libre Franklin"/>
                <a:cs typeface="Libre Franklin"/>
              </a:rPr>
              <a:t>Grupo de problemas</a:t>
            </a:r>
          </a:p>
          <a:p>
            <a:pPr marL="171450" indent="-171450">
              <a:buFont typeface="Arial" panose="020B0604020202020204" pitchFamily="34" charset="0"/>
              <a:buChar char="•"/>
            </a:pPr>
            <a:r>
              <a:rPr lang="es-US" sz="1200" b="0" i="0" strike="noStrike" cap="none" spc="0" baseline="0" dirty="0">
                <a:solidFill>
                  <a:srgbClr val="000000"/>
                </a:solidFill>
                <a:effectLst/>
                <a:latin typeface="Libre Franklin"/>
                <a:ea typeface="Libre Franklin"/>
                <a:cs typeface="Libre Franklin"/>
              </a:rPr>
              <a:t>Practica en parejas</a:t>
            </a:r>
          </a:p>
          <a:p>
            <a:pPr marL="0" indent="0">
              <a:buFont typeface="Arial" panose="020B0604020202020204" pitchFamily="34" charset="0"/>
              <a:buNone/>
            </a:pPr>
            <a:r>
              <a:rPr lang="es-US" sz="1200" b="1" i="0" strike="noStrike" cap="none" spc="0" baseline="0" dirty="0" err="1">
                <a:solidFill>
                  <a:srgbClr val="000000"/>
                </a:solidFill>
                <a:effectLst/>
                <a:latin typeface="Libre Franklin"/>
                <a:ea typeface="Libre Franklin"/>
                <a:cs typeface="Libre Franklin"/>
              </a:rPr>
              <a:t>Conclusion</a:t>
            </a:r>
            <a:r>
              <a:rPr lang="es-US" sz="1200" b="1" i="0" strike="noStrike" cap="none" spc="0" baseline="0" dirty="0">
                <a:solidFill>
                  <a:srgbClr val="000000"/>
                </a:solidFill>
                <a:effectLst/>
                <a:latin typeface="Libre Franklin"/>
                <a:ea typeface="Libre Franklin"/>
                <a:cs typeface="Libre Franklin"/>
              </a:rPr>
              <a:t> </a:t>
            </a:r>
            <a:r>
              <a:rPr lang="es-US" sz="1200" b="0" i="0" strike="noStrike" cap="none" spc="0" baseline="0" dirty="0">
                <a:solidFill>
                  <a:srgbClr val="000000"/>
                </a:solidFill>
                <a:effectLst/>
                <a:latin typeface="Libre Franklin"/>
                <a:ea typeface="Libre Franklin"/>
                <a:cs typeface="Libre Franklin"/>
              </a:rPr>
              <a:t>5 min</a:t>
            </a:r>
            <a:endParaRPr lang="en-IN" b="0" dirty="0">
              <a:latin typeface="Libre Franklin" pitchFamily="2" charset="0"/>
            </a:endParaRPr>
          </a:p>
        </p:txBody>
      </p:sp>
      <p:sp>
        <p:nvSpPr>
          <p:cNvPr id="4" name="Slide Number Placeholder 3"/>
          <p:cNvSpPr>
            <a:spLocks noGrp="1"/>
          </p:cNvSpPr>
          <p:nvPr>
            <p:ph type="sldNum" sz="quarter" idx="5"/>
          </p:nvPr>
        </p:nvSpPr>
        <p:spPr/>
        <p:txBody>
          <a:bodyPr/>
          <a:lstStyle/>
          <a:p>
            <a:fld id="{0B0F539B-F1C1-4ADB-81D1-E7D98D4FA728}" type="slidenum">
              <a:rPr lang="en-IN" smtClean="0"/>
              <a:t>1</a:t>
            </a:fld>
            <a:endParaRPr lang="en-IN"/>
          </a:p>
        </p:txBody>
      </p:sp>
    </p:spTree>
    <p:extLst>
      <p:ext uri="{BB962C8B-B14F-4D97-AF65-F5344CB8AC3E}">
        <p14:creationId xmlns:p14="http://schemas.microsoft.com/office/powerpoint/2010/main" val="38210934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la recta numérica].</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¿Qué unidad fraccionaria muestra la recta numérica? Levanten la mano cuando sepan la respuesta.</a:t>
            </a:r>
          </a:p>
          <a:p>
            <a:endParaRPr lang="en-US" b="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Usen la recta numérica para contar hacia delante de un octavo en un octavo hasta </a:t>
            </a:r>
            <a:r>
              <a:rPr lang="es-US" sz="1200" b="0" i="0" strike="noStrike" cap="none" spc="0" baseline="0">
                <a:solidFill>
                  <a:srgbClr val="000000"/>
                </a:solidFill>
                <a:effectLst/>
                <a:latin typeface="Cambria"/>
                <a:ea typeface="Cambria"/>
                <a:cs typeface="Cambria"/>
              </a:rPr>
              <a:t>16</a:t>
            </a:r>
            <a:r>
              <a:rPr lang="es-US" sz="1200" b="0" i="0" strike="noStrike" cap="none" spc="0" baseline="0">
                <a:solidFill>
                  <a:srgbClr val="000000"/>
                </a:solidFill>
                <a:effectLst/>
                <a:latin typeface="Libre Franklin"/>
                <a:ea typeface="Libre Franklin"/>
                <a:cs typeface="Libre Franklin"/>
              </a:rPr>
              <a:t> octavos. Empiecen diciendo 0 </a:t>
            </a:r>
            <a:r>
              <a:rPr lang="es-US" sz="1200" b="0" i="0" strike="noStrike" cap="none" spc="0" baseline="0">
                <a:solidFill>
                  <a:srgbClr val="000000"/>
                </a:solidFill>
                <a:effectLst/>
                <a:latin typeface="Cambria"/>
                <a:ea typeface="Cambria"/>
                <a:cs typeface="Cambria"/>
              </a:rPr>
              <a:t>0</a:t>
            </a:r>
            <a:r>
              <a:rPr lang="es-US" sz="1200" b="0" i="0" strike="noStrike" cap="none" spc="0" baseline="0">
                <a:solidFill>
                  <a:srgbClr val="000000"/>
                </a:solidFill>
                <a:effectLst/>
                <a:latin typeface="Libre Franklin"/>
                <a:ea typeface="Libre Franklin"/>
                <a:cs typeface="Libre Franklin"/>
              </a:rPr>
              <a:t> octavos. ¿Comenzamos?</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las fracciones en la recta numérica, una a la vez, mientras sus estudiantes cuentan].</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Ahora, vuelvan a contar hacia delante de un octavo en un octavo. Esta vez, expresen las fracciones como números enteros cuando sea posible. Empiecen diciendo </a:t>
            </a:r>
            <a:r>
              <a:rPr lang="es-US" sz="1200" b="0" i="0" strike="noStrike" cap="none" spc="0" baseline="0">
                <a:solidFill>
                  <a:srgbClr val="000000"/>
                </a:solidFill>
                <a:effectLst/>
                <a:latin typeface="Cambria"/>
                <a:ea typeface="Cambria"/>
                <a:cs typeface="Cambria"/>
              </a:rPr>
              <a:t>0</a:t>
            </a:r>
            <a:r>
              <a:rPr lang="es-US" sz="1200" b="0" i="0" strike="noStrike" cap="none" spc="0" baseline="0">
                <a:solidFill>
                  <a:srgbClr val="000000"/>
                </a:solidFill>
                <a:effectLst/>
                <a:latin typeface="Libre Franklin"/>
                <a:ea typeface="Libre Franklin"/>
                <a:cs typeface="Libre Franklin"/>
              </a:rPr>
              <a:t>. ¿Comenzamos?</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las fracciones en la recta numérica, una a la vez, mientras sus estudiantes cuentan].</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Ahora, vuelvan a contar hacia delante de un octavo en un octavo. Esta vez, expresen las fracciones como números enteros y números mixtos cuando sea posible. Empiecen diciendo </a:t>
            </a:r>
            <a:r>
              <a:rPr lang="es-US" sz="1200" b="0" i="0" strike="noStrike" cap="none" spc="0" baseline="0">
                <a:solidFill>
                  <a:srgbClr val="000000"/>
                </a:solidFill>
                <a:effectLst/>
                <a:latin typeface="Cambria"/>
                <a:ea typeface="Cambria"/>
                <a:cs typeface="Cambria"/>
              </a:rPr>
              <a:t>0</a:t>
            </a:r>
            <a:r>
              <a:rPr lang="es-US" sz="1200" b="0" i="0" strike="noStrike" cap="none" spc="0" baseline="0">
                <a:solidFill>
                  <a:srgbClr val="000000"/>
                </a:solidFill>
                <a:effectLst/>
                <a:latin typeface="Libre Franklin"/>
                <a:ea typeface="Libre Franklin"/>
                <a:cs typeface="Libre Franklin"/>
              </a:rPr>
              <a:t>. ¿Comenzamos?</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los números en la recta numérica, una a la vez, mientras sus estudiantes cuentan].</a:t>
            </a:r>
            <a:endParaRPr lang="en-IN" b="1">
              <a:latin typeface="Libre Franklin" pitchFamily="2" charset="0"/>
            </a:endParaRPr>
          </a:p>
        </p:txBody>
      </p:sp>
      <p:sp>
        <p:nvSpPr>
          <p:cNvPr id="4" name="Slide Number Placeholder 3"/>
          <p:cNvSpPr>
            <a:spLocks noGrp="1"/>
          </p:cNvSpPr>
          <p:nvPr>
            <p:ph type="sldNum" sz="quarter" idx="5"/>
          </p:nvPr>
        </p:nvSpPr>
        <p:spPr/>
        <p:txBody>
          <a:bodyPr/>
          <a:lstStyle/>
          <a:p>
            <a:fld id="{0B0F539B-F1C1-4ADB-81D1-E7D98D4FA728}" type="slidenum">
              <a:rPr lang="en-IN" smtClean="0"/>
              <a:t>2</a:t>
            </a:fld>
            <a:endParaRPr lang="en-IN"/>
          </a:p>
        </p:txBody>
      </p:sp>
    </p:spTree>
    <p:extLst>
      <p:ext uri="{BB962C8B-B14F-4D97-AF65-F5344CB8AC3E}">
        <p14:creationId xmlns:p14="http://schemas.microsoft.com/office/powerpoint/2010/main" val="11759780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0B0130-56AD-9A37-0D59-26DD37BD5A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96118A9-078C-7437-FAD7-E05CF270321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CD489D3-2442-4627-97A2-EC0961C7A596}"/>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y la recta numérica rotulada </a:t>
            </a:r>
            <a:r>
              <a:rPr lang="es-US" sz="1200" b="1" i="0" strike="noStrike" cap="none" spc="0" baseline="0">
                <a:solidFill>
                  <a:srgbClr val="000000"/>
                </a:solidFill>
                <a:effectLst/>
                <a:latin typeface="Cambria"/>
                <a:ea typeface="Cambria"/>
                <a:cs typeface="Cambria"/>
              </a:rPr>
              <a:t>0</a:t>
            </a:r>
            <a:r>
              <a:rPr lang="es-US" sz="1200" b="1" i="0" strike="noStrike" cap="none" spc="0" baseline="0">
                <a:solidFill>
                  <a:srgbClr val="000000"/>
                </a:solidFill>
                <a:effectLst/>
                <a:latin typeface="Libre Franklin"/>
                <a:ea typeface="Libre Franklin"/>
                <a:cs typeface="Libre Franklin"/>
              </a:rPr>
              <a:t>, , y </a:t>
            </a:r>
            <a:r>
              <a:rPr lang="es-US" sz="1200" b="1" i="0" strike="noStrike" cap="none" spc="0" baseline="0">
                <a:solidFill>
                  <a:srgbClr val="000000"/>
                </a:solidFill>
                <a:effectLst/>
                <a:latin typeface="Cambria"/>
                <a:ea typeface="Cambria"/>
                <a:cs typeface="Cambria"/>
              </a:rPr>
              <a:t>1</a:t>
            </a:r>
            <a:r>
              <a:rPr lang="es-US" sz="1200" b="1" i="0" strike="noStrike" cap="none" spc="0" baseline="0">
                <a:solidFill>
                  <a:srgbClr val="000000"/>
                </a:solidFill>
                <a:effectLst/>
                <a:latin typeface="Libre Franklin"/>
                <a:ea typeface="Libre Franklin"/>
                <a:cs typeface="Libre Franklin"/>
              </a:rPr>
              <a:t>].</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Piensen dónde está ubicado en esta recta numérica. ¿Está más cerca de </a:t>
            </a:r>
            <a:r>
              <a:rPr lang="es-US" sz="1200" b="0" i="0" strike="noStrike" cap="none" spc="0" baseline="0">
                <a:solidFill>
                  <a:srgbClr val="000000"/>
                </a:solidFill>
                <a:effectLst/>
                <a:latin typeface="Cambria"/>
                <a:ea typeface="Cambria"/>
                <a:cs typeface="Cambria"/>
              </a:rPr>
              <a:t>0</a:t>
            </a:r>
            <a:r>
              <a:rPr lang="es-US" sz="1200" b="0" i="0" strike="noStrike" cap="none" spc="0" baseline="0">
                <a:solidFill>
                  <a:srgbClr val="000000"/>
                </a:solidFill>
                <a:effectLst/>
                <a:latin typeface="Libre Franklin"/>
                <a:ea typeface="Libre Franklin"/>
                <a:cs typeface="Libre Franklin"/>
              </a:rPr>
              <a:t>, , o </a:t>
            </a:r>
            <a:r>
              <a:rPr lang="es-US" sz="1200" b="0" i="0" strike="noStrike" cap="none" spc="0" baseline="0">
                <a:solidFill>
                  <a:srgbClr val="000000"/>
                </a:solidFill>
                <a:effectLst/>
                <a:latin typeface="Cambria"/>
                <a:ea typeface="Cambria"/>
                <a:cs typeface="Cambria"/>
              </a:rPr>
              <a:t>1</a:t>
            </a:r>
            <a:r>
              <a:rPr lang="es-US" sz="1200" b="0" i="0" strike="noStrike" cap="none" spc="0" baseline="0">
                <a:solidFill>
                  <a:srgbClr val="000000"/>
                </a:solidFill>
                <a:effectLst/>
                <a:latin typeface="Libre Franklin"/>
                <a:ea typeface="Libre Franklin"/>
                <a:cs typeface="Libre Franklin"/>
              </a:rPr>
              <a:t>? Levanten la mano cuando sepan la respuesta.</a:t>
            </a:r>
          </a:p>
          <a:p>
            <a:endParaRPr lang="en-US" b="0">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[Espere hasta que la mayor parte de la clase haya levantado la mano y, luego, dé la señal para que respondan].</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recta numérica].</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[Repita el proceso con la siguiente secuencia]:</a:t>
            </a:r>
            <a:endParaRPr lang="en-IN" b="1">
              <a:latin typeface="Libre Franklin" pitchFamily="2" charset="0"/>
            </a:endParaRPr>
          </a:p>
        </p:txBody>
      </p:sp>
      <p:sp>
        <p:nvSpPr>
          <p:cNvPr id="4" name="Slide Number Placeholder 3">
            <a:extLst>
              <a:ext uri="{FF2B5EF4-FFF2-40B4-BE49-F238E27FC236}">
                <a16:creationId xmlns:a16="http://schemas.microsoft.com/office/drawing/2014/main" id="{07D59C4D-99CC-CD0A-BCA4-DA0EBD52D035}"/>
              </a:ext>
            </a:extLst>
          </p:cNvPr>
          <p:cNvSpPr>
            <a:spLocks noGrp="1"/>
          </p:cNvSpPr>
          <p:nvPr>
            <p:ph type="sldNum" sz="quarter" idx="5"/>
          </p:nvPr>
        </p:nvSpPr>
        <p:spPr/>
        <p:txBody>
          <a:bodyPr/>
          <a:lstStyle/>
          <a:p>
            <a:fld id="{0B0F539B-F1C1-4ADB-81D1-E7D98D4FA728}" type="slidenum">
              <a:rPr lang="en-IN" smtClean="0"/>
              <a:t>3</a:t>
            </a:fld>
            <a:endParaRPr lang="en-IN"/>
          </a:p>
        </p:txBody>
      </p:sp>
    </p:spTree>
    <p:extLst>
      <p:ext uri="{BB962C8B-B14F-4D97-AF65-F5344CB8AC3E}">
        <p14:creationId xmlns:p14="http://schemas.microsoft.com/office/powerpoint/2010/main" val="16323124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4638D2-B497-91BA-29BD-DB63621484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D0D762-7B4F-A4B7-CA2C-938BD56598D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E6E8A80-647D-50BC-B7EE-1103B66F3F31}"/>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y la recta numérica rotulada </a:t>
            </a:r>
            <a:r>
              <a:rPr lang="es-US" sz="1200" b="1" i="0" strike="noStrike" cap="none" spc="0" baseline="0">
                <a:solidFill>
                  <a:srgbClr val="000000"/>
                </a:solidFill>
                <a:effectLst/>
                <a:latin typeface="Cambria"/>
                <a:ea typeface="Cambria"/>
                <a:cs typeface="Cambria"/>
              </a:rPr>
              <a:t>0</a:t>
            </a:r>
            <a:r>
              <a:rPr lang="es-US" sz="1200" b="1" i="0" strike="noStrike" cap="none" spc="0" baseline="0">
                <a:solidFill>
                  <a:srgbClr val="000000"/>
                </a:solidFill>
                <a:effectLst/>
                <a:latin typeface="Libre Franklin"/>
                <a:ea typeface="Libre Franklin"/>
                <a:cs typeface="Libre Franklin"/>
              </a:rPr>
              <a:t>, , y </a:t>
            </a:r>
            <a:r>
              <a:rPr lang="es-US" sz="1200" b="1" i="0" strike="noStrike" cap="none" spc="0" baseline="0">
                <a:solidFill>
                  <a:srgbClr val="000000"/>
                </a:solidFill>
                <a:effectLst/>
                <a:latin typeface="Cambria"/>
                <a:ea typeface="Cambria"/>
                <a:cs typeface="Cambria"/>
              </a:rPr>
              <a:t>1</a:t>
            </a:r>
            <a:r>
              <a:rPr lang="es-US" sz="1200" b="1" i="0" strike="noStrike" cap="none" spc="0" baseline="0">
                <a:solidFill>
                  <a:srgbClr val="000000"/>
                </a:solidFill>
                <a:effectLst/>
                <a:latin typeface="Libre Franklin"/>
                <a:ea typeface="Libre Franklin"/>
                <a:cs typeface="Libre Franklin"/>
              </a:rPr>
              <a:t>].</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Piensen dónde está ubicado en esta recta numérica. ¿Está más cerca de </a:t>
            </a:r>
            <a:r>
              <a:rPr lang="es-US" sz="1200" b="0" i="0" strike="noStrike" cap="none" spc="0" baseline="0">
                <a:solidFill>
                  <a:srgbClr val="000000"/>
                </a:solidFill>
                <a:effectLst/>
                <a:latin typeface="Cambria"/>
                <a:ea typeface="Cambria"/>
                <a:cs typeface="Cambria"/>
              </a:rPr>
              <a:t>0</a:t>
            </a:r>
            <a:r>
              <a:rPr lang="es-US" sz="1200" b="0" i="0" strike="noStrike" cap="none" spc="0" baseline="0">
                <a:solidFill>
                  <a:srgbClr val="000000"/>
                </a:solidFill>
                <a:effectLst/>
                <a:latin typeface="Libre Franklin"/>
                <a:ea typeface="Libre Franklin"/>
                <a:cs typeface="Libre Franklin"/>
              </a:rPr>
              <a:t>, , o </a:t>
            </a:r>
            <a:r>
              <a:rPr lang="es-US" sz="1200" b="0" i="0" strike="noStrike" cap="none" spc="0" baseline="0">
                <a:solidFill>
                  <a:srgbClr val="000000"/>
                </a:solidFill>
                <a:effectLst/>
                <a:latin typeface="Cambria"/>
                <a:ea typeface="Cambria"/>
                <a:cs typeface="Cambria"/>
              </a:rPr>
              <a:t>1</a:t>
            </a:r>
            <a:r>
              <a:rPr lang="es-US" sz="1200" b="0" i="0" strike="noStrike" cap="none" spc="0" baseline="0">
                <a:solidFill>
                  <a:srgbClr val="000000"/>
                </a:solidFill>
                <a:effectLst/>
                <a:latin typeface="Libre Franklin"/>
                <a:ea typeface="Libre Franklin"/>
                <a:cs typeface="Libre Franklin"/>
              </a:rPr>
              <a:t>? Levanten la mano cuando sepan la respuesta.</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recta numérica].</a:t>
            </a:r>
            <a:endParaRPr lang="en-IN" b="1">
              <a:latin typeface="Libre Franklin" pitchFamily="2" charset="0"/>
            </a:endParaRPr>
          </a:p>
        </p:txBody>
      </p:sp>
      <p:sp>
        <p:nvSpPr>
          <p:cNvPr id="4" name="Slide Number Placeholder 3">
            <a:extLst>
              <a:ext uri="{FF2B5EF4-FFF2-40B4-BE49-F238E27FC236}">
                <a16:creationId xmlns:a16="http://schemas.microsoft.com/office/drawing/2014/main" id="{C2A8BE76-8456-858E-D16B-75147AA58375}"/>
              </a:ext>
            </a:extLst>
          </p:cNvPr>
          <p:cNvSpPr>
            <a:spLocks noGrp="1"/>
          </p:cNvSpPr>
          <p:nvPr>
            <p:ph type="sldNum" sz="quarter" idx="5"/>
          </p:nvPr>
        </p:nvSpPr>
        <p:spPr/>
        <p:txBody>
          <a:bodyPr/>
          <a:lstStyle/>
          <a:p>
            <a:fld id="{0B0F539B-F1C1-4ADB-81D1-E7D98D4FA728}" type="slidenum">
              <a:rPr lang="en-IN" smtClean="0"/>
              <a:t>4</a:t>
            </a:fld>
            <a:endParaRPr lang="en-IN"/>
          </a:p>
        </p:txBody>
      </p:sp>
    </p:spTree>
    <p:extLst>
      <p:ext uri="{BB962C8B-B14F-4D97-AF65-F5344CB8AC3E}">
        <p14:creationId xmlns:p14="http://schemas.microsoft.com/office/powerpoint/2010/main" val="26825428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990EC1-8016-7DD3-B3D9-9CE82881723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75AC7CC-2C7B-B702-2475-9F3EFA3D424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572CB04-10B6-5C86-A965-81C493E84FC1}"/>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y la recta numérica rotulada </a:t>
            </a:r>
            <a:r>
              <a:rPr lang="es-US" sz="1200" b="1" i="0" strike="noStrike" cap="none" spc="0" baseline="0">
                <a:solidFill>
                  <a:srgbClr val="000000"/>
                </a:solidFill>
                <a:effectLst/>
                <a:latin typeface="Cambria"/>
                <a:ea typeface="Cambria"/>
                <a:cs typeface="Cambria"/>
              </a:rPr>
              <a:t>0</a:t>
            </a:r>
            <a:r>
              <a:rPr lang="es-US" sz="1200" b="1" i="0" strike="noStrike" cap="none" spc="0" baseline="0">
                <a:solidFill>
                  <a:srgbClr val="000000"/>
                </a:solidFill>
                <a:effectLst/>
                <a:latin typeface="Libre Franklin"/>
                <a:ea typeface="Libre Franklin"/>
                <a:cs typeface="Libre Franklin"/>
              </a:rPr>
              <a:t>, , y </a:t>
            </a:r>
            <a:r>
              <a:rPr lang="es-US" sz="1200" b="1" i="0" strike="noStrike" cap="none" spc="0" baseline="0">
                <a:solidFill>
                  <a:srgbClr val="000000"/>
                </a:solidFill>
                <a:effectLst/>
                <a:latin typeface="Cambria"/>
                <a:ea typeface="Cambria"/>
                <a:cs typeface="Cambria"/>
              </a:rPr>
              <a:t>1</a:t>
            </a:r>
            <a:r>
              <a:rPr lang="es-US" sz="1200" b="1" i="0" strike="noStrike" cap="none" spc="0" baseline="0">
                <a:solidFill>
                  <a:srgbClr val="000000"/>
                </a:solidFill>
                <a:effectLst/>
                <a:latin typeface="Libre Franklin"/>
                <a:ea typeface="Libre Franklin"/>
                <a:cs typeface="Libre Franklin"/>
              </a:rPr>
              <a:t>].</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Piensen dónde está ubicado en esta recta numérica. ¿Está más cerca de </a:t>
            </a:r>
            <a:r>
              <a:rPr lang="es-US" sz="1200" b="0" i="0" strike="noStrike" cap="none" spc="0" baseline="0">
                <a:solidFill>
                  <a:srgbClr val="000000"/>
                </a:solidFill>
                <a:effectLst/>
                <a:latin typeface="Cambria"/>
                <a:ea typeface="Cambria"/>
                <a:cs typeface="Cambria"/>
              </a:rPr>
              <a:t>0</a:t>
            </a:r>
            <a:r>
              <a:rPr lang="es-US" sz="1200" b="0" i="0" strike="noStrike" cap="none" spc="0" baseline="0">
                <a:solidFill>
                  <a:srgbClr val="000000"/>
                </a:solidFill>
                <a:effectLst/>
                <a:latin typeface="Libre Franklin"/>
                <a:ea typeface="Libre Franklin"/>
                <a:cs typeface="Libre Franklin"/>
              </a:rPr>
              <a:t>, , o </a:t>
            </a:r>
            <a:r>
              <a:rPr lang="es-US" sz="1200" b="0" i="0" strike="noStrike" cap="none" spc="0" baseline="0">
                <a:solidFill>
                  <a:srgbClr val="000000"/>
                </a:solidFill>
                <a:effectLst/>
                <a:latin typeface="Cambria"/>
                <a:ea typeface="Cambria"/>
                <a:cs typeface="Cambria"/>
              </a:rPr>
              <a:t>1</a:t>
            </a:r>
            <a:r>
              <a:rPr lang="es-US" sz="1200" b="0" i="0" strike="noStrike" cap="none" spc="0" baseline="0">
                <a:solidFill>
                  <a:srgbClr val="000000"/>
                </a:solidFill>
                <a:effectLst/>
                <a:latin typeface="Libre Franklin"/>
                <a:ea typeface="Libre Franklin"/>
                <a:cs typeface="Libre Franklin"/>
              </a:rPr>
              <a:t>? Levanten la mano cuando sepan la respuesta.</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recta numérica].</a:t>
            </a:r>
            <a:endParaRPr lang="en-IN" b="1">
              <a:latin typeface="Libre Franklin" pitchFamily="2" charset="0"/>
            </a:endParaRPr>
          </a:p>
          <a:p>
            <a:endParaRPr lang="en-IN" b="1">
              <a:latin typeface="Libre Franklin" pitchFamily="2" charset="0"/>
            </a:endParaRPr>
          </a:p>
        </p:txBody>
      </p:sp>
      <p:sp>
        <p:nvSpPr>
          <p:cNvPr id="4" name="Slide Number Placeholder 3">
            <a:extLst>
              <a:ext uri="{FF2B5EF4-FFF2-40B4-BE49-F238E27FC236}">
                <a16:creationId xmlns:a16="http://schemas.microsoft.com/office/drawing/2014/main" id="{F6513D7E-E452-49C5-45A5-7FBD1F21D3FF}"/>
              </a:ext>
            </a:extLst>
          </p:cNvPr>
          <p:cNvSpPr>
            <a:spLocks noGrp="1"/>
          </p:cNvSpPr>
          <p:nvPr>
            <p:ph type="sldNum" sz="quarter" idx="5"/>
          </p:nvPr>
        </p:nvSpPr>
        <p:spPr/>
        <p:txBody>
          <a:bodyPr/>
          <a:lstStyle/>
          <a:p>
            <a:fld id="{0B0F539B-F1C1-4ADB-81D1-E7D98D4FA728}" type="slidenum">
              <a:rPr lang="en-IN" smtClean="0"/>
              <a:t>5</a:t>
            </a:fld>
            <a:endParaRPr lang="en-IN"/>
          </a:p>
        </p:txBody>
      </p:sp>
    </p:spTree>
    <p:extLst>
      <p:ext uri="{BB962C8B-B14F-4D97-AF65-F5344CB8AC3E}">
        <p14:creationId xmlns:p14="http://schemas.microsoft.com/office/powerpoint/2010/main" val="14845001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2AD0CB-727A-90B5-6E36-8C5055DB220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A00CBA2-A59F-1896-EC7F-ABBCE3024F0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9C26C9A-2027-303F-CC04-2E45CF86DBA3}"/>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y la recta numérica rotulada </a:t>
            </a:r>
            <a:r>
              <a:rPr lang="es-US" sz="1200" b="1" i="0" strike="noStrike" cap="none" spc="0" baseline="0">
                <a:solidFill>
                  <a:srgbClr val="000000"/>
                </a:solidFill>
                <a:effectLst/>
                <a:latin typeface="Cambria"/>
                <a:ea typeface="Cambria"/>
                <a:cs typeface="Cambria"/>
              </a:rPr>
              <a:t>0</a:t>
            </a:r>
            <a:r>
              <a:rPr lang="es-US" sz="1200" b="1" i="0" strike="noStrike" cap="none" spc="0" baseline="0">
                <a:solidFill>
                  <a:srgbClr val="000000"/>
                </a:solidFill>
                <a:effectLst/>
                <a:latin typeface="Libre Franklin"/>
                <a:ea typeface="Libre Franklin"/>
                <a:cs typeface="Libre Franklin"/>
              </a:rPr>
              <a:t>, , y </a:t>
            </a:r>
            <a:r>
              <a:rPr lang="es-US" sz="1200" b="1" i="0" strike="noStrike" cap="none" spc="0" baseline="0">
                <a:solidFill>
                  <a:srgbClr val="000000"/>
                </a:solidFill>
                <a:effectLst/>
                <a:latin typeface="Cambria"/>
                <a:ea typeface="Cambria"/>
                <a:cs typeface="Cambria"/>
              </a:rPr>
              <a:t>1</a:t>
            </a:r>
            <a:r>
              <a:rPr lang="es-US" sz="1200" b="1" i="0" strike="noStrike" cap="none" spc="0" baseline="0">
                <a:solidFill>
                  <a:srgbClr val="000000"/>
                </a:solidFill>
                <a:effectLst/>
                <a:latin typeface="Libre Franklin"/>
                <a:ea typeface="Libre Franklin"/>
                <a:cs typeface="Libre Franklin"/>
              </a:rPr>
              <a:t>].</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Piensen dónde está ubicado en esta recta numérica. ¿Está más cerca de </a:t>
            </a:r>
            <a:r>
              <a:rPr lang="es-US" sz="1200" b="0" i="0" strike="noStrike" cap="none" spc="0" baseline="0">
                <a:solidFill>
                  <a:srgbClr val="000000"/>
                </a:solidFill>
                <a:effectLst/>
                <a:latin typeface="Cambria"/>
                <a:ea typeface="Cambria"/>
                <a:cs typeface="Cambria"/>
              </a:rPr>
              <a:t>0</a:t>
            </a:r>
            <a:r>
              <a:rPr lang="es-US" sz="1200" b="0" i="0" strike="noStrike" cap="none" spc="0" baseline="0">
                <a:solidFill>
                  <a:srgbClr val="000000"/>
                </a:solidFill>
                <a:effectLst/>
                <a:latin typeface="Libre Franklin"/>
                <a:ea typeface="Libre Franklin"/>
                <a:cs typeface="Libre Franklin"/>
              </a:rPr>
              <a:t>, , o </a:t>
            </a:r>
            <a:r>
              <a:rPr lang="es-US" sz="1200" b="0" i="0" strike="noStrike" cap="none" spc="0" baseline="0">
                <a:solidFill>
                  <a:srgbClr val="000000"/>
                </a:solidFill>
                <a:effectLst/>
                <a:latin typeface="Cambria"/>
                <a:ea typeface="Cambria"/>
                <a:cs typeface="Cambria"/>
              </a:rPr>
              <a:t>1</a:t>
            </a:r>
            <a:r>
              <a:rPr lang="es-US" sz="1200" b="0" i="0" strike="noStrike" cap="none" spc="0" baseline="0">
                <a:solidFill>
                  <a:srgbClr val="000000"/>
                </a:solidFill>
                <a:effectLst/>
                <a:latin typeface="Libre Franklin"/>
                <a:ea typeface="Libre Franklin"/>
                <a:cs typeface="Libre Franklin"/>
              </a:rPr>
              <a:t>? Levanten la mano cuando sepan la respuesta.</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recta numérica].</a:t>
            </a:r>
            <a:endParaRPr lang="en-IN" b="1">
              <a:latin typeface="Libre Franklin" pitchFamily="2" charset="0"/>
            </a:endParaRPr>
          </a:p>
          <a:p>
            <a:endParaRPr lang="en-IN" b="1">
              <a:latin typeface="Libre Franklin" pitchFamily="2" charset="0"/>
            </a:endParaRPr>
          </a:p>
        </p:txBody>
      </p:sp>
      <p:sp>
        <p:nvSpPr>
          <p:cNvPr id="4" name="Slide Number Placeholder 3">
            <a:extLst>
              <a:ext uri="{FF2B5EF4-FFF2-40B4-BE49-F238E27FC236}">
                <a16:creationId xmlns:a16="http://schemas.microsoft.com/office/drawing/2014/main" id="{836A3B7D-99D8-F52A-EC00-C201E447E064}"/>
              </a:ext>
            </a:extLst>
          </p:cNvPr>
          <p:cNvSpPr>
            <a:spLocks noGrp="1"/>
          </p:cNvSpPr>
          <p:nvPr>
            <p:ph type="sldNum" sz="quarter" idx="5"/>
          </p:nvPr>
        </p:nvSpPr>
        <p:spPr/>
        <p:txBody>
          <a:bodyPr/>
          <a:lstStyle/>
          <a:p>
            <a:fld id="{0B0F539B-F1C1-4ADB-81D1-E7D98D4FA728}" type="slidenum">
              <a:rPr lang="en-IN" smtClean="0"/>
              <a:t>6</a:t>
            </a:fld>
            <a:endParaRPr lang="en-IN"/>
          </a:p>
        </p:txBody>
      </p:sp>
    </p:spTree>
    <p:extLst>
      <p:ext uri="{BB962C8B-B14F-4D97-AF65-F5344CB8AC3E}">
        <p14:creationId xmlns:p14="http://schemas.microsoft.com/office/powerpoint/2010/main" val="31617977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00A387-9C96-4292-298F-67F45F5023E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14D2F92-8D97-F4AF-D6BE-AD077094DEE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AF99E38-BDC9-7103-0F4D-EBE3B784A988}"/>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y la recta numérica rotulada </a:t>
            </a:r>
            <a:r>
              <a:rPr lang="es-US" sz="1200" b="1" i="0" strike="noStrike" cap="none" spc="0" baseline="0">
                <a:solidFill>
                  <a:srgbClr val="000000"/>
                </a:solidFill>
                <a:effectLst/>
                <a:latin typeface="Cambria"/>
                <a:ea typeface="Cambria"/>
                <a:cs typeface="Cambria"/>
              </a:rPr>
              <a:t>0</a:t>
            </a:r>
            <a:r>
              <a:rPr lang="es-US" sz="1200" b="1" i="0" strike="noStrike" cap="none" spc="0" baseline="0">
                <a:solidFill>
                  <a:srgbClr val="000000"/>
                </a:solidFill>
                <a:effectLst/>
                <a:latin typeface="Libre Franklin"/>
                <a:ea typeface="Libre Franklin"/>
                <a:cs typeface="Libre Franklin"/>
              </a:rPr>
              <a:t>, , y </a:t>
            </a:r>
            <a:r>
              <a:rPr lang="es-US" sz="1200" b="1" i="0" strike="noStrike" cap="none" spc="0" baseline="0">
                <a:solidFill>
                  <a:srgbClr val="000000"/>
                </a:solidFill>
                <a:effectLst/>
                <a:latin typeface="Cambria"/>
                <a:ea typeface="Cambria"/>
                <a:cs typeface="Cambria"/>
              </a:rPr>
              <a:t>1</a:t>
            </a:r>
            <a:r>
              <a:rPr lang="es-US" sz="1200" b="1" i="0" strike="noStrike" cap="none" spc="0" baseline="0">
                <a:solidFill>
                  <a:srgbClr val="000000"/>
                </a:solidFill>
                <a:effectLst/>
                <a:latin typeface="Libre Franklin"/>
                <a:ea typeface="Libre Franklin"/>
                <a:cs typeface="Libre Franklin"/>
              </a:rPr>
              <a:t>].</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Piensen dónde está ubicado en esta recta numérica. ¿Está más cerca de </a:t>
            </a:r>
            <a:r>
              <a:rPr lang="es-US" sz="1200" b="0" i="0" strike="noStrike" cap="none" spc="0" baseline="0">
                <a:solidFill>
                  <a:srgbClr val="000000"/>
                </a:solidFill>
                <a:effectLst/>
                <a:latin typeface="Cambria"/>
                <a:ea typeface="Cambria"/>
                <a:cs typeface="Cambria"/>
              </a:rPr>
              <a:t>0</a:t>
            </a:r>
            <a:r>
              <a:rPr lang="es-US" sz="1200" b="0" i="0" strike="noStrike" cap="none" spc="0" baseline="0">
                <a:solidFill>
                  <a:srgbClr val="000000"/>
                </a:solidFill>
                <a:effectLst/>
                <a:latin typeface="Libre Franklin"/>
                <a:ea typeface="Libre Franklin"/>
                <a:cs typeface="Libre Franklin"/>
              </a:rPr>
              <a:t>, , o </a:t>
            </a:r>
            <a:r>
              <a:rPr lang="es-US" sz="1200" b="0" i="0" strike="noStrike" cap="none" spc="0" baseline="0">
                <a:solidFill>
                  <a:srgbClr val="000000"/>
                </a:solidFill>
                <a:effectLst/>
                <a:latin typeface="Cambria"/>
                <a:ea typeface="Cambria"/>
                <a:cs typeface="Cambria"/>
              </a:rPr>
              <a:t>1</a:t>
            </a:r>
            <a:r>
              <a:rPr lang="es-US" sz="1200" b="0" i="0" strike="noStrike" cap="none" spc="0" baseline="0">
                <a:solidFill>
                  <a:srgbClr val="000000"/>
                </a:solidFill>
                <a:effectLst/>
                <a:latin typeface="Libre Franklin"/>
                <a:ea typeface="Libre Franklin"/>
                <a:cs typeface="Libre Franklin"/>
              </a:rPr>
              <a:t>? Levanten la mano cuando sepan la respuesta.</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recta numérica].</a:t>
            </a:r>
            <a:endParaRPr lang="en-IN" b="1">
              <a:latin typeface="Libre Franklin" pitchFamily="2" charset="0"/>
            </a:endParaRPr>
          </a:p>
          <a:p>
            <a:endParaRPr lang="en-IN" b="1">
              <a:latin typeface="Libre Franklin" pitchFamily="2" charset="0"/>
            </a:endParaRPr>
          </a:p>
        </p:txBody>
      </p:sp>
      <p:sp>
        <p:nvSpPr>
          <p:cNvPr id="4" name="Slide Number Placeholder 3">
            <a:extLst>
              <a:ext uri="{FF2B5EF4-FFF2-40B4-BE49-F238E27FC236}">
                <a16:creationId xmlns:a16="http://schemas.microsoft.com/office/drawing/2014/main" id="{6165020D-17C2-6FE0-B70D-4136CD59E9C5}"/>
              </a:ext>
            </a:extLst>
          </p:cNvPr>
          <p:cNvSpPr>
            <a:spLocks noGrp="1"/>
          </p:cNvSpPr>
          <p:nvPr>
            <p:ph type="sldNum" sz="quarter" idx="5"/>
          </p:nvPr>
        </p:nvSpPr>
        <p:spPr/>
        <p:txBody>
          <a:bodyPr/>
          <a:lstStyle/>
          <a:p>
            <a:fld id="{0B0F539B-F1C1-4ADB-81D1-E7D98D4FA728}" type="slidenum">
              <a:rPr lang="en-IN" smtClean="0"/>
              <a:t>7</a:t>
            </a:fld>
            <a:endParaRPr lang="en-IN"/>
          </a:p>
        </p:txBody>
      </p:sp>
    </p:spTree>
    <p:extLst>
      <p:ext uri="{BB962C8B-B14F-4D97-AF65-F5344CB8AC3E}">
        <p14:creationId xmlns:p14="http://schemas.microsoft.com/office/powerpoint/2010/main" val="20049669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E6BC2A-DBDD-49AF-69BB-7C1BD944C1D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47DD862-1B0F-BDF2-516D-086EDCAF667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39E1A81-E9D5-2051-22E6-E617EA7BACF3}"/>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y la recta numérica rotulada </a:t>
            </a:r>
            <a:r>
              <a:rPr lang="es-US" sz="1200" b="1" i="0" strike="noStrike" cap="none" spc="0" baseline="0">
                <a:solidFill>
                  <a:srgbClr val="000000"/>
                </a:solidFill>
                <a:effectLst/>
                <a:latin typeface="Cambria"/>
                <a:ea typeface="Cambria"/>
                <a:cs typeface="Cambria"/>
              </a:rPr>
              <a:t>0</a:t>
            </a:r>
            <a:r>
              <a:rPr lang="es-US" sz="1200" b="1" i="0" strike="noStrike" cap="none" spc="0" baseline="0">
                <a:solidFill>
                  <a:srgbClr val="000000"/>
                </a:solidFill>
                <a:effectLst/>
                <a:latin typeface="Libre Franklin"/>
                <a:ea typeface="Libre Franklin"/>
                <a:cs typeface="Libre Franklin"/>
              </a:rPr>
              <a:t>, , y </a:t>
            </a:r>
            <a:r>
              <a:rPr lang="es-US" sz="1200" b="1" i="0" strike="noStrike" cap="none" spc="0" baseline="0">
                <a:solidFill>
                  <a:srgbClr val="000000"/>
                </a:solidFill>
                <a:effectLst/>
                <a:latin typeface="Cambria"/>
                <a:ea typeface="Cambria"/>
                <a:cs typeface="Cambria"/>
              </a:rPr>
              <a:t>1</a:t>
            </a:r>
            <a:r>
              <a:rPr lang="es-US" sz="1200" b="1" i="0" strike="noStrike" cap="none" spc="0" baseline="0">
                <a:solidFill>
                  <a:srgbClr val="000000"/>
                </a:solidFill>
                <a:effectLst/>
                <a:latin typeface="Libre Franklin"/>
                <a:ea typeface="Libre Franklin"/>
                <a:cs typeface="Libre Franklin"/>
              </a:rPr>
              <a:t>].</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Piensen dónde está ubicado en esta recta numérica. ¿Está más cerca de </a:t>
            </a:r>
            <a:r>
              <a:rPr lang="es-US" sz="1200" b="0" i="0" strike="noStrike" cap="none" spc="0" baseline="0">
                <a:solidFill>
                  <a:srgbClr val="000000"/>
                </a:solidFill>
                <a:effectLst/>
                <a:latin typeface="Cambria"/>
                <a:ea typeface="Cambria"/>
                <a:cs typeface="Cambria"/>
              </a:rPr>
              <a:t>0</a:t>
            </a:r>
            <a:r>
              <a:rPr lang="es-US" sz="1200" b="0" i="0" strike="noStrike" cap="none" spc="0" baseline="0">
                <a:solidFill>
                  <a:srgbClr val="000000"/>
                </a:solidFill>
                <a:effectLst/>
                <a:latin typeface="Libre Franklin"/>
                <a:ea typeface="Libre Franklin"/>
                <a:cs typeface="Libre Franklin"/>
              </a:rPr>
              <a:t>, , o </a:t>
            </a:r>
            <a:r>
              <a:rPr lang="es-US" sz="1200" b="0" i="0" strike="noStrike" cap="none" spc="0" baseline="0">
                <a:solidFill>
                  <a:srgbClr val="000000"/>
                </a:solidFill>
                <a:effectLst/>
                <a:latin typeface="Cambria"/>
                <a:ea typeface="Cambria"/>
                <a:cs typeface="Cambria"/>
              </a:rPr>
              <a:t>1</a:t>
            </a:r>
            <a:r>
              <a:rPr lang="es-US" sz="1200" b="0" i="0" strike="noStrike" cap="none" spc="0" baseline="0">
                <a:solidFill>
                  <a:srgbClr val="000000"/>
                </a:solidFill>
                <a:effectLst/>
                <a:latin typeface="Libre Franklin"/>
                <a:ea typeface="Libre Franklin"/>
                <a:cs typeface="Libre Franklin"/>
              </a:rPr>
              <a:t>? Levanten la mano cuando sepan la respuesta.</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recta numérica].</a:t>
            </a:r>
            <a:endParaRPr lang="en-IN" b="1">
              <a:latin typeface="Libre Franklin" pitchFamily="2" charset="0"/>
            </a:endParaRPr>
          </a:p>
        </p:txBody>
      </p:sp>
      <p:sp>
        <p:nvSpPr>
          <p:cNvPr id="4" name="Slide Number Placeholder 3">
            <a:extLst>
              <a:ext uri="{FF2B5EF4-FFF2-40B4-BE49-F238E27FC236}">
                <a16:creationId xmlns:a16="http://schemas.microsoft.com/office/drawing/2014/main" id="{B2C72CEF-0C16-010A-B09A-C34111147CFE}"/>
              </a:ext>
            </a:extLst>
          </p:cNvPr>
          <p:cNvSpPr>
            <a:spLocks noGrp="1"/>
          </p:cNvSpPr>
          <p:nvPr>
            <p:ph type="sldNum" sz="quarter" idx="5"/>
          </p:nvPr>
        </p:nvSpPr>
        <p:spPr/>
        <p:txBody>
          <a:bodyPr/>
          <a:lstStyle/>
          <a:p>
            <a:fld id="{0B0F539B-F1C1-4ADB-81D1-E7D98D4FA728}" type="slidenum">
              <a:rPr lang="en-IN" smtClean="0"/>
              <a:t>8</a:t>
            </a:fld>
            <a:endParaRPr lang="en-IN"/>
          </a:p>
        </p:txBody>
      </p:sp>
    </p:spTree>
    <p:extLst>
      <p:ext uri="{BB962C8B-B14F-4D97-AF65-F5344CB8AC3E}">
        <p14:creationId xmlns:p14="http://schemas.microsoft.com/office/powerpoint/2010/main" val="31182645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A870EE-DAFE-0FBC-529F-043DD9BEE6C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2999F4-FCAD-788C-0601-E9AF2087B4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B7BD525-AC47-3222-CE62-8357433E2315}"/>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y la recta numérica rotulada </a:t>
            </a:r>
            <a:r>
              <a:rPr lang="es-US" sz="1200" b="1" i="0" strike="noStrike" cap="none" spc="0" baseline="0">
                <a:solidFill>
                  <a:srgbClr val="000000"/>
                </a:solidFill>
                <a:effectLst/>
                <a:latin typeface="Cambria"/>
                <a:ea typeface="Cambria"/>
                <a:cs typeface="Cambria"/>
              </a:rPr>
              <a:t>0</a:t>
            </a:r>
            <a:r>
              <a:rPr lang="es-US" sz="1200" b="1" i="0" strike="noStrike" cap="none" spc="0" baseline="0">
                <a:solidFill>
                  <a:srgbClr val="000000"/>
                </a:solidFill>
                <a:effectLst/>
                <a:latin typeface="Libre Franklin"/>
                <a:ea typeface="Libre Franklin"/>
                <a:cs typeface="Libre Franklin"/>
              </a:rPr>
              <a:t>, , y </a:t>
            </a:r>
            <a:r>
              <a:rPr lang="es-US" sz="1200" b="1" i="0" strike="noStrike" cap="none" spc="0" baseline="0">
                <a:solidFill>
                  <a:srgbClr val="000000"/>
                </a:solidFill>
                <a:effectLst/>
                <a:latin typeface="Cambria"/>
                <a:ea typeface="Cambria"/>
                <a:cs typeface="Cambria"/>
              </a:rPr>
              <a:t>1</a:t>
            </a:r>
            <a:r>
              <a:rPr lang="es-US" sz="1200" b="1" i="0" strike="noStrike" cap="none" spc="0" baseline="0">
                <a:solidFill>
                  <a:srgbClr val="000000"/>
                </a:solidFill>
                <a:effectLst/>
                <a:latin typeface="Libre Franklin"/>
                <a:ea typeface="Libre Franklin"/>
                <a:cs typeface="Libre Franklin"/>
              </a:rPr>
              <a:t>].</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Piensen dónde está ubicado en esta recta numérica. ¿Está más cerca de </a:t>
            </a:r>
            <a:r>
              <a:rPr lang="es-US" sz="1200" b="0" i="0" strike="noStrike" cap="none" spc="0" baseline="0">
                <a:solidFill>
                  <a:srgbClr val="000000"/>
                </a:solidFill>
                <a:effectLst/>
                <a:latin typeface="Cambria"/>
                <a:ea typeface="Cambria"/>
                <a:cs typeface="Cambria"/>
              </a:rPr>
              <a:t>0</a:t>
            </a:r>
            <a:r>
              <a:rPr lang="es-US" sz="1200" b="0" i="0" strike="noStrike" cap="none" spc="0" baseline="0">
                <a:solidFill>
                  <a:srgbClr val="000000"/>
                </a:solidFill>
                <a:effectLst/>
                <a:latin typeface="Libre Franklin"/>
                <a:ea typeface="Libre Franklin"/>
                <a:cs typeface="Libre Franklin"/>
              </a:rPr>
              <a:t>, , o </a:t>
            </a:r>
            <a:r>
              <a:rPr lang="es-US" sz="1200" b="0" i="0" strike="noStrike" cap="none" spc="0" baseline="0">
                <a:solidFill>
                  <a:srgbClr val="000000"/>
                </a:solidFill>
                <a:effectLst/>
                <a:latin typeface="Cambria"/>
                <a:ea typeface="Cambria"/>
                <a:cs typeface="Cambria"/>
              </a:rPr>
              <a:t>1</a:t>
            </a:r>
            <a:r>
              <a:rPr lang="es-US" sz="1200" b="0" i="0" strike="noStrike" cap="none" spc="0" baseline="0">
                <a:solidFill>
                  <a:srgbClr val="000000"/>
                </a:solidFill>
                <a:effectLst/>
                <a:latin typeface="Libre Franklin"/>
                <a:ea typeface="Libre Franklin"/>
                <a:cs typeface="Libre Franklin"/>
              </a:rPr>
              <a:t>? Levanten la mano cuando sepan la respuesta.</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recta numérica].</a:t>
            </a:r>
            <a:endParaRPr lang="en-IN" b="1">
              <a:latin typeface="Libre Franklin" pitchFamily="2" charset="0"/>
            </a:endParaRPr>
          </a:p>
          <a:p>
            <a:endParaRPr lang="en-IN" b="1">
              <a:latin typeface="Libre Franklin" pitchFamily="2" charset="0"/>
            </a:endParaRPr>
          </a:p>
        </p:txBody>
      </p:sp>
      <p:sp>
        <p:nvSpPr>
          <p:cNvPr id="4" name="Slide Number Placeholder 3">
            <a:extLst>
              <a:ext uri="{FF2B5EF4-FFF2-40B4-BE49-F238E27FC236}">
                <a16:creationId xmlns:a16="http://schemas.microsoft.com/office/drawing/2014/main" id="{6300F49F-7C8B-63D6-8CA2-E47A6B444226}"/>
              </a:ext>
            </a:extLst>
          </p:cNvPr>
          <p:cNvSpPr>
            <a:spLocks noGrp="1"/>
          </p:cNvSpPr>
          <p:nvPr>
            <p:ph type="sldNum" sz="quarter" idx="5"/>
          </p:nvPr>
        </p:nvSpPr>
        <p:spPr/>
        <p:txBody>
          <a:bodyPr/>
          <a:lstStyle/>
          <a:p>
            <a:fld id="{0B0F539B-F1C1-4ADB-81D1-E7D98D4FA728}" type="slidenum">
              <a:rPr lang="en-IN" smtClean="0"/>
              <a:t>9</a:t>
            </a:fld>
            <a:endParaRPr lang="en-IN"/>
          </a:p>
        </p:txBody>
      </p:sp>
    </p:spTree>
    <p:extLst>
      <p:ext uri="{BB962C8B-B14F-4D97-AF65-F5344CB8AC3E}">
        <p14:creationId xmlns:p14="http://schemas.microsoft.com/office/powerpoint/2010/main" val="41897803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4A3D33-EE73-04D5-5BEB-320B7A3880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47998AE-209F-B217-EF78-6A4DA9642B4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C875D82-9411-62E4-1D62-5D85FE778E95}"/>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y la recta numérica rotulada </a:t>
            </a:r>
            <a:r>
              <a:rPr lang="es-US" sz="1200" b="1" i="0" strike="noStrike" cap="none" spc="0" baseline="0">
                <a:solidFill>
                  <a:srgbClr val="000000"/>
                </a:solidFill>
                <a:effectLst/>
                <a:latin typeface="Cambria"/>
                <a:ea typeface="Cambria"/>
                <a:cs typeface="Cambria"/>
              </a:rPr>
              <a:t>0</a:t>
            </a:r>
            <a:r>
              <a:rPr lang="es-US" sz="1200" b="1" i="0" strike="noStrike" cap="none" spc="0" baseline="0">
                <a:solidFill>
                  <a:srgbClr val="000000"/>
                </a:solidFill>
                <a:effectLst/>
                <a:latin typeface="Libre Franklin"/>
                <a:ea typeface="Libre Franklin"/>
                <a:cs typeface="Libre Franklin"/>
              </a:rPr>
              <a:t>, , y </a:t>
            </a:r>
            <a:r>
              <a:rPr lang="es-US" sz="1200" b="1" i="0" strike="noStrike" cap="none" spc="0" baseline="0">
                <a:solidFill>
                  <a:srgbClr val="000000"/>
                </a:solidFill>
                <a:effectLst/>
                <a:latin typeface="Cambria"/>
                <a:ea typeface="Cambria"/>
                <a:cs typeface="Cambria"/>
              </a:rPr>
              <a:t>1</a:t>
            </a:r>
            <a:r>
              <a:rPr lang="es-US" sz="1200" b="1" i="0" strike="noStrike" cap="none" spc="0" baseline="0">
                <a:solidFill>
                  <a:srgbClr val="000000"/>
                </a:solidFill>
                <a:effectLst/>
                <a:latin typeface="Libre Franklin"/>
                <a:ea typeface="Libre Franklin"/>
                <a:cs typeface="Libre Franklin"/>
              </a:rPr>
              <a:t>].</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Piensen dónde está ubicado en esta recta numérica. ¿Está más cerca de </a:t>
            </a:r>
            <a:r>
              <a:rPr lang="es-US" sz="1200" b="0" i="0" strike="noStrike" cap="none" spc="0" baseline="0">
                <a:solidFill>
                  <a:srgbClr val="000000"/>
                </a:solidFill>
                <a:effectLst/>
                <a:latin typeface="Cambria"/>
                <a:ea typeface="Cambria"/>
                <a:cs typeface="Cambria"/>
              </a:rPr>
              <a:t>0</a:t>
            </a:r>
            <a:r>
              <a:rPr lang="es-US" sz="1200" b="0" i="0" strike="noStrike" cap="none" spc="0" baseline="0">
                <a:solidFill>
                  <a:srgbClr val="000000"/>
                </a:solidFill>
                <a:effectLst/>
                <a:latin typeface="Libre Franklin"/>
                <a:ea typeface="Libre Franklin"/>
                <a:cs typeface="Libre Franklin"/>
              </a:rPr>
              <a:t>, , o </a:t>
            </a:r>
            <a:r>
              <a:rPr lang="es-US" sz="1200" b="0" i="0" strike="noStrike" cap="none" spc="0" baseline="0">
                <a:solidFill>
                  <a:srgbClr val="000000"/>
                </a:solidFill>
                <a:effectLst/>
                <a:latin typeface="Cambria"/>
                <a:ea typeface="Cambria"/>
                <a:cs typeface="Cambria"/>
              </a:rPr>
              <a:t>1</a:t>
            </a:r>
            <a:r>
              <a:rPr lang="es-US" sz="1200" b="0" i="0" strike="noStrike" cap="none" spc="0" baseline="0">
                <a:solidFill>
                  <a:srgbClr val="000000"/>
                </a:solidFill>
                <a:effectLst/>
                <a:latin typeface="Libre Franklin"/>
                <a:ea typeface="Libre Franklin"/>
                <a:cs typeface="Libre Franklin"/>
              </a:rPr>
              <a:t>? Levanten la mano cuando sepan la respuesta.</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recta numérica].</a:t>
            </a:r>
            <a:endParaRPr lang="en-IN" b="1">
              <a:latin typeface="Libre Franklin" pitchFamily="2" charset="0"/>
            </a:endParaRPr>
          </a:p>
          <a:p>
            <a:endParaRPr lang="en-IN" b="1">
              <a:latin typeface="Libre Franklin" pitchFamily="2" charset="0"/>
            </a:endParaRPr>
          </a:p>
        </p:txBody>
      </p:sp>
      <p:sp>
        <p:nvSpPr>
          <p:cNvPr id="4" name="Slide Number Placeholder 3">
            <a:extLst>
              <a:ext uri="{FF2B5EF4-FFF2-40B4-BE49-F238E27FC236}">
                <a16:creationId xmlns:a16="http://schemas.microsoft.com/office/drawing/2014/main" id="{50616AB3-FE6B-DE54-6DB1-C7378CD20393}"/>
              </a:ext>
            </a:extLst>
          </p:cNvPr>
          <p:cNvSpPr>
            <a:spLocks noGrp="1"/>
          </p:cNvSpPr>
          <p:nvPr>
            <p:ph type="sldNum" sz="quarter" idx="5"/>
          </p:nvPr>
        </p:nvSpPr>
        <p:spPr/>
        <p:txBody>
          <a:bodyPr/>
          <a:lstStyle/>
          <a:p>
            <a:fld id="{0B0F539B-F1C1-4ADB-81D1-E7D98D4FA728}" type="slidenum">
              <a:rPr lang="en-IN" smtClean="0"/>
              <a:t>10</a:t>
            </a:fld>
            <a:endParaRPr lang="en-IN"/>
          </a:p>
        </p:txBody>
      </p:sp>
    </p:spTree>
    <p:extLst>
      <p:ext uri="{BB962C8B-B14F-4D97-AF65-F5344CB8AC3E}">
        <p14:creationId xmlns:p14="http://schemas.microsoft.com/office/powerpoint/2010/main" val="9724467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22C8C-7291-425A-ADFF-ADBCFCA9DD8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A5D1225-0CB1-E926-663D-7F1EB23B58F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1709E5D-115A-3BFC-5FBB-4764BFB4D5F3}"/>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y la recta numérica rotulada </a:t>
            </a:r>
            <a:r>
              <a:rPr lang="es-US" sz="1200" b="1" i="0" strike="noStrike" cap="none" spc="0" baseline="0">
                <a:solidFill>
                  <a:srgbClr val="000000"/>
                </a:solidFill>
                <a:effectLst/>
                <a:latin typeface="Cambria"/>
                <a:ea typeface="Cambria"/>
                <a:cs typeface="Cambria"/>
              </a:rPr>
              <a:t>0</a:t>
            </a:r>
            <a:r>
              <a:rPr lang="es-US" sz="1200" b="1" i="0" strike="noStrike" cap="none" spc="0" baseline="0">
                <a:solidFill>
                  <a:srgbClr val="000000"/>
                </a:solidFill>
                <a:effectLst/>
                <a:latin typeface="Libre Franklin"/>
                <a:ea typeface="Libre Franklin"/>
                <a:cs typeface="Libre Franklin"/>
              </a:rPr>
              <a:t>, , y </a:t>
            </a:r>
            <a:r>
              <a:rPr lang="es-US" sz="1200" b="1" i="0" strike="noStrike" cap="none" spc="0" baseline="0">
                <a:solidFill>
                  <a:srgbClr val="000000"/>
                </a:solidFill>
                <a:effectLst/>
                <a:latin typeface="Cambria"/>
                <a:ea typeface="Cambria"/>
                <a:cs typeface="Cambria"/>
              </a:rPr>
              <a:t>1</a:t>
            </a:r>
            <a:r>
              <a:rPr lang="es-US" sz="1200" b="1" i="0" strike="noStrike" cap="none" spc="0" baseline="0">
                <a:solidFill>
                  <a:srgbClr val="000000"/>
                </a:solidFill>
                <a:effectLst/>
                <a:latin typeface="Libre Franklin"/>
                <a:ea typeface="Libre Franklin"/>
                <a:cs typeface="Libre Franklin"/>
              </a:rPr>
              <a:t>].</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Piensen dónde está ubicado en esta recta numérica. ¿Está más cerca de </a:t>
            </a:r>
            <a:r>
              <a:rPr lang="es-US" sz="1200" b="0" i="0" strike="noStrike" cap="none" spc="0" baseline="0">
                <a:solidFill>
                  <a:srgbClr val="000000"/>
                </a:solidFill>
                <a:effectLst/>
                <a:latin typeface="Cambria"/>
                <a:ea typeface="Cambria"/>
                <a:cs typeface="Cambria"/>
              </a:rPr>
              <a:t>0</a:t>
            </a:r>
            <a:r>
              <a:rPr lang="es-US" sz="1200" b="0" i="0" strike="noStrike" cap="none" spc="0" baseline="0">
                <a:solidFill>
                  <a:srgbClr val="000000"/>
                </a:solidFill>
                <a:effectLst/>
                <a:latin typeface="Libre Franklin"/>
                <a:ea typeface="Libre Franklin"/>
                <a:cs typeface="Libre Franklin"/>
              </a:rPr>
              <a:t>, , o </a:t>
            </a:r>
            <a:r>
              <a:rPr lang="es-US" sz="1200" b="0" i="0" strike="noStrike" cap="none" spc="0" baseline="0">
                <a:solidFill>
                  <a:srgbClr val="000000"/>
                </a:solidFill>
                <a:effectLst/>
                <a:latin typeface="Cambria"/>
                <a:ea typeface="Cambria"/>
                <a:cs typeface="Cambria"/>
              </a:rPr>
              <a:t>1</a:t>
            </a:r>
            <a:r>
              <a:rPr lang="es-US" sz="1200" b="0" i="0" strike="noStrike" cap="none" spc="0" baseline="0">
                <a:solidFill>
                  <a:srgbClr val="000000"/>
                </a:solidFill>
                <a:effectLst/>
                <a:latin typeface="Libre Franklin"/>
                <a:ea typeface="Libre Franklin"/>
                <a:cs typeface="Libre Franklin"/>
              </a:rPr>
              <a:t>? Levanten la mano cuando sepan la respuesta.</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recta numérica].</a:t>
            </a:r>
            <a:endParaRPr lang="en-IN" b="1">
              <a:latin typeface="Libre Franklin" pitchFamily="2" charset="0"/>
            </a:endParaRPr>
          </a:p>
          <a:p>
            <a:endParaRPr lang="en-IN" b="1">
              <a:latin typeface="Libre Franklin" pitchFamily="2" charset="0"/>
            </a:endParaRPr>
          </a:p>
        </p:txBody>
      </p:sp>
      <p:sp>
        <p:nvSpPr>
          <p:cNvPr id="4" name="Slide Number Placeholder 3">
            <a:extLst>
              <a:ext uri="{FF2B5EF4-FFF2-40B4-BE49-F238E27FC236}">
                <a16:creationId xmlns:a16="http://schemas.microsoft.com/office/drawing/2014/main" id="{04FCF1F3-F862-8128-055F-17812258D4D7}"/>
              </a:ext>
            </a:extLst>
          </p:cNvPr>
          <p:cNvSpPr>
            <a:spLocks noGrp="1"/>
          </p:cNvSpPr>
          <p:nvPr>
            <p:ph type="sldNum" sz="quarter" idx="5"/>
          </p:nvPr>
        </p:nvSpPr>
        <p:spPr/>
        <p:txBody>
          <a:bodyPr/>
          <a:lstStyle/>
          <a:p>
            <a:fld id="{0B0F539B-F1C1-4ADB-81D1-E7D98D4FA728}" type="slidenum">
              <a:rPr lang="en-IN" smtClean="0"/>
              <a:t>11</a:t>
            </a:fld>
            <a:endParaRPr lang="en-IN"/>
          </a:p>
        </p:txBody>
      </p:sp>
    </p:spTree>
    <p:extLst>
      <p:ext uri="{BB962C8B-B14F-4D97-AF65-F5344CB8AC3E}">
        <p14:creationId xmlns:p14="http://schemas.microsoft.com/office/powerpoint/2010/main" val="18295937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p>
          <a:p>
            <a:endParaRPr lang="en-IN" sz="1200" b="1">
              <a:effectLst/>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[Cada vez que se pida una respuesta escrita, dé tiempo para trabajar. Cuando la mayoría de la clase haya terminado, dé la señal para que muestren sus pizarras blancas. Ofrezca una retroalimentación específica en el momento. Si hay estudiantes que necesitan corregir su trabajo, valide brevemente sus correcciones después].</a:t>
            </a:r>
            <a:endParaRPr lang="en-IN" b="1">
              <a:latin typeface="Libre Franklin" pitchFamily="2" charset="0"/>
            </a:endParaRPr>
          </a:p>
        </p:txBody>
      </p:sp>
      <p:sp>
        <p:nvSpPr>
          <p:cNvPr id="4" name="Slide Number Placeholder 3"/>
          <p:cNvSpPr>
            <a:spLocks noGrp="1"/>
          </p:cNvSpPr>
          <p:nvPr>
            <p:ph type="sldNum" sz="quarter" idx="5"/>
          </p:nvPr>
        </p:nvSpPr>
        <p:spPr/>
        <p:txBody>
          <a:bodyPr/>
          <a:lstStyle/>
          <a:p>
            <a:fld id="{0B0F539B-F1C1-4ADB-81D1-E7D98D4FA728}" type="slidenum">
              <a:rPr lang="en-IN" smtClean="0"/>
              <a:t>12</a:t>
            </a:fld>
            <a:endParaRPr lang="en-IN"/>
          </a:p>
        </p:txBody>
      </p:sp>
    </p:spTree>
    <p:extLst>
      <p:ext uri="{BB962C8B-B14F-4D97-AF65-F5344CB8AC3E}">
        <p14:creationId xmlns:p14="http://schemas.microsoft.com/office/powerpoint/2010/main" val="971133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i="0" strike="noStrike" cap="none" spc="0" baseline="0" dirty="0">
                <a:solidFill>
                  <a:srgbClr val="000000"/>
                </a:solidFill>
                <a:effectLst/>
                <a:latin typeface="Libre Franklin"/>
                <a:ea typeface="Libre Franklin"/>
                <a:cs typeface="Libre Franklin"/>
              </a:rPr>
              <a:t>[Muestre el cuadrado].</a:t>
            </a:r>
          </a:p>
          <a:p>
            <a:endParaRPr lang="en-US"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El área del cuadrado representa </a:t>
            </a:r>
            <a:r>
              <a:rPr lang="es-US" sz="1200" b="0" i="0" strike="noStrike" cap="none" spc="0" baseline="0" dirty="0">
                <a:solidFill>
                  <a:srgbClr val="000000"/>
                </a:solidFill>
                <a:effectLst/>
                <a:latin typeface="Cambria"/>
                <a:ea typeface="Cambria"/>
                <a:cs typeface="Cambria"/>
              </a:rPr>
              <a:t>1</a:t>
            </a:r>
            <a:r>
              <a:rPr lang="es-US" sz="1200" b="0" i="0" strike="noStrike" cap="none" spc="0" baseline="0" dirty="0">
                <a:solidFill>
                  <a:srgbClr val="000000"/>
                </a:solidFill>
                <a:effectLst/>
                <a:latin typeface="Libre Franklin"/>
                <a:ea typeface="Libre Franklin"/>
                <a:cs typeface="Libre Franklin"/>
              </a:rPr>
              <a:t> entero.</a:t>
            </a:r>
          </a:p>
          <a:p>
            <a:endParaRPr lang="en-US"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Usa una recta vertical para dividir el entero en tercios y, luego, sombrea y rotula.</a:t>
            </a:r>
          </a:p>
          <a:p>
            <a:endParaRPr lang="en-US"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el modelo dividido, sombreado y rotulado].</a:t>
            </a:r>
          </a:p>
          <a:p>
            <a:endParaRPr lang="en-US" b="1"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[Luego, muestre la ecuación = = </a:t>
            </a:r>
            <a:r>
              <a:rPr lang="es-US" sz="1200" b="1" i="0" strike="noStrike" cap="none" spc="0" baseline="0" dirty="0">
                <a:solidFill>
                  <a:srgbClr val="000000"/>
                </a:solidFill>
                <a:effectLst/>
                <a:latin typeface="Cambria"/>
                <a:ea typeface="Cambria"/>
                <a:cs typeface="Cambria"/>
              </a:rPr>
              <a:t>_____</a:t>
            </a:r>
            <a:r>
              <a:rPr lang="es-US" sz="1200" b="1" i="0" strike="noStrike" cap="none" spc="0" baseline="0" dirty="0">
                <a:solidFill>
                  <a:srgbClr val="000000"/>
                </a:solidFill>
                <a:effectLst/>
                <a:latin typeface="Libre Franklin"/>
                <a:ea typeface="Libre Franklin"/>
                <a:cs typeface="Libre Franklin"/>
              </a:rPr>
              <a:t> ].</a:t>
            </a:r>
          </a:p>
          <a:p>
            <a:endParaRPr lang="en-US"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Usen la información que conocen de la ecuación como ayuda para trazar líneas horizontales y dividir el modelo de área en unidades más pequeñas.</a:t>
            </a:r>
          </a:p>
          <a:p>
            <a:endParaRPr lang="en-US"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el modelo de área dividido en sextos].</a:t>
            </a:r>
          </a:p>
          <a:p>
            <a:endParaRPr lang="en-US"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Rotula la fracción equivalente a . Luego, escriban la ecuación y complétenla.</a:t>
            </a:r>
          </a:p>
          <a:p>
            <a:endParaRPr lang="en-US"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rotulado debajo del modelo de área y la ecuación completa].</a:t>
            </a:r>
          </a:p>
          <a:p>
            <a:endParaRPr lang="en-US" b="1"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[Repita el proceso con la siguiente secuencia]:</a:t>
            </a:r>
          </a:p>
          <a:p>
            <a:endParaRPr lang="en-IN" dirty="0">
              <a:latin typeface="Libre Franklin" pitchFamily="2" charset="0"/>
            </a:endParaRPr>
          </a:p>
        </p:txBody>
      </p:sp>
      <p:sp>
        <p:nvSpPr>
          <p:cNvPr id="4" name="Slide Number Placeholder 3"/>
          <p:cNvSpPr>
            <a:spLocks noGrp="1"/>
          </p:cNvSpPr>
          <p:nvPr>
            <p:ph type="sldNum" sz="quarter" idx="5"/>
          </p:nvPr>
        </p:nvSpPr>
        <p:spPr/>
        <p:txBody>
          <a:bodyPr/>
          <a:lstStyle/>
          <a:p>
            <a:fld id="{0B0F539B-F1C1-4ADB-81D1-E7D98D4FA728}" type="slidenum">
              <a:rPr lang="en-IN" smtClean="0"/>
              <a:t>13</a:t>
            </a:fld>
            <a:endParaRPr lang="en-IN"/>
          </a:p>
        </p:txBody>
      </p:sp>
    </p:spTree>
    <p:extLst>
      <p:ext uri="{BB962C8B-B14F-4D97-AF65-F5344CB8AC3E}">
        <p14:creationId xmlns:p14="http://schemas.microsoft.com/office/powerpoint/2010/main" val="47291239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el cuadrado].</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El área del cuadrado representa </a:t>
            </a:r>
            <a:r>
              <a:rPr lang="es-US" sz="1200" b="0" i="0" strike="noStrike" cap="none" spc="0" baseline="0">
                <a:solidFill>
                  <a:srgbClr val="000000"/>
                </a:solidFill>
                <a:effectLst/>
                <a:latin typeface="Cambria"/>
                <a:ea typeface="Cambria"/>
                <a:cs typeface="Cambria"/>
              </a:rPr>
              <a:t>1</a:t>
            </a:r>
            <a:r>
              <a:rPr lang="es-US" sz="1200" b="0" i="0" strike="noStrike" cap="none" spc="0" baseline="0">
                <a:solidFill>
                  <a:srgbClr val="000000"/>
                </a:solidFill>
                <a:effectLst/>
                <a:latin typeface="Libre Franklin"/>
                <a:ea typeface="Libre Franklin"/>
                <a:cs typeface="Libre Franklin"/>
              </a:rPr>
              <a:t> entero.</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Usa una recta vertical para dividir el entero en tercios y, luego, sombrea y rotula.</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el modelo dividido, sombreado y rotulado].</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[Luego, muestre la ecuación = = </a:t>
            </a:r>
            <a:r>
              <a:rPr lang="es-US" sz="1200" b="1" i="0" strike="noStrike" cap="none" spc="0" baseline="0">
                <a:solidFill>
                  <a:srgbClr val="000000"/>
                </a:solidFill>
                <a:effectLst/>
                <a:latin typeface="Cambria"/>
                <a:ea typeface="Cambria"/>
                <a:cs typeface="Cambria"/>
              </a:rPr>
              <a:t>_____</a:t>
            </a:r>
            <a:r>
              <a:rPr lang="es-US" sz="1200" b="1" i="0" strike="noStrike" cap="none" spc="0" baseline="0">
                <a:solidFill>
                  <a:srgbClr val="000000"/>
                </a:solidFill>
                <a:effectLst/>
                <a:latin typeface="Libre Franklin"/>
                <a:ea typeface="Libre Franklin"/>
                <a:cs typeface="Libre Franklin"/>
              </a:rPr>
              <a:t> ].</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Usen la información que conocen de la ecuación como ayuda para trazar líneas horizontales y dividir el modelo de área en unidades más pequeñas.</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el modelo de área dividido en novenos].</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Rotula la fracción equivalente a . Luego, escriban la ecuación y complétenla.</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rotulado debajo del modelo de área y la ecuación completa].</a:t>
            </a:r>
            <a:endParaRPr lang="en-IN"/>
          </a:p>
        </p:txBody>
      </p:sp>
      <p:sp>
        <p:nvSpPr>
          <p:cNvPr id="4" name="Slide Number Placeholder 3"/>
          <p:cNvSpPr>
            <a:spLocks noGrp="1"/>
          </p:cNvSpPr>
          <p:nvPr>
            <p:ph type="sldNum" sz="quarter" idx="5"/>
          </p:nvPr>
        </p:nvSpPr>
        <p:spPr/>
        <p:txBody>
          <a:bodyPr/>
          <a:lstStyle/>
          <a:p>
            <a:fld id="{0B0F539B-F1C1-4ADB-81D1-E7D98D4FA728}" type="slidenum">
              <a:rPr lang="en-IN" smtClean="0"/>
              <a:t>14</a:t>
            </a:fld>
            <a:endParaRPr lang="en-IN"/>
          </a:p>
        </p:txBody>
      </p:sp>
    </p:spTree>
    <p:extLst>
      <p:ext uri="{BB962C8B-B14F-4D97-AF65-F5344CB8AC3E}">
        <p14:creationId xmlns:p14="http://schemas.microsoft.com/office/powerpoint/2010/main" val="14974068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el cuadrado].</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El área del cuadrado representa </a:t>
            </a:r>
            <a:r>
              <a:rPr lang="es-US" sz="1200" b="0" i="0" strike="noStrike" cap="none" spc="0" baseline="0">
                <a:solidFill>
                  <a:srgbClr val="000000"/>
                </a:solidFill>
                <a:effectLst/>
                <a:latin typeface="Cambria"/>
                <a:ea typeface="Cambria"/>
                <a:cs typeface="Cambria"/>
              </a:rPr>
              <a:t>1</a:t>
            </a:r>
            <a:r>
              <a:rPr lang="es-US" sz="1200" b="0" i="0" strike="noStrike" cap="none" spc="0" baseline="0">
                <a:solidFill>
                  <a:srgbClr val="000000"/>
                </a:solidFill>
                <a:effectLst/>
                <a:latin typeface="Libre Franklin"/>
                <a:ea typeface="Libre Franklin"/>
                <a:cs typeface="Libre Franklin"/>
              </a:rPr>
              <a:t> entero.</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Usa una recta vertical para dividir el entero en cuartos y, luego, sombrea y rotula.</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el modelo dividido, sombreado y rotulado].</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[Luego, muestre la ecuación = = </a:t>
            </a:r>
            <a:r>
              <a:rPr lang="es-US" sz="1200" b="1" i="0" strike="noStrike" cap="none" spc="0" baseline="0">
                <a:solidFill>
                  <a:srgbClr val="000000"/>
                </a:solidFill>
                <a:effectLst/>
                <a:latin typeface="Cambria"/>
                <a:ea typeface="Cambria"/>
                <a:cs typeface="Cambria"/>
              </a:rPr>
              <a:t>_____</a:t>
            </a:r>
            <a:r>
              <a:rPr lang="es-US" sz="1200" b="1" i="0" strike="noStrike" cap="none" spc="0" baseline="0">
                <a:solidFill>
                  <a:srgbClr val="000000"/>
                </a:solidFill>
                <a:effectLst/>
                <a:latin typeface="Libre Franklin"/>
                <a:ea typeface="Libre Franklin"/>
                <a:cs typeface="Libre Franklin"/>
              </a:rPr>
              <a:t> ].</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Usen la información que conocen de la ecuación como ayuda para trazar líneas horizontales y dividir el modelo de área en unidades más pequeñas.</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el modelo de área dividido en octavos].</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Rotula la fracción equivalente a . Luego, escriban la ecuación y complétenla.</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rotulado debajo del modelo de área y la ecuación completa].</a:t>
            </a:r>
            <a:endParaRPr lang="en-IN"/>
          </a:p>
        </p:txBody>
      </p:sp>
      <p:sp>
        <p:nvSpPr>
          <p:cNvPr id="4" name="Slide Number Placeholder 3"/>
          <p:cNvSpPr>
            <a:spLocks noGrp="1"/>
          </p:cNvSpPr>
          <p:nvPr>
            <p:ph type="sldNum" sz="quarter" idx="5"/>
          </p:nvPr>
        </p:nvSpPr>
        <p:spPr/>
        <p:txBody>
          <a:bodyPr/>
          <a:lstStyle/>
          <a:p>
            <a:fld id="{0B0F539B-F1C1-4ADB-81D1-E7D98D4FA728}" type="slidenum">
              <a:rPr lang="en-IN" smtClean="0"/>
              <a:t>15</a:t>
            </a:fld>
            <a:endParaRPr lang="en-IN"/>
          </a:p>
        </p:txBody>
      </p:sp>
    </p:spTree>
    <p:extLst>
      <p:ext uri="{BB962C8B-B14F-4D97-AF65-F5344CB8AC3E}">
        <p14:creationId xmlns:p14="http://schemas.microsoft.com/office/powerpoint/2010/main" val="9907964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i="0" strike="noStrike" cap="none" spc="0" baseline="0" dirty="0">
                <a:solidFill>
                  <a:srgbClr val="000000"/>
                </a:solidFill>
                <a:effectLst/>
                <a:latin typeface="Libre Franklin"/>
                <a:ea typeface="Libre Franklin"/>
                <a:cs typeface="Libre Franklin"/>
              </a:rPr>
              <a:t>[Muestre el cuadrado].</a:t>
            </a:r>
          </a:p>
          <a:p>
            <a:endParaRPr lang="en-US"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El área del cuadrado representa </a:t>
            </a:r>
            <a:r>
              <a:rPr lang="es-US" sz="1200" b="0" i="0" strike="noStrike" cap="none" spc="0" baseline="0" dirty="0">
                <a:solidFill>
                  <a:srgbClr val="000000"/>
                </a:solidFill>
                <a:effectLst/>
                <a:latin typeface="Cambria"/>
                <a:ea typeface="Cambria"/>
                <a:cs typeface="Cambria"/>
              </a:rPr>
              <a:t>1</a:t>
            </a:r>
            <a:r>
              <a:rPr lang="es-US" sz="1200" b="0" i="0" strike="noStrike" cap="none" spc="0" baseline="0" dirty="0">
                <a:solidFill>
                  <a:srgbClr val="000000"/>
                </a:solidFill>
                <a:effectLst/>
                <a:latin typeface="Libre Franklin"/>
                <a:ea typeface="Libre Franklin"/>
                <a:cs typeface="Libre Franklin"/>
              </a:rPr>
              <a:t> entero.</a:t>
            </a:r>
          </a:p>
          <a:p>
            <a:endParaRPr lang="en-US"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Usa una recta vertical para dividir el entero en cuartos y, luego, sombrea y rotula.</a:t>
            </a:r>
          </a:p>
          <a:p>
            <a:endParaRPr lang="en-US"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el modelo dividido, sombreado y rotulado].</a:t>
            </a:r>
          </a:p>
          <a:p>
            <a:endParaRPr lang="en-US" b="1"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[Luego, muestre la ecuación = = </a:t>
            </a:r>
            <a:r>
              <a:rPr lang="es-US" sz="1200" b="1" i="0" strike="noStrike" cap="none" spc="0" baseline="0" dirty="0">
                <a:solidFill>
                  <a:srgbClr val="000000"/>
                </a:solidFill>
                <a:effectLst/>
                <a:latin typeface="Cambria"/>
                <a:ea typeface="Cambria"/>
                <a:cs typeface="Cambria"/>
              </a:rPr>
              <a:t>_____</a:t>
            </a:r>
            <a:r>
              <a:rPr lang="es-US" sz="1200" b="1" i="0" strike="noStrike" cap="none" spc="0" baseline="0" dirty="0">
                <a:solidFill>
                  <a:srgbClr val="000000"/>
                </a:solidFill>
                <a:effectLst/>
                <a:latin typeface="Libre Franklin"/>
                <a:ea typeface="Libre Franklin"/>
                <a:cs typeface="Libre Franklin"/>
              </a:rPr>
              <a:t> ].</a:t>
            </a:r>
          </a:p>
          <a:p>
            <a:endParaRPr lang="en-US"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Usen la información que conocen de la ecuación como ayuda para trazar líneas horizontales y dividir el modelo de área en unidades más pequeñas.</a:t>
            </a:r>
          </a:p>
          <a:p>
            <a:endParaRPr lang="en-US"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el modelo de área dividido en sextos].</a:t>
            </a:r>
          </a:p>
          <a:p>
            <a:endParaRPr lang="en-US"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Rotula la fracción equivalente a . Luego, escriban la ecuación y complétenla.</a:t>
            </a:r>
          </a:p>
          <a:p>
            <a:endParaRPr lang="en-US"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rotulado debajo del modelo de área y la ecuación completa].</a:t>
            </a:r>
            <a:endParaRPr lang="en-IN" dirty="0"/>
          </a:p>
        </p:txBody>
      </p:sp>
      <p:sp>
        <p:nvSpPr>
          <p:cNvPr id="4" name="Slide Number Placeholder 3"/>
          <p:cNvSpPr>
            <a:spLocks noGrp="1"/>
          </p:cNvSpPr>
          <p:nvPr>
            <p:ph type="sldNum" sz="quarter" idx="5"/>
          </p:nvPr>
        </p:nvSpPr>
        <p:spPr/>
        <p:txBody>
          <a:bodyPr/>
          <a:lstStyle/>
          <a:p>
            <a:fld id="{0B0F539B-F1C1-4ADB-81D1-E7D98D4FA728}" type="slidenum">
              <a:rPr lang="en-IN" smtClean="0"/>
              <a:t>16</a:t>
            </a:fld>
            <a:endParaRPr lang="en-IN"/>
          </a:p>
        </p:txBody>
      </p:sp>
    </p:spTree>
    <p:extLst>
      <p:ext uri="{BB962C8B-B14F-4D97-AF65-F5344CB8AC3E}">
        <p14:creationId xmlns:p14="http://schemas.microsoft.com/office/powerpoint/2010/main" val="98356793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i="0" strike="noStrike" cap="none" spc="0" baseline="0" dirty="0">
                <a:solidFill>
                  <a:srgbClr val="000000"/>
                </a:solidFill>
                <a:effectLst/>
                <a:latin typeface="Libre Franklin"/>
                <a:ea typeface="Libre Franklin"/>
                <a:cs typeface="Libre Franklin"/>
              </a:rPr>
              <a:t>[Muestre el cuadrado].</a:t>
            </a:r>
          </a:p>
          <a:p>
            <a:endParaRPr lang="en-US"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El área del cuadrado representa </a:t>
            </a:r>
            <a:r>
              <a:rPr lang="es-US" sz="1200" b="0" i="0" strike="noStrike" cap="none" spc="0" baseline="0" dirty="0">
                <a:solidFill>
                  <a:srgbClr val="000000"/>
                </a:solidFill>
                <a:effectLst/>
                <a:latin typeface="Cambria"/>
                <a:ea typeface="Cambria"/>
                <a:cs typeface="Cambria"/>
              </a:rPr>
              <a:t>1</a:t>
            </a:r>
            <a:r>
              <a:rPr lang="es-US" sz="1200" b="0" i="0" strike="noStrike" cap="none" spc="0" baseline="0" dirty="0">
                <a:solidFill>
                  <a:srgbClr val="000000"/>
                </a:solidFill>
                <a:effectLst/>
                <a:latin typeface="Libre Franklin"/>
                <a:ea typeface="Libre Franklin"/>
                <a:cs typeface="Libre Franklin"/>
              </a:rPr>
              <a:t> entero.</a:t>
            </a:r>
          </a:p>
          <a:p>
            <a:endParaRPr lang="en-US"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Usa líneas verticales para dividir el entero en quintos y, luego, sombrea y rotula.</a:t>
            </a:r>
          </a:p>
          <a:p>
            <a:endParaRPr lang="en-US"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el modelo dividido, sombreado y rotulado].</a:t>
            </a:r>
          </a:p>
          <a:p>
            <a:endParaRPr lang="en-US" b="1"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[Luego, muestre la ecuación = = </a:t>
            </a:r>
            <a:r>
              <a:rPr lang="es-US" sz="1200" b="1" i="0" strike="noStrike" cap="none" spc="0" baseline="0" dirty="0">
                <a:solidFill>
                  <a:srgbClr val="000000"/>
                </a:solidFill>
                <a:effectLst/>
                <a:latin typeface="Cambria"/>
                <a:ea typeface="Cambria"/>
                <a:cs typeface="Cambria"/>
              </a:rPr>
              <a:t>_____</a:t>
            </a:r>
            <a:r>
              <a:rPr lang="es-US" sz="1200" b="1" i="0" strike="noStrike" cap="none" spc="0" baseline="0" dirty="0">
                <a:solidFill>
                  <a:srgbClr val="000000"/>
                </a:solidFill>
                <a:effectLst/>
                <a:latin typeface="Libre Franklin"/>
                <a:ea typeface="Libre Franklin"/>
                <a:cs typeface="Libre Franklin"/>
              </a:rPr>
              <a:t> ].</a:t>
            </a:r>
          </a:p>
          <a:p>
            <a:endParaRPr lang="en-US"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Usen la información que conocen de la ecuación como ayuda para trazar líneas horizontales y dividir el modelo de área en unidades más pequeñas.</a:t>
            </a:r>
          </a:p>
          <a:p>
            <a:endParaRPr lang="en-US"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el modelo de área dividido en sextos].</a:t>
            </a:r>
          </a:p>
          <a:p>
            <a:endParaRPr lang="en-US"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Rotula la fracción equivalente a . Luego, escriban la ecuación y complétenla.</a:t>
            </a:r>
          </a:p>
          <a:p>
            <a:endParaRPr lang="en-US"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rotulado debajo del modelo de área y la ecuación completa].</a:t>
            </a:r>
            <a:endParaRPr lang="en-IN" dirty="0"/>
          </a:p>
        </p:txBody>
      </p:sp>
      <p:sp>
        <p:nvSpPr>
          <p:cNvPr id="4" name="Slide Number Placeholder 3"/>
          <p:cNvSpPr>
            <a:spLocks noGrp="1"/>
          </p:cNvSpPr>
          <p:nvPr>
            <p:ph type="sldNum" sz="quarter" idx="5"/>
          </p:nvPr>
        </p:nvSpPr>
        <p:spPr/>
        <p:txBody>
          <a:bodyPr/>
          <a:lstStyle/>
          <a:p>
            <a:fld id="{0B0F539B-F1C1-4ADB-81D1-E7D98D4FA728}" type="slidenum">
              <a:rPr lang="en-IN" smtClean="0"/>
              <a:t>17</a:t>
            </a:fld>
            <a:endParaRPr lang="en-IN"/>
          </a:p>
        </p:txBody>
      </p:sp>
    </p:spTree>
    <p:extLst>
      <p:ext uri="{BB962C8B-B14F-4D97-AF65-F5344CB8AC3E}">
        <p14:creationId xmlns:p14="http://schemas.microsoft.com/office/powerpoint/2010/main" val="362970448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el problema]:</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[Forme parejas de estudiantes para hallar la suma. Dé tiempo para que realicen un esfuerzo productivo. Sus estudiantes pueden intentar hallar fracciones equivalentes para formar unidades semejantes con una recta numérica, un diagrama de cinta o un modelo de área. Estas herramientas no son las más convenientes para sumar unidades como diecisieteavos y cincuentaiunavos, lo que hace que sea necesario usar una forma numérica de hallar las fracciones equivalentes].</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[Después de 2 o 3 minutos o cuando el esfuerzo ya no sea productivo, guíe una conversación haciendo las siguientes preguntas].</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¿Qué experimentaron cuando intentaron hallar la suma?</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¿Están relacionadas las unidades? ¿Cómo lo saben?</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¿Cómo saben que </a:t>
            </a:r>
            <a:r>
              <a:rPr lang="es-US" sz="1200" b="0" i="0" strike="noStrike" cap="none" spc="0" baseline="0">
                <a:solidFill>
                  <a:srgbClr val="000000"/>
                </a:solidFill>
                <a:effectLst/>
                <a:latin typeface="Cambria"/>
                <a:ea typeface="Cambria"/>
                <a:cs typeface="Cambria"/>
              </a:rPr>
              <a:t>17</a:t>
            </a:r>
            <a:r>
              <a:rPr lang="es-US" sz="1200" b="0" i="0" strike="noStrike" cap="none" spc="0" baseline="0">
                <a:solidFill>
                  <a:srgbClr val="000000"/>
                </a:solidFill>
                <a:effectLst/>
                <a:latin typeface="Libre Franklin"/>
                <a:ea typeface="Libre Franklin"/>
                <a:cs typeface="Libre Franklin"/>
              </a:rPr>
              <a:t> es un factor de </a:t>
            </a:r>
            <a:r>
              <a:rPr lang="es-US" sz="1200" b="0" i="0" strike="noStrike" cap="none" spc="0" baseline="0">
                <a:solidFill>
                  <a:srgbClr val="000000"/>
                </a:solidFill>
                <a:effectLst/>
                <a:latin typeface="Cambria"/>
                <a:ea typeface="Cambria"/>
                <a:cs typeface="Cambria"/>
              </a:rPr>
              <a:t>51</a:t>
            </a:r>
            <a:r>
              <a:rPr lang="es-US" sz="1200" b="0" i="0" strike="noStrike" cap="none" spc="0" baseline="0">
                <a:solidFill>
                  <a:srgbClr val="000000"/>
                </a:solidFill>
                <a:effectLst/>
                <a:latin typeface="Libre Franklin"/>
                <a:ea typeface="Libre Franklin"/>
                <a:cs typeface="Libre Franklin"/>
              </a:rPr>
              <a:t>?</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Cuando entendemos que las unidades están relacionadas, podemos usar lo que sabemos sobre cómo están relacionadas para expresar las fracciones con otro nombre. Luego, podemos usar esa relación para mostrar nuestro razonamiento numéricamente, solo con números y no con modelos.</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[Presente el trabajo que van a hacer en el siguiente segmento para establecer una transición].</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Hoy, vamos a sumar y restar fracciones con unidades relacionadas hallando fracciones equivalentes numéricamente.</a:t>
            </a:r>
          </a:p>
        </p:txBody>
      </p:sp>
      <p:sp>
        <p:nvSpPr>
          <p:cNvPr id="4" name="Slide Number Placeholder 3"/>
          <p:cNvSpPr>
            <a:spLocks noGrp="1"/>
          </p:cNvSpPr>
          <p:nvPr>
            <p:ph type="sldNum" sz="quarter" idx="5"/>
          </p:nvPr>
        </p:nvSpPr>
        <p:spPr/>
        <p:txBody>
          <a:bodyPr/>
          <a:lstStyle/>
          <a:p>
            <a:fld id="{0B0F539B-F1C1-4ADB-81D1-E7D98D4FA728}" type="slidenum">
              <a:rPr lang="en-IN" smtClean="0"/>
              <a:t>18</a:t>
            </a:fld>
            <a:endParaRPr lang="en-IN"/>
          </a:p>
        </p:txBody>
      </p:sp>
    </p:spTree>
    <p:extLst>
      <p:ext uri="{BB962C8B-B14F-4D97-AF65-F5344CB8AC3E}">
        <p14:creationId xmlns:p14="http://schemas.microsoft.com/office/powerpoint/2010/main" val="382476564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C87543-AE8C-D50D-1E31-9E58ABE100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2D330F5-75F0-4E70-3CEC-7A937DC5107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E54FBB0-7948-C79F-6B9F-34BE34FF5A0C}"/>
              </a:ext>
            </a:extLst>
          </p:cNvPr>
          <p:cNvSpPr>
            <a:spLocks noGrp="1"/>
          </p:cNvSpPr>
          <p:nvPr>
            <p:ph type="body" idx="1"/>
          </p:nvPr>
        </p:nvSpPr>
        <p:spPr/>
        <p:txBody>
          <a:bodyPr/>
          <a:lstStyle/>
          <a:p>
            <a:r>
              <a:rPr lang="es-US" sz="1200" b="1" i="0" strike="noStrike" cap="none" spc="0" baseline="0" dirty="0">
                <a:solidFill>
                  <a:srgbClr val="000000"/>
                </a:solidFill>
                <a:effectLst/>
                <a:latin typeface="Libre Franklin"/>
                <a:ea typeface="Libre Franklin"/>
                <a:cs typeface="Libre Franklin"/>
              </a:rPr>
              <a:t>[Muestre la expresión + . Pida a la clase que use la rutina Pensar-Trabajar en parejas-Compartir para estimar si la suma es menor que </a:t>
            </a:r>
            <a:r>
              <a:rPr lang="es-US" sz="1200" b="1" i="0" strike="noStrike" cap="none" spc="0" baseline="0" dirty="0">
                <a:solidFill>
                  <a:srgbClr val="000000"/>
                </a:solidFill>
                <a:effectLst/>
                <a:latin typeface="Cambria"/>
                <a:ea typeface="Cambria"/>
                <a:cs typeface="Cambria"/>
              </a:rPr>
              <a:t>1</a:t>
            </a:r>
            <a:r>
              <a:rPr lang="es-US" sz="1200" b="1" i="0" strike="noStrike" cap="none" spc="0" baseline="0" dirty="0">
                <a:solidFill>
                  <a:srgbClr val="000000"/>
                </a:solidFill>
                <a:effectLst/>
                <a:latin typeface="Libre Franklin"/>
                <a:ea typeface="Libre Franklin"/>
                <a:cs typeface="Libre Franklin"/>
              </a:rPr>
              <a:t>, está entre </a:t>
            </a:r>
            <a:r>
              <a:rPr lang="es-US" sz="1200" b="1" i="0" strike="noStrike" cap="none" spc="0" baseline="0" dirty="0">
                <a:solidFill>
                  <a:srgbClr val="000000"/>
                </a:solidFill>
                <a:effectLst/>
                <a:latin typeface="Cambria"/>
                <a:ea typeface="Cambria"/>
                <a:cs typeface="Cambria"/>
              </a:rPr>
              <a:t>1</a:t>
            </a:r>
            <a:r>
              <a:rPr lang="es-US" sz="1200" b="1" i="0" strike="noStrike" cap="none" spc="0" baseline="0" dirty="0">
                <a:solidFill>
                  <a:srgbClr val="000000"/>
                </a:solidFill>
                <a:effectLst/>
                <a:latin typeface="Libre Franklin"/>
                <a:ea typeface="Libre Franklin"/>
                <a:cs typeface="Libre Franklin"/>
              </a:rPr>
              <a:t> y </a:t>
            </a:r>
            <a:r>
              <a:rPr lang="es-US" sz="1200" b="1" i="0" strike="noStrike" cap="none" spc="0" baseline="0" dirty="0">
                <a:solidFill>
                  <a:srgbClr val="000000"/>
                </a:solidFill>
                <a:effectLst/>
                <a:latin typeface="Cambria"/>
                <a:ea typeface="Cambria"/>
                <a:cs typeface="Cambria"/>
              </a:rPr>
              <a:t>2</a:t>
            </a:r>
            <a:r>
              <a:rPr lang="es-US" sz="1200" b="1" i="0" strike="noStrike" cap="none" spc="0" baseline="0" dirty="0">
                <a:solidFill>
                  <a:srgbClr val="000000"/>
                </a:solidFill>
                <a:effectLst/>
                <a:latin typeface="Libre Franklin"/>
                <a:ea typeface="Libre Franklin"/>
                <a:cs typeface="Libre Franklin"/>
              </a:rPr>
              <a:t> o es mayor que </a:t>
            </a:r>
            <a:r>
              <a:rPr lang="es-US" sz="1200" b="1" i="0" strike="noStrike" cap="none" spc="0" baseline="0" dirty="0">
                <a:solidFill>
                  <a:srgbClr val="000000"/>
                </a:solidFill>
                <a:effectLst/>
                <a:latin typeface="Cambria"/>
                <a:ea typeface="Cambria"/>
                <a:cs typeface="Cambria"/>
              </a:rPr>
              <a:t>2</a:t>
            </a:r>
            <a:r>
              <a:rPr lang="es-US" sz="1200" b="1" i="0" strike="noStrike" cap="none" spc="0" baseline="0" dirty="0">
                <a:solidFill>
                  <a:srgbClr val="000000"/>
                </a:solidFill>
                <a:effectLst/>
                <a:latin typeface="Libre Franklin"/>
                <a:ea typeface="Libre Franklin"/>
                <a:cs typeface="Libre Franklin"/>
              </a:rPr>
              <a:t> y por qué].</a:t>
            </a:r>
          </a:p>
          <a:p>
            <a:endParaRPr lang="en-US" b="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¿Están relacionadas las unidades? ¿Cómo lo saben?</a:t>
            </a:r>
          </a:p>
          <a:p>
            <a:endParaRPr lang="en-US" b="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Tenemos que expresar las fracciones como fracciones equivalentes con la misma unidad fraccionaria, o denominador. ¿Podemos expresar cualquiera de las fracciones en esta expresión con otro nombre? ¿Cómo lo saben?</a:t>
            </a:r>
          </a:p>
          <a:p>
            <a:endParaRPr lang="en-US" b="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Comencemos descomponiendo los sextos para expresarlos como doceavos.</a:t>
            </a:r>
          </a:p>
          <a:p>
            <a:endParaRPr lang="en-US" b="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[Invite a sus estudiantes a visualizar un modelo de área y considerar si se puede expresar como doceavos].</a:t>
            </a:r>
          </a:p>
          <a:p>
            <a:endParaRPr lang="en-US" b="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Cuando pensamos en dividir cada sexto en </a:t>
            </a:r>
            <a:r>
              <a:rPr lang="es-US" sz="1200" b="0" i="0" strike="noStrike" cap="none" spc="0" baseline="0" dirty="0">
                <a:solidFill>
                  <a:srgbClr val="000000"/>
                </a:solidFill>
                <a:effectLst/>
                <a:latin typeface="Cambria"/>
                <a:ea typeface="Cambria"/>
                <a:cs typeface="Cambria"/>
              </a:rPr>
              <a:t>2</a:t>
            </a:r>
            <a:r>
              <a:rPr lang="es-US" sz="1200" b="0" i="0" strike="noStrike" cap="none" spc="0" baseline="0" dirty="0">
                <a:solidFill>
                  <a:srgbClr val="000000"/>
                </a:solidFill>
                <a:effectLst/>
                <a:latin typeface="Libre Franklin"/>
                <a:ea typeface="Libre Franklin"/>
                <a:cs typeface="Libre Franklin"/>
              </a:rPr>
              <a:t> partes iguales, ¿cómo cambia el número de unidades? ¿Por qué?</a:t>
            </a:r>
          </a:p>
          <a:p>
            <a:endParaRPr lang="en-US" b="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Usemos lo que sabemos acerca de expresar unidades con otro nombre para registrar nuestro razonamiento numéricamente. Como tenemos </a:t>
            </a:r>
            <a:r>
              <a:rPr lang="es-US" sz="1200" b="0" i="0" strike="noStrike" cap="none" spc="0" baseline="0" dirty="0">
                <a:solidFill>
                  <a:srgbClr val="000000"/>
                </a:solidFill>
                <a:effectLst/>
                <a:latin typeface="Cambria"/>
                <a:ea typeface="Cambria"/>
                <a:cs typeface="Cambria"/>
              </a:rPr>
              <a:t>2</a:t>
            </a:r>
            <a:r>
              <a:rPr lang="es-US" sz="1200" b="0" i="0" strike="noStrike" cap="none" spc="0" baseline="0" dirty="0">
                <a:solidFill>
                  <a:srgbClr val="000000"/>
                </a:solidFill>
                <a:effectLst/>
                <a:latin typeface="Libre Franklin"/>
                <a:ea typeface="Libre Franklin"/>
                <a:cs typeface="Libre Franklin"/>
              </a:rPr>
              <a:t> veces la cantidad de unidades sombreadas y </a:t>
            </a:r>
            <a:r>
              <a:rPr lang="es-US" sz="1200" b="0" i="0" strike="noStrike" cap="none" spc="0" baseline="0" dirty="0">
                <a:solidFill>
                  <a:srgbClr val="000000"/>
                </a:solidFill>
                <a:effectLst/>
                <a:latin typeface="Cambria"/>
                <a:ea typeface="Cambria"/>
                <a:cs typeface="Cambria"/>
              </a:rPr>
              <a:t>2</a:t>
            </a:r>
            <a:r>
              <a:rPr lang="es-US" sz="1200" b="0" i="0" strike="noStrike" cap="none" spc="0" baseline="0" dirty="0">
                <a:solidFill>
                  <a:srgbClr val="000000"/>
                </a:solidFill>
                <a:effectLst/>
                <a:latin typeface="Libre Franklin"/>
                <a:ea typeface="Libre Franklin"/>
                <a:cs typeface="Libre Franklin"/>
              </a:rPr>
              <a:t> veces la cantidad de unidades en el entero, podemos expresar como .</a:t>
            </a:r>
          </a:p>
          <a:p>
            <a:endParaRPr lang="en-US" b="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¿Qué es expresado como doceavos?</a:t>
            </a:r>
          </a:p>
          <a:p>
            <a:endParaRPr lang="en-US" b="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[Escriba = + debajo de la ecuación].</a:t>
            </a:r>
          </a:p>
          <a:p>
            <a:endParaRPr lang="en-US" b="1"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[Invite a sus estudiantes a sumar y, luego, a comprobar si la respuesta es razonable].</a:t>
            </a:r>
          </a:p>
          <a:p>
            <a:endParaRPr lang="en-US" b="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¿Cuánto es + ?</a:t>
            </a:r>
          </a:p>
          <a:p>
            <a:endParaRPr lang="en-US" b="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[Escriba = debajo de la segunda línea].</a:t>
            </a:r>
          </a:p>
          <a:p>
            <a:endParaRPr lang="en-US" b="1" dirty="0">
              <a:latin typeface="Libre Franklin" pitchFamily="2" charset="0"/>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0" i="0" strike="noStrike" cap="none" spc="0" baseline="0" dirty="0">
                <a:solidFill>
                  <a:srgbClr val="000000"/>
                </a:solidFill>
                <a:effectLst/>
                <a:latin typeface="Libre Franklin"/>
                <a:ea typeface="Libre Franklin"/>
                <a:cs typeface="Libre Franklin"/>
              </a:rPr>
              <a:t>¿Es razonable? ¿Cómo lo saben?</a:t>
            </a:r>
          </a:p>
          <a:p>
            <a:endParaRPr lang="en-US" b="1"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[Invite a sus estudiantes a que se reúnan y conversen en parejas acerca de si prefieren hallar una fracción equivalente usando un modelo o si prefieren hallarla numéricamente].</a:t>
            </a:r>
          </a:p>
        </p:txBody>
      </p:sp>
      <p:sp>
        <p:nvSpPr>
          <p:cNvPr id="4" name="Slide Number Placeholder 3">
            <a:extLst>
              <a:ext uri="{FF2B5EF4-FFF2-40B4-BE49-F238E27FC236}">
                <a16:creationId xmlns:a16="http://schemas.microsoft.com/office/drawing/2014/main" id="{C4E5B2AF-FF10-A535-674C-F5D8910AD2F9}"/>
              </a:ext>
            </a:extLst>
          </p:cNvPr>
          <p:cNvSpPr>
            <a:spLocks noGrp="1"/>
          </p:cNvSpPr>
          <p:nvPr>
            <p:ph type="sldNum" sz="quarter" idx="5"/>
          </p:nvPr>
        </p:nvSpPr>
        <p:spPr/>
        <p:txBody>
          <a:bodyPr/>
          <a:lstStyle/>
          <a:p>
            <a:fld id="{0B0F539B-F1C1-4ADB-81D1-E7D98D4FA728}" type="slidenum">
              <a:rPr lang="en-IN" smtClean="0"/>
              <a:t>19</a:t>
            </a:fld>
            <a:endParaRPr lang="en-IN"/>
          </a:p>
        </p:txBody>
      </p:sp>
    </p:spTree>
    <p:extLst>
      <p:ext uri="{BB962C8B-B14F-4D97-AF65-F5344CB8AC3E}">
        <p14:creationId xmlns:p14="http://schemas.microsoft.com/office/powerpoint/2010/main" val="103538434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7D5C32-7D8F-2AD6-724C-3EB9451F80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BEF801F-C645-F6C1-54C2-FDF81E6D837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750FC70-1873-DA42-B893-0D88B1B65979}"/>
              </a:ext>
            </a:extLst>
          </p:cNvPr>
          <p:cNvSpPr>
            <a:spLocks noGrp="1"/>
          </p:cNvSpPr>
          <p:nvPr>
            <p:ph type="body" idx="1"/>
          </p:nvPr>
        </p:nvSpPr>
        <p:spPr/>
        <p:txBody>
          <a:bodyPr/>
          <a:lstStyle/>
          <a:p>
            <a:r>
              <a:rPr lang="es-US" sz="1200" b="0" i="0" strike="noStrike" cap="none" spc="0" baseline="0">
                <a:solidFill>
                  <a:srgbClr val="000000"/>
                </a:solidFill>
                <a:effectLst/>
                <a:latin typeface="Libre Franklin"/>
                <a:ea typeface="Libre Franklin"/>
                <a:cs typeface="Libre Franklin"/>
              </a:rPr>
              <a:t>Hallemos + nuevamente, pero de una manera diferente. Esta vez, vamos a expresarlo como sextos.</a:t>
            </a:r>
          </a:p>
          <a:p>
            <a:endParaRPr lang="en-US" b="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¿Cómo podemos componer doceavos para expresarlos como sextos?</a:t>
            </a:r>
          </a:p>
          <a:p>
            <a:endParaRPr lang="en-US" b="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Cuando expresamos 8 doceavos como sextos, tendremos </a:t>
            </a:r>
            <a:r>
              <a:rPr lang="es-US" sz="1200" b="0" i="0" strike="noStrike" cap="none" spc="0" baseline="0">
                <a:solidFill>
                  <a:srgbClr val="000000"/>
                </a:solidFill>
                <a:effectLst/>
                <a:latin typeface="Cambria"/>
                <a:ea typeface="Cambria"/>
                <a:cs typeface="Cambria"/>
              </a:rPr>
              <a:t>6</a:t>
            </a:r>
            <a:r>
              <a:rPr lang="es-US" sz="1200" b="0" i="0" strike="noStrike" cap="none" spc="0" baseline="0">
                <a:solidFill>
                  <a:srgbClr val="000000"/>
                </a:solidFill>
                <a:effectLst/>
                <a:latin typeface="Libre Franklin"/>
                <a:ea typeface="Libre Franklin"/>
                <a:cs typeface="Libre Franklin"/>
              </a:rPr>
              <a:t> grupos y cada grupo tendrá </a:t>
            </a:r>
            <a:r>
              <a:rPr lang="es-US" sz="1200" b="0" i="0" strike="noStrike" cap="none" spc="0" baseline="0">
                <a:solidFill>
                  <a:srgbClr val="000000"/>
                </a:solidFill>
                <a:effectLst/>
                <a:latin typeface="Cambria"/>
                <a:ea typeface="Cambria"/>
                <a:cs typeface="Cambria"/>
              </a:rPr>
              <a:t>2</a:t>
            </a:r>
            <a:r>
              <a:rPr lang="es-US" sz="1200" b="0" i="0" strike="noStrike" cap="none" spc="0" baseline="0">
                <a:solidFill>
                  <a:srgbClr val="000000"/>
                </a:solidFill>
                <a:effectLst/>
                <a:latin typeface="Libre Franklin"/>
                <a:ea typeface="Libre Franklin"/>
                <a:cs typeface="Libre Franklin"/>
              </a:rPr>
              <a:t> unidades. De los </a:t>
            </a:r>
            <a:r>
              <a:rPr lang="es-US" sz="1200" b="0" i="0" strike="noStrike" cap="none" spc="0" baseline="0">
                <a:solidFill>
                  <a:srgbClr val="000000"/>
                </a:solidFill>
                <a:effectLst/>
                <a:latin typeface="Cambria"/>
                <a:ea typeface="Cambria"/>
                <a:cs typeface="Cambria"/>
              </a:rPr>
              <a:t>6</a:t>
            </a:r>
            <a:r>
              <a:rPr lang="es-US" sz="1200" b="0" i="0" strike="noStrike" cap="none" spc="0" baseline="0">
                <a:solidFill>
                  <a:srgbClr val="000000"/>
                </a:solidFill>
                <a:effectLst/>
                <a:latin typeface="Libre Franklin"/>
                <a:ea typeface="Libre Franklin"/>
                <a:cs typeface="Libre Franklin"/>
              </a:rPr>
              <a:t> grupos, ¿cuántos deberíamos sombrear si usáramos un modelo de área?</a:t>
            </a:r>
          </a:p>
          <a:p>
            <a:endParaRPr lang="en-US" b="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¿Cómo lo saben?</a:t>
            </a:r>
          </a:p>
          <a:p>
            <a:endParaRPr lang="en-US" b="0">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[Escriba la ecuación + = + y pida a sus estudiantes que hagan lo mismo].</a:t>
            </a:r>
          </a:p>
          <a:p>
            <a:endParaRPr lang="en-US" b="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¿Qué es expresado como sextos?</a:t>
            </a:r>
          </a:p>
          <a:p>
            <a:endParaRPr lang="en-US" b="0">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[Escriba = + debajo de la ecuación].</a:t>
            </a:r>
          </a:p>
          <a:p>
            <a:endParaRPr lang="en-US" b="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¿Cuánto es + ?</a:t>
            </a:r>
          </a:p>
          <a:p>
            <a:endParaRPr lang="en-US" b="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Escribe = .</a:t>
            </a:r>
          </a:p>
          <a:p>
            <a:endParaRPr lang="en-US" b="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Esta vez, hallamos la suma . La última vez, hallamos la suma . ¿Es igual a ?</a:t>
            </a:r>
          </a:p>
          <a:p>
            <a:endParaRPr lang="en-US" b="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¿Cómo lo saben?</a:t>
            </a:r>
          </a:p>
          <a:p>
            <a:endParaRPr lang="en-US" b="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Cuando expresan cualquiera de estas dos fracciones con otro nombre, ¿importa si las expresan con la unidad más grande o con la más pequeña? ¿Cómo lo saben?</a:t>
            </a:r>
          </a:p>
        </p:txBody>
      </p:sp>
      <p:sp>
        <p:nvSpPr>
          <p:cNvPr id="4" name="Slide Number Placeholder 3">
            <a:extLst>
              <a:ext uri="{FF2B5EF4-FFF2-40B4-BE49-F238E27FC236}">
                <a16:creationId xmlns:a16="http://schemas.microsoft.com/office/drawing/2014/main" id="{3BADC56A-7A25-B998-10A8-8039C7CD0C9E}"/>
              </a:ext>
            </a:extLst>
          </p:cNvPr>
          <p:cNvSpPr>
            <a:spLocks noGrp="1"/>
          </p:cNvSpPr>
          <p:nvPr>
            <p:ph type="sldNum" sz="quarter" idx="5"/>
          </p:nvPr>
        </p:nvSpPr>
        <p:spPr/>
        <p:txBody>
          <a:bodyPr/>
          <a:lstStyle/>
          <a:p>
            <a:fld id="{0B0F539B-F1C1-4ADB-81D1-E7D98D4FA728}" type="slidenum">
              <a:rPr lang="en-IN" smtClean="0"/>
              <a:t>20</a:t>
            </a:fld>
            <a:endParaRPr lang="en-IN"/>
          </a:p>
        </p:txBody>
      </p:sp>
    </p:spTree>
    <p:extLst>
      <p:ext uri="{BB962C8B-B14F-4D97-AF65-F5344CB8AC3E}">
        <p14:creationId xmlns:p14="http://schemas.microsoft.com/office/powerpoint/2010/main" val="166078540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7D5C32-7D8F-2AD6-724C-3EB9451F80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BEF801F-C645-F6C1-54C2-FDF81E6D837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750FC70-1873-DA42-B893-0D88B1B65979}"/>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[Pida a sus estudiantes que completen los problemas 1 a 4 en sus libros en parejas].</a:t>
            </a:r>
          </a:p>
        </p:txBody>
      </p:sp>
      <p:sp>
        <p:nvSpPr>
          <p:cNvPr id="4" name="Slide Number Placeholder 3">
            <a:extLst>
              <a:ext uri="{FF2B5EF4-FFF2-40B4-BE49-F238E27FC236}">
                <a16:creationId xmlns:a16="http://schemas.microsoft.com/office/drawing/2014/main" id="{3BADC56A-7A25-B998-10A8-8039C7CD0C9E}"/>
              </a:ext>
            </a:extLst>
          </p:cNvPr>
          <p:cNvSpPr>
            <a:spLocks noGrp="1"/>
          </p:cNvSpPr>
          <p:nvPr>
            <p:ph type="sldNum" sz="quarter" idx="5"/>
          </p:nvPr>
        </p:nvSpPr>
        <p:spPr/>
        <p:txBody>
          <a:bodyPr/>
          <a:lstStyle/>
          <a:p>
            <a:fld id="{0B0F539B-F1C1-4ADB-81D1-E7D98D4FA728}" type="slidenum">
              <a:rPr lang="en-IN" smtClean="0"/>
              <a:t>21</a:t>
            </a:fld>
            <a:endParaRPr lang="en-IN"/>
          </a:p>
        </p:txBody>
      </p:sp>
    </p:spTree>
    <p:extLst>
      <p:ext uri="{BB962C8B-B14F-4D97-AF65-F5344CB8AC3E}">
        <p14:creationId xmlns:p14="http://schemas.microsoft.com/office/powerpoint/2010/main" val="149905345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EFBC80-2BD3-7450-EF4A-B9CE208760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2C415A3-AEF9-53AD-5995-71A45D32CAE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7E58E5-D97C-19D8-001F-D6359C260480}"/>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[Pida a sus estudiantes que completen los problemas 1 a 4 en sus libros en parejas].</a:t>
            </a:r>
            <a:endParaRPr lang="en-US" b="0">
              <a:latin typeface="Libre Franklin" pitchFamily="2" charset="0"/>
            </a:endParaRPr>
          </a:p>
        </p:txBody>
      </p:sp>
      <p:sp>
        <p:nvSpPr>
          <p:cNvPr id="4" name="Slide Number Placeholder 3">
            <a:extLst>
              <a:ext uri="{FF2B5EF4-FFF2-40B4-BE49-F238E27FC236}">
                <a16:creationId xmlns:a16="http://schemas.microsoft.com/office/drawing/2014/main" id="{3D995328-7EB0-5F9A-EE43-95D42936A045}"/>
              </a:ext>
            </a:extLst>
          </p:cNvPr>
          <p:cNvSpPr>
            <a:spLocks noGrp="1"/>
          </p:cNvSpPr>
          <p:nvPr>
            <p:ph type="sldNum" sz="quarter" idx="5"/>
          </p:nvPr>
        </p:nvSpPr>
        <p:spPr/>
        <p:txBody>
          <a:bodyPr/>
          <a:lstStyle/>
          <a:p>
            <a:fld id="{0B0F539B-F1C1-4ADB-81D1-E7D98D4FA728}" type="slidenum">
              <a:rPr lang="en-IN" smtClean="0"/>
              <a:t>22</a:t>
            </a:fld>
            <a:endParaRPr lang="en-IN"/>
          </a:p>
        </p:txBody>
      </p:sp>
    </p:spTree>
    <p:extLst>
      <p:ext uri="{BB962C8B-B14F-4D97-AF65-F5344CB8AC3E}">
        <p14:creationId xmlns:p14="http://schemas.microsoft.com/office/powerpoint/2010/main" val="194966535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C7BE20-C227-1CC3-991F-7F7F065055B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B9AFDCA-1571-7D1D-2F09-6B31C62A241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2DECD31-E7CF-33BF-A1A6-951ACE4E99DA}"/>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[Presente a la clase la rutina Tomar una postura. Dirija la atención de sus estudiantes a los afiches colgados en el salón de clases: Descomponer para formar unidades semejantes y Componer para formar unidades semejantes].</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expresión + ].</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[Pida a sus estudiantes que piensen si elegirían descomponer o componer para formar unidades semejantes. Pídales que se ubiquen junto al afiche que represente su razonamiento].</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[Una vez que toda la clase esté de pie cerca de un afiche, dé 1 a 2 minutos para que conversen con una pareja de trabajo las razones por las que eligieron ese afiche].</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[Luego, pida a cada grupo que comparta las razones que motivaron esa elección. Invite a quienes cambien de parecer durante la conversación a que se unan a otro grupo].</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[Repita el proceso con las expresiones - y + ].</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[Pida a sus estudiantes que vuelvan a sus asientos. Haga las siguientes preguntas para reflexionar con toda la clase acerca de las razones por las que elegirían componer o descomponer para formar unidades semejantes].</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Para sumar y , ¿elegirían descomponer o componer para formar unidades semejantes?</a:t>
            </a:r>
          </a:p>
          <a:p>
            <a:endParaRPr lang="en-US" b="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¿Siempre se puede descomponer para formar unidades semejantes? ¿Por qué?</a:t>
            </a:r>
          </a:p>
          <a:p>
            <a:endParaRPr lang="en-US" b="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¿Siempre se puede componer para formar unidades semejantes? Den un ejemplo para apoyar su razonamiento.</a:t>
            </a:r>
          </a:p>
          <a:p>
            <a:endParaRPr lang="en-US" b="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¿Recuerdan alguna vez que hayan podido componer para expresar con el nombre de una unidad más grande? ¿Cómo supieron que podían componer?</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[Invite a la clase a usar la rutina Pensar-Trabajar en parejas-Compartir para analizar cómo la relación entre las unidades fraccionarias les ayuda a decidir si deben descomponer o componer para hallar unidades semejantes].</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[Destaque aquellas respuestas en las que se reconozcan los papeles que desempeñan los factores y múltiplos para hallar unidades semejantes].</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a:t>
            </a:r>
            <a:r>
              <a:rPr lang="es-US" sz="1800" b="1" i="0" strike="noStrike" cap="none" spc="0" baseline="0">
                <a:solidFill>
                  <a:srgbClr val="000000"/>
                </a:solidFill>
                <a:effectLst/>
                <a:latin typeface="Libre Franklin"/>
                <a:ea typeface="Libre Franklin"/>
                <a:cs typeface="Libre Franklin"/>
              </a:rPr>
              <a:t>Considere hacer las siguientes preguntas</a:t>
            </a:r>
            <a:r>
              <a:rPr lang="es-US" sz="1200" b="1" i="0" strike="noStrike" cap="none" spc="0" baseline="0">
                <a:solidFill>
                  <a:srgbClr val="000000"/>
                </a:solidFill>
                <a:effectLst/>
                <a:latin typeface="Libre Franklin"/>
                <a:ea typeface="Libre Franklin"/>
                <a:cs typeface="Libre Franklin"/>
              </a:rPr>
              <a:t>:</a:t>
            </a:r>
          </a:p>
          <a:p>
            <a:endParaRPr lang="en-US" b="1">
              <a:latin typeface="Libre Franklin" pitchFamily="2" charset="0"/>
            </a:endParaRPr>
          </a:p>
          <a:p>
            <a:pPr marL="171450" indent="-171450">
              <a:buFont typeface="Arial" panose="020B0604020202020204" pitchFamily="34" charset="0"/>
              <a:buChar char="•"/>
            </a:pPr>
            <a:r>
              <a:rPr lang="es-US" sz="1200" b="1" i="0" strike="noStrike" cap="none" spc="0" baseline="0">
                <a:solidFill>
                  <a:srgbClr val="000000"/>
                </a:solidFill>
                <a:effectLst/>
                <a:latin typeface="Libre Franklin"/>
                <a:ea typeface="Libre Franklin"/>
                <a:cs typeface="Libre Franklin"/>
              </a:rPr>
              <a:t>¿Por qué eligieron descomponer? ¿Funcionó bien?</a:t>
            </a:r>
          </a:p>
          <a:p>
            <a:pPr marL="171450" indent="-171450">
              <a:buFont typeface="Arial" panose="020B0604020202020204" pitchFamily="34" charset="0"/>
              <a:buChar char="•"/>
            </a:pPr>
            <a:r>
              <a:rPr lang="es-US" sz="1200" b="1" i="0" strike="noStrike" cap="none" spc="0" baseline="0">
                <a:solidFill>
                  <a:srgbClr val="000000"/>
                </a:solidFill>
                <a:effectLst/>
                <a:latin typeface="Libre Franklin"/>
                <a:ea typeface="Libre Franklin"/>
                <a:cs typeface="Libre Franklin"/>
              </a:rPr>
              <a:t>¿Cómo pueden estimar la suma? ¿Su estimación es razonable?]</a:t>
            </a:r>
          </a:p>
          <a:p>
            <a:endParaRPr lang="en-US" b="0">
              <a:latin typeface="Libre Franklin" pitchFamily="2" charset="0"/>
            </a:endParaRPr>
          </a:p>
          <a:p>
            <a:endParaRPr lang="en-US" b="0">
              <a:latin typeface="Libre Franklin" pitchFamily="2" charset="0"/>
            </a:endParaRPr>
          </a:p>
        </p:txBody>
      </p:sp>
      <p:sp>
        <p:nvSpPr>
          <p:cNvPr id="4" name="Slide Number Placeholder 3">
            <a:extLst>
              <a:ext uri="{FF2B5EF4-FFF2-40B4-BE49-F238E27FC236}">
                <a16:creationId xmlns:a16="http://schemas.microsoft.com/office/drawing/2014/main" id="{FC88F0E5-7DA8-5D21-BDDB-C8A8378D5C0B}"/>
              </a:ext>
            </a:extLst>
          </p:cNvPr>
          <p:cNvSpPr>
            <a:spLocks noGrp="1"/>
          </p:cNvSpPr>
          <p:nvPr>
            <p:ph type="sldNum" sz="quarter" idx="5"/>
          </p:nvPr>
        </p:nvSpPr>
        <p:spPr/>
        <p:txBody>
          <a:bodyPr/>
          <a:lstStyle/>
          <a:p>
            <a:fld id="{0B0F539B-F1C1-4ADB-81D1-E7D98D4FA728}" type="slidenum">
              <a:rPr lang="en-IN" smtClean="0"/>
              <a:t>23</a:t>
            </a:fld>
            <a:endParaRPr lang="en-IN"/>
          </a:p>
        </p:txBody>
      </p:sp>
    </p:spTree>
    <p:extLst>
      <p:ext uri="{BB962C8B-B14F-4D97-AF65-F5344CB8AC3E}">
        <p14:creationId xmlns:p14="http://schemas.microsoft.com/office/powerpoint/2010/main" val="61324703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14DF05-34A7-F0DB-E986-62DEE59CE52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8114C34-7465-6597-290F-EAB2C877AD0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70EBB86-6635-137F-0112-2C8AD0DA6186}"/>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[Repita el proceso con las expresiones y ].</a:t>
            </a:r>
          </a:p>
          <a:p>
            <a:endParaRPr lang="en-US" b="0">
              <a:latin typeface="Libre Franklin" pitchFamily="2" charset="0"/>
            </a:endParaRPr>
          </a:p>
        </p:txBody>
      </p:sp>
      <p:sp>
        <p:nvSpPr>
          <p:cNvPr id="4" name="Slide Number Placeholder 3">
            <a:extLst>
              <a:ext uri="{FF2B5EF4-FFF2-40B4-BE49-F238E27FC236}">
                <a16:creationId xmlns:a16="http://schemas.microsoft.com/office/drawing/2014/main" id="{F27CF331-4441-AB11-B9A2-DF83DBD552F2}"/>
              </a:ext>
            </a:extLst>
          </p:cNvPr>
          <p:cNvSpPr>
            <a:spLocks noGrp="1"/>
          </p:cNvSpPr>
          <p:nvPr>
            <p:ph type="sldNum" sz="quarter" idx="5"/>
          </p:nvPr>
        </p:nvSpPr>
        <p:spPr/>
        <p:txBody>
          <a:bodyPr/>
          <a:lstStyle/>
          <a:p>
            <a:fld id="{0B0F539B-F1C1-4ADB-81D1-E7D98D4FA728}" type="slidenum">
              <a:rPr lang="en-IN" smtClean="0"/>
              <a:t>24</a:t>
            </a:fld>
            <a:endParaRPr lang="en-IN"/>
          </a:p>
        </p:txBody>
      </p:sp>
    </p:spTree>
    <p:extLst>
      <p:ext uri="{BB962C8B-B14F-4D97-AF65-F5344CB8AC3E}">
        <p14:creationId xmlns:p14="http://schemas.microsoft.com/office/powerpoint/2010/main" val="153555172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C25773-8E2E-E01C-80C4-7FC94940031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9C06284-7D70-5985-B212-4850E49377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58E42A3-A900-A8D3-3C73-B3F263270E4C}"/>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[Repita el proceso con las expresiones y ].</a:t>
            </a:r>
          </a:p>
          <a:p>
            <a:endParaRPr lang="en-US" sz="1200"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a:t>
            </a:r>
            <a:r>
              <a:rPr lang="es-US" sz="1200" b="1" i="0" strike="noStrike" cap="none" spc="0" baseline="0">
                <a:solidFill>
                  <a:srgbClr val="616265"/>
                </a:solidFill>
                <a:effectLst/>
                <a:latin typeface="Libre Franklin"/>
                <a:ea typeface="Libre Franklin"/>
                <a:cs typeface="Libre Franklin"/>
              </a:rPr>
              <a:t>Pida a sus estudiantes que vuelvan a sus asientos. Haga las siguientes preguntas para reflexionar con toda la clase acerca de las razones por las que elegirían componer o descomponer para formar unidades semejantes].</a:t>
            </a:r>
          </a:p>
          <a:p>
            <a:endParaRPr lang="en-US" sz="1200" b="0" i="0" u="none" strike="noStrike" baseline="0">
              <a:solidFill>
                <a:srgbClr val="616265"/>
              </a:solidFill>
              <a:latin typeface="Libre Franklin" pitchFamily="2" charset="0"/>
            </a:endParaRPr>
          </a:p>
          <a:p>
            <a:r>
              <a:rPr lang="es-US" sz="1200" b="0" i="0" strike="noStrike" cap="none" spc="0" baseline="0">
                <a:solidFill>
                  <a:srgbClr val="004461"/>
                </a:solidFill>
                <a:effectLst/>
                <a:latin typeface="Libre Franklin"/>
                <a:ea typeface="Libre Franklin"/>
                <a:cs typeface="Libre Franklin"/>
              </a:rPr>
              <a:t>Para sumar y , ¿elegirían descomponer o componer para formar unidades semejantes?</a:t>
            </a:r>
          </a:p>
          <a:p>
            <a:endParaRPr lang="en-US" sz="1200" b="1" i="0" u="none" strike="noStrike" baseline="0">
              <a:solidFill>
                <a:srgbClr val="004461"/>
              </a:solidFill>
              <a:latin typeface="Libre Franklin" pitchFamily="2" charset="0"/>
            </a:endParaRPr>
          </a:p>
          <a:p>
            <a:r>
              <a:rPr lang="es-US" sz="1200" b="0" i="0" strike="noStrike" cap="none" spc="0" baseline="0">
                <a:solidFill>
                  <a:srgbClr val="004461"/>
                </a:solidFill>
                <a:effectLst/>
                <a:latin typeface="Libre Franklin"/>
                <a:ea typeface="Libre Franklin"/>
                <a:cs typeface="Libre Franklin"/>
              </a:rPr>
              <a:t>Para restar de , ¿qué fracción expresarían con otro nombre? ¿Por qué?</a:t>
            </a:r>
          </a:p>
          <a:p>
            <a:endParaRPr lang="en-US" sz="1200" b="0" i="0" u="none" strike="noStrike" baseline="0">
              <a:solidFill>
                <a:srgbClr val="004461"/>
              </a:solidFill>
              <a:latin typeface="Libre Franklin" pitchFamily="2" charset="0"/>
            </a:endParaRPr>
          </a:p>
          <a:p>
            <a:r>
              <a:rPr lang="es-US" sz="1200" b="0" i="0" strike="noStrike" cap="none" spc="0" baseline="0">
                <a:solidFill>
                  <a:srgbClr val="004461"/>
                </a:solidFill>
                <a:effectLst/>
                <a:latin typeface="Libre Franklin"/>
                <a:ea typeface="Libre Franklin"/>
                <a:cs typeface="Libre Franklin"/>
              </a:rPr>
              <a:t>¿Siempre se puede descomponer para formar unidades semejantes? ¿Por qué? </a:t>
            </a:r>
          </a:p>
          <a:p>
            <a:endParaRPr lang="en-US" sz="1200" b="0" i="0" u="none" strike="noStrike" baseline="0">
              <a:solidFill>
                <a:srgbClr val="004461"/>
              </a:solidFill>
              <a:latin typeface="Libre Franklin" pitchFamily="2" charset="0"/>
            </a:endParaRPr>
          </a:p>
          <a:p>
            <a:r>
              <a:rPr lang="es-US" sz="1200" b="0" i="0" strike="noStrike" cap="none" spc="0" baseline="0">
                <a:solidFill>
                  <a:srgbClr val="004461"/>
                </a:solidFill>
                <a:effectLst/>
                <a:latin typeface="Libre Franklin"/>
                <a:ea typeface="Libre Franklin"/>
                <a:cs typeface="Libre Franklin"/>
              </a:rPr>
              <a:t>¿Siempre se puede componer para formar unidades semejantes? Den un ejemplo para apoyar su razonamiento.</a:t>
            </a:r>
          </a:p>
          <a:p>
            <a:endParaRPr lang="en-US" sz="1200" b="1" i="0" u="none" strike="noStrike" baseline="0">
              <a:solidFill>
                <a:srgbClr val="004461"/>
              </a:solidFill>
              <a:latin typeface="Libre Franklin" pitchFamily="2" charset="0"/>
            </a:endParaRPr>
          </a:p>
          <a:p>
            <a:r>
              <a:rPr lang="es-US" sz="1200" b="0" i="0" strike="noStrike" cap="none" spc="0" baseline="0">
                <a:solidFill>
                  <a:srgbClr val="004461"/>
                </a:solidFill>
                <a:effectLst/>
                <a:latin typeface="Libre Franklin"/>
                <a:ea typeface="Libre Franklin"/>
                <a:cs typeface="Libre Franklin"/>
              </a:rPr>
              <a:t>¿Recuerdan alguna vez que hayan podido componer para expresar con el nombre de una unidad más grande? ¿Cómo supieron que podían componer?</a:t>
            </a:r>
          </a:p>
          <a:p>
            <a:endParaRPr lang="en-US" sz="1200" b="0" i="0" u="none" strike="noStrike" baseline="0">
              <a:solidFill>
                <a:srgbClr val="616265"/>
              </a:solidFill>
              <a:latin typeface="Libre Franklin" pitchFamily="2" charset="0"/>
            </a:endParaRPr>
          </a:p>
          <a:p>
            <a:r>
              <a:rPr lang="es-US" sz="1200" b="1" i="0" strike="noStrike" cap="none" spc="0" baseline="0">
                <a:solidFill>
                  <a:srgbClr val="616265"/>
                </a:solidFill>
                <a:effectLst/>
                <a:latin typeface="Libre Franklin"/>
                <a:ea typeface="Libre Franklin"/>
                <a:cs typeface="Libre Franklin"/>
              </a:rPr>
              <a:t>[Invite a la clase a usar la rutina Pensar-Trabajar en parejas-Compartir para analizar cómo la relación entre las unidades fraccionarias les ayuda a decidir si deben descomponer o componer para hallar unidades semejantes].</a:t>
            </a:r>
          </a:p>
          <a:p>
            <a:endParaRPr lang="en-US" sz="1200" b="1" i="0" u="none" strike="noStrike" baseline="0">
              <a:solidFill>
                <a:srgbClr val="616265"/>
              </a:solidFill>
              <a:latin typeface="Libre Franklin" pitchFamily="2" charset="0"/>
            </a:endParaRPr>
          </a:p>
          <a:p>
            <a:r>
              <a:rPr lang="es-US" sz="1200" b="1" i="0" strike="noStrike" cap="none" spc="0" baseline="0">
                <a:solidFill>
                  <a:srgbClr val="616265"/>
                </a:solidFill>
                <a:effectLst/>
                <a:latin typeface="Libre Franklin"/>
                <a:ea typeface="Libre Franklin"/>
                <a:cs typeface="Libre Franklin"/>
              </a:rPr>
              <a:t>[Destaque aquellas respuestas en las que se reconozcan los papeles que desempeñan los factores y múltiplos para hallar unidades semejantes].</a:t>
            </a:r>
            <a:endParaRPr lang="en-US" sz="1200" b="1">
              <a:latin typeface="Libre Franklin" pitchFamily="2" charset="0"/>
            </a:endParaRPr>
          </a:p>
        </p:txBody>
      </p:sp>
      <p:sp>
        <p:nvSpPr>
          <p:cNvPr id="4" name="Slide Number Placeholder 3">
            <a:extLst>
              <a:ext uri="{FF2B5EF4-FFF2-40B4-BE49-F238E27FC236}">
                <a16:creationId xmlns:a16="http://schemas.microsoft.com/office/drawing/2014/main" id="{22174F98-13DB-2037-CC79-05FEBB0098EB}"/>
              </a:ext>
            </a:extLst>
          </p:cNvPr>
          <p:cNvSpPr>
            <a:spLocks noGrp="1"/>
          </p:cNvSpPr>
          <p:nvPr>
            <p:ph type="sldNum" sz="quarter" idx="5"/>
          </p:nvPr>
        </p:nvSpPr>
        <p:spPr/>
        <p:txBody>
          <a:bodyPr/>
          <a:lstStyle/>
          <a:p>
            <a:fld id="{0B0F539B-F1C1-4ADB-81D1-E7D98D4FA728}" type="slidenum">
              <a:rPr lang="en-IN" smtClean="0"/>
              <a:t>25</a:t>
            </a:fld>
            <a:endParaRPr lang="en-IN"/>
          </a:p>
        </p:txBody>
      </p:sp>
    </p:spTree>
    <p:extLst>
      <p:ext uri="{BB962C8B-B14F-4D97-AF65-F5344CB8AC3E}">
        <p14:creationId xmlns:p14="http://schemas.microsoft.com/office/powerpoint/2010/main" val="257608641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p>
          <a:p>
            <a:endParaRPr lang="en-IN" sz="1200" b="1">
              <a:effectLst/>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[Diferencie el grupo de problemas seleccionando problemas que cada estudiante pueda terminar de forma independiente dentro del tiempo dado. Los problemas están organizados de simples a complejos].</a:t>
            </a:r>
            <a:endParaRPr lang="en-IN" b="1">
              <a:latin typeface="Libre Franklin" pitchFamily="2" charset="0"/>
            </a:endParaRPr>
          </a:p>
        </p:txBody>
      </p:sp>
      <p:sp>
        <p:nvSpPr>
          <p:cNvPr id="4" name="Slide Number Placeholder 3"/>
          <p:cNvSpPr>
            <a:spLocks noGrp="1"/>
          </p:cNvSpPr>
          <p:nvPr>
            <p:ph type="sldNum" sz="quarter" idx="5"/>
          </p:nvPr>
        </p:nvSpPr>
        <p:spPr/>
        <p:txBody>
          <a:bodyPr/>
          <a:lstStyle/>
          <a:p>
            <a:fld id="{0B0F539B-F1C1-4ADB-81D1-E7D98D4FA728}" type="slidenum">
              <a:rPr lang="en-IN" smtClean="0"/>
              <a:t>26</a:t>
            </a:fld>
            <a:endParaRPr lang="en-IN"/>
          </a:p>
        </p:txBody>
      </p:sp>
    </p:spTree>
    <p:extLst>
      <p:ext uri="{BB962C8B-B14F-4D97-AF65-F5344CB8AC3E}">
        <p14:creationId xmlns:p14="http://schemas.microsoft.com/office/powerpoint/2010/main" val="129484261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p>
          <a:p>
            <a:endParaRPr lang="en-IN" sz="1200" b="1">
              <a:effectLst/>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[Diferencie el grupo de problemas seleccionando problemas que cada estudiante pueda terminar de forma independiente dentro del tiempo dado. Los problemas están organizados de simples a complejos].</a:t>
            </a:r>
            <a:endParaRPr lang="en-IN">
              <a:latin typeface="Libre Franklin" pitchFamily="2" charset="0"/>
            </a:endParaRPr>
          </a:p>
        </p:txBody>
      </p:sp>
      <p:sp>
        <p:nvSpPr>
          <p:cNvPr id="4" name="Slide Number Placeholder 3"/>
          <p:cNvSpPr>
            <a:spLocks noGrp="1"/>
          </p:cNvSpPr>
          <p:nvPr>
            <p:ph type="sldNum" sz="quarter" idx="5"/>
          </p:nvPr>
        </p:nvSpPr>
        <p:spPr/>
        <p:txBody>
          <a:bodyPr/>
          <a:lstStyle/>
          <a:p>
            <a:fld id="{0B0F539B-F1C1-4ADB-81D1-E7D98D4FA728}" type="slidenum">
              <a:rPr lang="en-IN" smtClean="0"/>
              <a:t>27</a:t>
            </a:fld>
            <a:endParaRPr lang="en-IN"/>
          </a:p>
        </p:txBody>
      </p:sp>
    </p:spTree>
    <p:extLst>
      <p:ext uri="{BB962C8B-B14F-4D97-AF65-F5344CB8AC3E}">
        <p14:creationId xmlns:p14="http://schemas.microsoft.com/office/powerpoint/2010/main" val="386710170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EA36D9-B913-CF1D-CDB7-71EC55C691B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69F8A8E-5CFB-BBB3-8380-0AF730E501E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A643D3-D7E4-A7C6-A77D-7FBF360F63D8}"/>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p>
          <a:p>
            <a:endParaRPr lang="en-IN" sz="1200" b="1">
              <a:effectLst/>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[Diferencie el grupo de problemas seleccionando problemas que cada estudiante pueda terminar de forma independiente dentro del tiempo dado. Los problemas están organizados de simples a complejos].</a:t>
            </a:r>
          </a:p>
        </p:txBody>
      </p:sp>
      <p:sp>
        <p:nvSpPr>
          <p:cNvPr id="4" name="Slide Number Placeholder 3">
            <a:extLst>
              <a:ext uri="{FF2B5EF4-FFF2-40B4-BE49-F238E27FC236}">
                <a16:creationId xmlns:a16="http://schemas.microsoft.com/office/drawing/2014/main" id="{52EC87AE-C05B-2B41-2AD3-A01C048E0537}"/>
              </a:ext>
            </a:extLst>
          </p:cNvPr>
          <p:cNvSpPr>
            <a:spLocks noGrp="1"/>
          </p:cNvSpPr>
          <p:nvPr>
            <p:ph type="sldNum" sz="quarter" idx="5"/>
          </p:nvPr>
        </p:nvSpPr>
        <p:spPr/>
        <p:txBody>
          <a:bodyPr/>
          <a:lstStyle/>
          <a:p>
            <a:fld id="{0B0F539B-F1C1-4ADB-81D1-E7D98D4FA728}" type="slidenum">
              <a:rPr lang="en-IN" smtClean="0"/>
              <a:t>28</a:t>
            </a:fld>
            <a:endParaRPr lang="en-IN"/>
          </a:p>
        </p:txBody>
      </p:sp>
    </p:spTree>
    <p:extLst>
      <p:ext uri="{BB962C8B-B14F-4D97-AF65-F5344CB8AC3E}">
        <p14:creationId xmlns:p14="http://schemas.microsoft.com/office/powerpoint/2010/main" val="221718809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739BBC-2D5C-191B-1DF8-21182291C0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35C15DF-D5BB-0D98-31A6-9909ACF5C1F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65B14A7-898F-6925-CADA-841D2B4626B6}"/>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p>
          <a:p>
            <a:endParaRPr lang="en-IN" sz="1200" b="1">
              <a:effectLst/>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[Diferencie el grupo de problemas seleccionando problemas que cada estudiante pueda terminar de forma independiente dentro del tiempo dado. Los problemas están organizados de simples a complejos].</a:t>
            </a:r>
          </a:p>
        </p:txBody>
      </p:sp>
      <p:sp>
        <p:nvSpPr>
          <p:cNvPr id="4" name="Slide Number Placeholder 3">
            <a:extLst>
              <a:ext uri="{FF2B5EF4-FFF2-40B4-BE49-F238E27FC236}">
                <a16:creationId xmlns:a16="http://schemas.microsoft.com/office/drawing/2014/main" id="{47B009E7-10DE-7603-A88C-C5FAEC47C354}"/>
              </a:ext>
            </a:extLst>
          </p:cNvPr>
          <p:cNvSpPr>
            <a:spLocks noGrp="1"/>
          </p:cNvSpPr>
          <p:nvPr>
            <p:ph type="sldNum" sz="quarter" idx="5"/>
          </p:nvPr>
        </p:nvSpPr>
        <p:spPr/>
        <p:txBody>
          <a:bodyPr/>
          <a:lstStyle/>
          <a:p>
            <a:fld id="{0B0F539B-F1C1-4ADB-81D1-E7D98D4FA728}" type="slidenum">
              <a:rPr lang="en-IN" smtClean="0"/>
              <a:t>29</a:t>
            </a:fld>
            <a:endParaRPr lang="en-IN"/>
          </a:p>
        </p:txBody>
      </p:sp>
    </p:spTree>
    <p:extLst>
      <p:ext uri="{BB962C8B-B14F-4D97-AF65-F5344CB8AC3E}">
        <p14:creationId xmlns:p14="http://schemas.microsoft.com/office/powerpoint/2010/main" val="22636858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[Reúna a la clase y pídales que tengan a mano su Grupo de problemas. Guíe una conversación sobre sumar y restar fracciones con unidades relacionadas usando los siguientes planteamientos. Anime a sus estudiantes a reformular o complementar las respuestas de sus pares].</a:t>
            </a:r>
          </a:p>
          <a:p>
            <a:endParaRPr lang="en-US" b="1" i="0">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[Pida a sus estudiantes que consulten sus Grupos de problemas.]</a:t>
            </a:r>
            <a:endParaRPr lang="en-IN" b="1" i="0">
              <a:latin typeface="Libre Franklin" pitchFamily="2" charset="0"/>
            </a:endParaRPr>
          </a:p>
        </p:txBody>
      </p:sp>
      <p:sp>
        <p:nvSpPr>
          <p:cNvPr id="4" name="Slide Number Placeholder 3"/>
          <p:cNvSpPr>
            <a:spLocks noGrp="1"/>
          </p:cNvSpPr>
          <p:nvPr>
            <p:ph type="sldNum" sz="quarter" idx="5"/>
          </p:nvPr>
        </p:nvSpPr>
        <p:spPr/>
        <p:txBody>
          <a:bodyPr/>
          <a:lstStyle/>
          <a:p>
            <a:fld id="{0B0F539B-F1C1-4ADB-81D1-E7D98D4FA728}" type="slidenum">
              <a:rPr lang="en-IN" smtClean="0"/>
              <a:t>30</a:t>
            </a:fld>
            <a:endParaRPr lang="en-IN"/>
          </a:p>
        </p:txBody>
      </p:sp>
    </p:spTree>
    <p:extLst>
      <p:ext uri="{BB962C8B-B14F-4D97-AF65-F5344CB8AC3E}">
        <p14:creationId xmlns:p14="http://schemas.microsoft.com/office/powerpoint/2010/main" val="385218924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D3973C-1498-91AA-A4C4-EEEEF06EE37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54BE4E-F3DC-6B71-AFA7-92FDE48BDC2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155F28F-3300-DFEC-1AF5-42B4247E96C2}"/>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la expresión de la sección Presentar]:</a:t>
            </a:r>
          </a:p>
        </p:txBody>
      </p:sp>
      <p:sp>
        <p:nvSpPr>
          <p:cNvPr id="4" name="Slide Number Placeholder 3">
            <a:extLst>
              <a:ext uri="{FF2B5EF4-FFF2-40B4-BE49-F238E27FC236}">
                <a16:creationId xmlns:a16="http://schemas.microsoft.com/office/drawing/2014/main" id="{E08FBF8A-4E9E-FED8-8D3E-937E41A782CE}"/>
              </a:ext>
            </a:extLst>
          </p:cNvPr>
          <p:cNvSpPr>
            <a:spLocks noGrp="1"/>
          </p:cNvSpPr>
          <p:nvPr>
            <p:ph type="sldNum" sz="quarter" idx="5"/>
          </p:nvPr>
        </p:nvSpPr>
        <p:spPr/>
        <p:txBody>
          <a:bodyPr/>
          <a:lstStyle/>
          <a:p>
            <a:fld id="{0B0F539B-F1C1-4ADB-81D1-E7D98D4FA728}" type="slidenum">
              <a:rPr lang="en-IN" smtClean="0"/>
              <a:t>31</a:t>
            </a:fld>
            <a:endParaRPr lang="en-IN"/>
          </a:p>
        </p:txBody>
      </p:sp>
    </p:spTree>
    <p:extLst>
      <p:ext uri="{BB962C8B-B14F-4D97-AF65-F5344CB8AC3E}">
        <p14:creationId xmlns:p14="http://schemas.microsoft.com/office/powerpoint/2010/main" val="324918362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endParaRPr lang="en-US" b="1">
              <a:latin typeface="Libre Franklin" pitchFamily="2" charset="0"/>
            </a:endParaRP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[Proporcione hasta 5 minutos para que cada estudiante complete el Boleto de salida. Es posible recopilar datos formativos incluso si hay estudiantes que no completan todos los problemas].</a:t>
            </a:r>
            <a:endParaRPr lang="en-IN" b="1">
              <a:latin typeface="Libre Franklin" pitchFamily="2" charset="0"/>
            </a:endParaRPr>
          </a:p>
        </p:txBody>
      </p:sp>
      <p:sp>
        <p:nvSpPr>
          <p:cNvPr id="4" name="Slide Number Placeholder 3"/>
          <p:cNvSpPr>
            <a:spLocks noGrp="1"/>
          </p:cNvSpPr>
          <p:nvPr>
            <p:ph type="sldNum" sz="quarter" idx="5"/>
          </p:nvPr>
        </p:nvSpPr>
        <p:spPr/>
        <p:txBody>
          <a:bodyPr/>
          <a:lstStyle/>
          <a:p>
            <a:fld id="{0B0F539B-F1C1-4ADB-81D1-E7D98D4FA728}" type="slidenum">
              <a:rPr lang="en-IN" smtClean="0"/>
              <a:t>32</a:t>
            </a:fld>
            <a:endParaRPr lang="en-IN"/>
          </a:p>
        </p:txBody>
      </p:sp>
    </p:spTree>
    <p:extLst>
      <p:ext uri="{BB962C8B-B14F-4D97-AF65-F5344CB8AC3E}">
        <p14:creationId xmlns:p14="http://schemas.microsoft.com/office/powerpoint/2010/main" val="11364195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Home">
    <p:spTree>
      <p:nvGrpSpPr>
        <p:cNvPr id="1" name=""/>
        <p:cNvGrpSpPr/>
        <p:nvPr/>
      </p:nvGrpSpPr>
      <p:grpSpPr>
        <a:xfrm>
          <a:off x="0" y="0"/>
          <a:ext cx="0" cy="0"/>
          <a:chOff x="0" y="0"/>
          <a:chExt cx="0" cy="0"/>
        </a:xfrm>
      </p:grpSpPr>
      <p:sp>
        <p:nvSpPr>
          <p:cNvPr id="3" name="Rectangle 2"/>
          <p:cNvSpPr/>
          <p:nvPr userDrawn="1"/>
        </p:nvSpPr>
        <p:spPr>
          <a:xfrm>
            <a:off x="194400" y="194400"/>
            <a:ext cx="1587600" cy="1530300"/>
          </a:xfrm>
          <a:prstGeom prst="rect">
            <a:avLst/>
          </a:prstGeom>
          <a:solidFill>
            <a:srgbClr val="D62714"/>
          </a:solidFill>
          <a:ln>
            <a:noFill/>
          </a:ln>
        </p:spPr>
        <p:txBody>
          <a:bodyPr spcFirstLastPara="1" wrap="square" lIns="91425" tIns="91425" rIns="91425" bIns="91425" anchor="ctr" anchorCtr="0">
            <a:noAutofit/>
          </a:bodyPr>
          <a:lstStyle/>
          <a:p>
            <a:pPr algn="ctr"/>
            <a:endParaRPr lang="en-IN">
              <a:solidFill>
                <a:schemeClr val="tx1"/>
              </a:solidFill>
              <a:latin typeface="Libre Franklin" pitchFamily="2" charset="0"/>
              <a:ea typeface="Calibri" panose="020F0502020204030204"/>
              <a:cs typeface="Calibri" panose="020F0502020204030204"/>
            </a:endParaRPr>
          </a:p>
        </p:txBody>
      </p:sp>
      <p:sp>
        <p:nvSpPr>
          <p:cNvPr id="17" name="Title 16"/>
          <p:cNvSpPr>
            <a:spLocks noGrp="1"/>
          </p:cNvSpPr>
          <p:nvPr>
            <p:ph type="title"/>
          </p:nvPr>
        </p:nvSpPr>
        <p:spPr>
          <a:xfrm>
            <a:off x="2110534" y="852157"/>
            <a:ext cx="9887065" cy="1325563"/>
          </a:xfrm>
        </p:spPr>
        <p:txBody>
          <a:bodyPr>
            <a:normAutofit/>
          </a:bodyPr>
          <a:lstStyle>
            <a:lvl1pPr>
              <a:defRPr sz="3000" b="1">
                <a:latin typeface="Libre Franklin" pitchFamily="2" charset="0"/>
              </a:defRPr>
            </a:lvl1pPr>
          </a:lstStyle>
          <a:p>
            <a:r>
              <a:rPr lang="en-US"/>
              <a:t>Click to edit Master title style</a:t>
            </a:r>
            <a:endParaRPr lang="en-IN"/>
          </a:p>
        </p:txBody>
      </p:sp>
      <p:sp>
        <p:nvSpPr>
          <p:cNvPr id="19" name="Content Placeholder 18"/>
          <p:cNvSpPr>
            <a:spLocks noGrp="1"/>
          </p:cNvSpPr>
          <p:nvPr>
            <p:ph sz="quarter" idx="21"/>
          </p:nvPr>
        </p:nvSpPr>
        <p:spPr>
          <a:xfrm>
            <a:off x="266634" y="394694"/>
            <a:ext cx="1463610" cy="1239118"/>
          </a:xfrm>
        </p:spPr>
        <p:txBody>
          <a:bodyPr>
            <a:noAutofit/>
          </a:bodyPr>
          <a:lstStyle>
            <a:lvl1pPr marL="0" indent="0">
              <a:buNone/>
              <a:defRPr sz="7200">
                <a:solidFill>
                  <a:schemeClr val="bg1"/>
                </a:solidFill>
                <a:latin typeface="Libre Franklin" pitchFamily="2" charset="0"/>
              </a:defRPr>
            </a:lvl1pPr>
          </a:lstStyle>
          <a:p>
            <a:pPr lvl="0"/>
            <a:endParaRPr lang="en-US" noProof="0"/>
          </a:p>
        </p:txBody>
      </p:sp>
      <p:sp>
        <p:nvSpPr>
          <p:cNvPr id="23" name="Content Placeholder 22"/>
          <p:cNvSpPr>
            <a:spLocks noGrp="1"/>
          </p:cNvSpPr>
          <p:nvPr>
            <p:ph sz="quarter" idx="22"/>
          </p:nvPr>
        </p:nvSpPr>
        <p:spPr>
          <a:xfrm>
            <a:off x="2109788" y="452503"/>
            <a:ext cx="4832350" cy="557213"/>
          </a:xfrm>
        </p:spPr>
        <p:txBody>
          <a:bodyPr>
            <a:normAutofit/>
          </a:bodyPr>
          <a:lstStyle>
            <a:lvl1pPr marL="0" indent="0">
              <a:buNone/>
              <a:defRPr sz="1400" b="1">
                <a:solidFill>
                  <a:srgbClr val="D62714"/>
                </a:solidFill>
                <a:latin typeface="Libre Franklin" pitchFamily="2" charset="0"/>
              </a:defRPr>
            </a:lvl1pPr>
          </a:lstStyle>
          <a:p>
            <a:pPr lvl="0"/>
            <a:endParaRPr lang="en-IN"/>
          </a:p>
        </p:txBody>
      </p:sp>
      <p:sp>
        <p:nvSpPr>
          <p:cNvPr id="25" name="Content Placeholder 24"/>
          <p:cNvSpPr>
            <a:spLocks noGrp="1"/>
          </p:cNvSpPr>
          <p:nvPr>
            <p:ph sz="quarter" idx="23"/>
          </p:nvPr>
        </p:nvSpPr>
        <p:spPr>
          <a:xfrm>
            <a:off x="194400" y="2870086"/>
            <a:ext cx="11803200" cy="423863"/>
          </a:xfrm>
        </p:spPr>
        <p:txBody>
          <a:bodyPr>
            <a:normAutofit/>
          </a:bodyPr>
          <a:lstStyle>
            <a:lvl1pPr marL="0" indent="0">
              <a:buNone/>
              <a:defRPr sz="1800" b="1">
                <a:latin typeface="Libre Franklin" pitchFamily="2" charset="0"/>
              </a:defRPr>
            </a:lvl1pPr>
          </a:lstStyle>
          <a:p>
            <a:pPr lvl="0"/>
            <a:endParaRPr lang="en-IN"/>
          </a:p>
        </p:txBody>
      </p:sp>
      <p:sp>
        <p:nvSpPr>
          <p:cNvPr id="27" name="Content Placeholder 26"/>
          <p:cNvSpPr>
            <a:spLocks noGrp="1"/>
          </p:cNvSpPr>
          <p:nvPr>
            <p:ph sz="quarter" idx="24"/>
          </p:nvPr>
        </p:nvSpPr>
        <p:spPr>
          <a:xfrm>
            <a:off x="168275" y="3206750"/>
            <a:ext cx="11829325" cy="1544081"/>
          </a:xfrm>
        </p:spPr>
        <p:txBody>
          <a:bodyPr>
            <a:noAutofit/>
          </a:bodyPr>
          <a:lstStyle>
            <a:lvl1pPr>
              <a:defRPr sz="1600">
                <a:latin typeface="Libre Franklin" pitchFamily="2" charset="0"/>
              </a:defRPr>
            </a:lvl1pPr>
            <a:lvl2pPr>
              <a:defRPr sz="1600">
                <a:latin typeface="Libre Franklin" pitchFamily="2" charset="0"/>
              </a:defRPr>
            </a:lvl2pPr>
            <a:lvl3pPr>
              <a:defRPr sz="1600">
                <a:latin typeface="Libre Franklin" pitchFamily="2" charset="0"/>
              </a:defRPr>
            </a:lvl3pPr>
            <a:lvl4pPr>
              <a:defRPr sz="1600">
                <a:latin typeface="Libre Franklin" pitchFamily="2" charset="0"/>
              </a:defRPr>
            </a:lvl4pPr>
            <a:lvl5pPr>
              <a:defRPr sz="1600">
                <a:latin typeface="Libre Franklin" pitchFamily="2" charset="0"/>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9" name="Content Placeholder 28"/>
          <p:cNvSpPr>
            <a:spLocks noGrp="1"/>
          </p:cNvSpPr>
          <p:nvPr>
            <p:ph sz="quarter" idx="25"/>
          </p:nvPr>
        </p:nvSpPr>
        <p:spPr>
          <a:xfrm>
            <a:off x="319088" y="4751388"/>
            <a:ext cx="11678512" cy="1152525"/>
          </a:xfrm>
        </p:spPr>
        <p:txBody>
          <a:bodyPr>
            <a:noAutofit/>
          </a:bodyPr>
          <a:lstStyle>
            <a:lvl1pPr>
              <a:defRPr sz="1600">
                <a:latin typeface="Libre Franklin" pitchFamily="2" charset="0"/>
              </a:defRPr>
            </a:lvl1pPr>
            <a:lvl2pPr>
              <a:defRPr sz="1600">
                <a:latin typeface="Libre Franklin" pitchFamily="2" charset="0"/>
              </a:defRPr>
            </a:lvl2pPr>
            <a:lvl3pPr>
              <a:defRPr sz="1600">
                <a:latin typeface="Libre Franklin" pitchFamily="2" charset="0"/>
              </a:defRPr>
            </a:lvl3pPr>
            <a:lvl4pPr>
              <a:defRPr sz="1600">
                <a:latin typeface="Libre Franklin" pitchFamily="2" charset="0"/>
              </a:defRPr>
            </a:lvl4pPr>
            <a:lvl5pPr>
              <a:defRPr sz="1600">
                <a:latin typeface="Libre Franklin" pitchFamily="2"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Tree>
  </p:cSld>
  <p:clrMapOvr>
    <a:masterClrMapping/>
  </p:clrMapOvr>
  <p:transition/>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Fluency 10">
    <p:spTree>
      <p:nvGrpSpPr>
        <p:cNvPr id="1" name=""/>
        <p:cNvGrpSpPr/>
        <p:nvPr/>
      </p:nvGrpSpPr>
      <p:grpSpPr>
        <a:xfrm>
          <a:off x="0" y="0"/>
          <a:ext cx="0" cy="0"/>
          <a:chOff x="0" y="0"/>
          <a:chExt cx="0" cy="0"/>
        </a:xfrm>
      </p:grpSpPr>
      <p:sp>
        <p:nvSpPr>
          <p:cNvPr id="7" name="Rectangle 6"/>
          <p:cNvSpPr/>
          <p:nvPr userDrawn="1"/>
        </p:nvSpPr>
        <p:spPr>
          <a:xfrm>
            <a:off x="272407" y="206830"/>
            <a:ext cx="2156467"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3" name="Straight Connector 2">
            <a:extLst>
              <a:ext uri="{FF2B5EF4-FFF2-40B4-BE49-F238E27FC236}">
                <a16:creationId xmlns:a16="http://schemas.microsoft.com/office/drawing/2014/main" id="{661D6046-A34A-7F77-2A1D-9BB0CAFAA5E3}"/>
              </a:ext>
            </a:extLst>
          </p:cNvPr>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5FC1F743-6CCF-5F0E-2D1D-F438B11783BD}"/>
              </a:ext>
            </a:extLst>
          </p:cNvPr>
          <p:cNvSpPr>
            <a:spLocks noGrp="1" noRot="1" noMove="1" noResize="1" noEditPoints="1" noAdjustHandles="1" noChangeArrowheads="1" noChangeShapeType="1"/>
          </p:cNvSpPr>
          <p:nvPr>
            <p:ph type="title" hasCustomPrompt="1"/>
          </p:nvPr>
        </p:nvSpPr>
        <p:spPr>
          <a:xfrm>
            <a:off x="273600" y="50400"/>
            <a:ext cx="11667575" cy="1260000"/>
          </a:xfrm>
        </p:spPr>
        <p:txBody>
          <a:bodyPr lIns="0" anchor="t">
            <a:normAutofit/>
          </a:bodyPr>
          <a:lstStyle>
            <a:lvl1pPr>
              <a:lnSpc>
                <a:spcPct val="150000"/>
              </a:lnSpc>
              <a:defRPr sz="3000" b="1">
                <a:solidFill>
                  <a:schemeClr val="bg1"/>
                </a:solidFill>
                <a:latin typeface="Libre Franklin" pitchFamily="2" charset="0"/>
              </a:defRPr>
            </a:lvl1pPr>
          </a:lstStyle>
          <a:p>
            <a:r>
              <a:rPr lang="en-US" noProof="0"/>
              <a:t>  Fluency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99511"/>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5232400" cy="399511"/>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50" y="3002756"/>
            <a:ext cx="5232400" cy="395157"/>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2" y="3828256"/>
            <a:ext cx="5232400" cy="395157"/>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90" y="4626769"/>
            <a:ext cx="5208160" cy="395157"/>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5"/>
            <a:ext cx="5392737" cy="395157"/>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5"/>
            <a:ext cx="5443537" cy="399511"/>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3"/>
            <a:ext cx="5443537" cy="395157"/>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3" y="3827464"/>
            <a:ext cx="5454650" cy="395158"/>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5"/>
            <a:ext cx="5454650" cy="317123"/>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16545"/>
          </a:xfrm>
        </p:spPr>
        <p:txBody>
          <a:bodyPr>
            <a:normAutofit/>
          </a:bodyPr>
          <a:lstStyle>
            <a:lvl1pPr>
              <a:defRPr sz="1800">
                <a:latin typeface="Libre Franklin" pitchFamily="2" charset="0"/>
              </a:defRPr>
            </a:lvl1pPr>
          </a:lstStyle>
          <a:p>
            <a:endParaRPr lang="en-US" noProof="0"/>
          </a:p>
        </p:txBody>
      </p:sp>
    </p:spTree>
  </p:cSld>
  <p:clrMapOvr>
    <a:masterClrMapping/>
  </p:clrMapOvr>
  <p:transition/>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Launch">
    <p:spTree>
      <p:nvGrpSpPr>
        <p:cNvPr id="1" name=""/>
        <p:cNvGrpSpPr/>
        <p:nvPr/>
      </p:nvGrpSpPr>
      <p:grpSpPr>
        <a:xfrm>
          <a:off x="0" y="0"/>
          <a:ext cx="0" cy="0"/>
          <a:chOff x="0" y="0"/>
          <a:chExt cx="0" cy="0"/>
        </a:xfrm>
      </p:grpSpPr>
      <p:sp>
        <p:nvSpPr>
          <p:cNvPr id="7" name="Rectangle 6"/>
          <p:cNvSpPr/>
          <p:nvPr userDrawn="1"/>
        </p:nvSpPr>
        <p:spPr>
          <a:xfrm>
            <a:off x="272408" y="206830"/>
            <a:ext cx="2146941"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F0DFA982-9BBE-4FF8-573E-36F8451E69CB}"/>
              </a:ext>
            </a:extLst>
          </p:cNvPr>
          <p:cNvSpPr>
            <a:spLocks noGrp="1" noRot="1" noMove="1" noResize="1" noEditPoints="1" noAdjustHandles="1" noChangeArrowheads="1" noChangeShapeType="1"/>
          </p:cNvSpPr>
          <p:nvPr>
            <p:ph type="title" hasCustomPrompt="1"/>
          </p:nvPr>
        </p:nvSpPr>
        <p:spPr>
          <a:xfrm>
            <a:off x="273600" y="50400"/>
            <a:ext cx="11667575" cy="1260000"/>
          </a:xfrm>
        </p:spPr>
        <p:txBody>
          <a:bodyPr lIns="0" anchor="t">
            <a:normAutofit/>
          </a:bodyPr>
          <a:lstStyle>
            <a:lvl1pPr>
              <a:lnSpc>
                <a:spcPct val="150000"/>
              </a:lnSpc>
              <a:defRPr sz="3000" b="1">
                <a:solidFill>
                  <a:schemeClr val="bg1"/>
                </a:solidFill>
                <a:latin typeface="Libre Franklin" pitchFamily="2" charset="0"/>
              </a:defRPr>
            </a:lvl1pPr>
          </a:lstStyle>
          <a:p>
            <a:r>
              <a:rPr lang="en-US" noProof="0"/>
              <a:t>  Launch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56379"/>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5232400" cy="356379"/>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50" y="3002757"/>
            <a:ext cx="5232400" cy="356380"/>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2" y="3828257"/>
            <a:ext cx="5232400" cy="356380"/>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90" y="4626769"/>
            <a:ext cx="5208160" cy="356381"/>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5"/>
            <a:ext cx="5392737" cy="356379"/>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5"/>
            <a:ext cx="5443537" cy="356379"/>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3"/>
            <a:ext cx="5443537" cy="356379"/>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3" y="3827463"/>
            <a:ext cx="5454650" cy="356379"/>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6"/>
            <a:ext cx="5454650" cy="357030"/>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56379"/>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107071888"/>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earn">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15925CF-E930-B7C8-E2D7-90CD242B3AE0}"/>
              </a:ext>
            </a:extLst>
          </p:cNvPr>
          <p:cNvSpPr/>
          <p:nvPr userDrawn="1"/>
        </p:nvSpPr>
        <p:spPr>
          <a:xfrm>
            <a:off x="272408" y="206830"/>
            <a:ext cx="2146942"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F0DFA982-9BBE-4FF8-573E-36F8451E69CB}"/>
              </a:ext>
            </a:extLst>
          </p:cNvPr>
          <p:cNvSpPr>
            <a:spLocks noGrp="1" noRot="1" noMove="1" noResize="1" noEditPoints="1" noAdjustHandles="1" noChangeArrowheads="1" noChangeShapeType="1"/>
          </p:cNvSpPr>
          <p:nvPr>
            <p:ph type="title" hasCustomPrompt="1"/>
          </p:nvPr>
        </p:nvSpPr>
        <p:spPr>
          <a:xfrm>
            <a:off x="273600" y="50400"/>
            <a:ext cx="11671645" cy="1260000"/>
          </a:xfrm>
        </p:spPr>
        <p:txBody>
          <a:bodyPr lIns="0" anchor="t">
            <a:normAutofit/>
          </a:bodyPr>
          <a:lstStyle>
            <a:lvl1pPr>
              <a:lnSpc>
                <a:spcPct val="150000"/>
              </a:lnSpc>
              <a:defRPr sz="3000" b="1">
                <a:solidFill>
                  <a:schemeClr val="bg1"/>
                </a:solidFill>
                <a:latin typeface="Libre Franklin" pitchFamily="2" charset="0"/>
              </a:defRPr>
            </a:lvl1pPr>
          </a:lstStyle>
          <a:p>
            <a:r>
              <a:rPr lang="en-US" noProof="0"/>
              <a:t>  Learn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2" y="1501775"/>
            <a:ext cx="11648383" cy="348217"/>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49" y="2257425"/>
            <a:ext cx="5239229" cy="354111"/>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49" y="3002757"/>
            <a:ext cx="5239229" cy="350821"/>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1" y="3828258"/>
            <a:ext cx="5239229" cy="348218"/>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89" y="4626770"/>
            <a:ext cx="5214957" cy="350821"/>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6"/>
            <a:ext cx="5399775" cy="348218"/>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6"/>
            <a:ext cx="5450642" cy="348217"/>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4"/>
            <a:ext cx="5450642" cy="348961"/>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2" y="3827464"/>
            <a:ext cx="5461769" cy="348217"/>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5"/>
            <a:ext cx="5454650" cy="348853"/>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48217"/>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3227409822"/>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nimation/Video">
    <p:spTree>
      <p:nvGrpSpPr>
        <p:cNvPr id="1" name=""/>
        <p:cNvGrpSpPr/>
        <p:nvPr/>
      </p:nvGrpSpPr>
      <p:grpSpPr>
        <a:xfrm>
          <a:off x="0" y="0"/>
          <a:ext cx="0" cy="0"/>
          <a:chOff x="0" y="0"/>
          <a:chExt cx="0" cy="0"/>
        </a:xfrm>
      </p:grpSpPr>
      <p:sp>
        <p:nvSpPr>
          <p:cNvPr id="7" name="Rectangle 6"/>
          <p:cNvSpPr/>
          <p:nvPr userDrawn="1"/>
        </p:nvSpPr>
        <p:spPr>
          <a:xfrm>
            <a:off x="272408" y="206830"/>
            <a:ext cx="1386000" cy="553968"/>
          </a:xfrm>
          <a:prstGeom prst="rect">
            <a:avLst/>
          </a:prstGeom>
          <a:solidFill>
            <a:srgbClr val="D62714"/>
          </a:solidFill>
          <a:ln>
            <a:noFill/>
          </a:ln>
        </p:spPr>
        <p:txBody>
          <a:bodyPr spcFirstLastPara="1" wrap="square" lIns="90000"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5" name="Title 1">
            <a:extLst>
              <a:ext uri="{FF2B5EF4-FFF2-40B4-BE49-F238E27FC236}">
                <a16:creationId xmlns:a16="http://schemas.microsoft.com/office/drawing/2014/main" id="{9A3FDE7F-6A45-586F-026D-516117D307B9}"/>
              </a:ext>
            </a:extLst>
          </p:cNvPr>
          <p:cNvSpPr>
            <a:spLocks noGrp="1" noRot="1" noMove="1" noResize="1" noEditPoints="1" noAdjustHandles="1" noChangeArrowheads="1" noChangeShapeType="1"/>
          </p:cNvSpPr>
          <p:nvPr>
            <p:ph type="title" hasCustomPrompt="1"/>
          </p:nvPr>
        </p:nvSpPr>
        <p:spPr>
          <a:xfrm>
            <a:off x="273600" y="50400"/>
            <a:ext cx="11667600" cy="1260000"/>
          </a:xfrm>
        </p:spPr>
        <p:txBody>
          <a:bodyPr lIns="0" anchor="t">
            <a:normAutofit/>
          </a:bodyPr>
          <a:lstStyle>
            <a:lvl1pPr>
              <a:lnSpc>
                <a:spcPct val="150000"/>
              </a:lnSpc>
              <a:defRPr sz="3000" b="1">
                <a:solidFill>
                  <a:schemeClr val="bg1"/>
                </a:solidFill>
                <a:latin typeface="Libre Franklin" pitchFamily="2" charset="0"/>
              </a:defRPr>
            </a:lvl1pPr>
          </a:lstStyle>
          <a:p>
            <a:r>
              <a:rPr lang="en-US" noProof="0"/>
              <a:t>  Learn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184719" y="3770583"/>
            <a:ext cx="11633200" cy="361527"/>
          </a:xfrm>
        </p:spPr>
        <p:txBody>
          <a:bodyPr>
            <a:noAutofit/>
          </a:bodyPr>
          <a:lstStyle>
            <a:lvl1pPr marL="0" indent="0" algn="ctr">
              <a:buNone/>
              <a:defRPr sz="2000">
                <a:latin typeface="Libre Franklin" pitchFamily="2" charset="0"/>
              </a:defRPr>
            </a:lvl1pPr>
          </a:lstStyle>
          <a:p>
            <a:pPr lvl="0"/>
            <a:endParaRPr lang="en-US" noProof="0"/>
          </a:p>
        </p:txBody>
      </p:sp>
    </p:spTree>
    <p:extLst>
      <p:ext uri="{BB962C8B-B14F-4D97-AF65-F5344CB8AC3E}">
        <p14:creationId xmlns:p14="http://schemas.microsoft.com/office/powerpoint/2010/main" val="263647048"/>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and">
    <p:spTree>
      <p:nvGrpSpPr>
        <p:cNvPr id="1" name=""/>
        <p:cNvGrpSpPr/>
        <p:nvPr/>
      </p:nvGrpSpPr>
      <p:grpSpPr>
        <a:xfrm>
          <a:off x="0" y="0"/>
          <a:ext cx="0" cy="0"/>
          <a:chOff x="0" y="0"/>
          <a:chExt cx="0" cy="0"/>
        </a:xfrm>
      </p:grpSpPr>
      <p:sp>
        <p:nvSpPr>
          <p:cNvPr id="7" name="Rectangle 6"/>
          <p:cNvSpPr/>
          <p:nvPr userDrawn="1"/>
        </p:nvSpPr>
        <p:spPr>
          <a:xfrm>
            <a:off x="272409" y="206830"/>
            <a:ext cx="1224000"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F3495FEA-053D-2F21-69FA-20A785827310}"/>
              </a:ext>
            </a:extLst>
          </p:cNvPr>
          <p:cNvSpPr>
            <a:spLocks noGrp="1" noRot="1" noMove="1" noResize="1" noEditPoints="1" noAdjustHandles="1" noChangeArrowheads="1" noChangeShapeType="1"/>
          </p:cNvSpPr>
          <p:nvPr>
            <p:ph type="title" hasCustomPrompt="1"/>
          </p:nvPr>
        </p:nvSpPr>
        <p:spPr>
          <a:xfrm>
            <a:off x="273600" y="50400"/>
            <a:ext cx="11667600" cy="1260000"/>
          </a:xfrm>
        </p:spPr>
        <p:txBody>
          <a:bodyPr lIns="0" anchor="t">
            <a:normAutofit/>
          </a:bodyPr>
          <a:lstStyle>
            <a:lvl1pPr>
              <a:lnSpc>
                <a:spcPct val="150000"/>
              </a:lnSpc>
              <a:defRPr sz="3000" b="1">
                <a:solidFill>
                  <a:schemeClr val="bg1"/>
                </a:solidFill>
                <a:latin typeface="Libre Franklin" pitchFamily="2" charset="0"/>
              </a:defRPr>
            </a:lvl1pPr>
          </a:lstStyle>
          <a:p>
            <a:r>
              <a:rPr lang="en-US" noProof="0"/>
              <a:t>  Land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232979" cy="361286"/>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5052388" cy="367180"/>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50" y="3002757"/>
            <a:ext cx="5052388" cy="363988"/>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2" y="3828256"/>
            <a:ext cx="5052388" cy="367177"/>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90" y="4626770"/>
            <a:ext cx="5028982" cy="363988"/>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5"/>
            <a:ext cx="5207209" cy="361286"/>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5"/>
            <a:ext cx="5256261" cy="361283"/>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4"/>
            <a:ext cx="5256261" cy="362058"/>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3" y="3827463"/>
            <a:ext cx="5266992" cy="361282"/>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6"/>
            <a:ext cx="5454650" cy="361940"/>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61280"/>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1043712541"/>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and Debreif">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CBC0E6E0-8105-ED9A-B402-0EED98FA8C5D}"/>
              </a:ext>
            </a:extLst>
          </p:cNvPr>
          <p:cNvSpPr/>
          <p:nvPr userDrawn="1"/>
        </p:nvSpPr>
        <p:spPr>
          <a:xfrm>
            <a:off x="272409" y="206830"/>
            <a:ext cx="2156466"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599" y="50400"/>
            <a:ext cx="11667600" cy="1260000"/>
          </a:xfrm>
        </p:spPr>
        <p:txBody>
          <a:bodyPr lIns="0" anchor="t">
            <a:normAutofit/>
          </a:bodyPr>
          <a:lstStyle>
            <a:lvl1pPr>
              <a:lnSpc>
                <a:spcPct val="150000"/>
              </a:lnSpc>
              <a:defRPr sz="3000" b="1">
                <a:solidFill>
                  <a:schemeClr val="bg1"/>
                </a:solidFill>
                <a:latin typeface="Libre Franklin" pitchFamily="2" charset="0"/>
              </a:defRPr>
            </a:lvl1pPr>
          </a:lstStyle>
          <a:p>
            <a:r>
              <a:rPr lang="en-US" noProof="0"/>
              <a:t>  Land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4"/>
            <a:ext cx="11633200" cy="352915"/>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11633200" cy="352915"/>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49" y="3002757"/>
            <a:ext cx="11633199" cy="352918"/>
          </a:xfrm>
        </p:spPr>
        <p:txBody>
          <a:bodyPr>
            <a:noAutofit/>
          </a:bodyPr>
          <a:lstStyle>
            <a:lvl1pPr marL="0" indent="0">
              <a:buNone/>
              <a:defRPr sz="1800">
                <a:latin typeface="Libre Franklin" pitchFamily="2" charset="0"/>
              </a:defRPr>
            </a:lvl1pPr>
          </a:lstStyle>
          <a:p>
            <a:pPr lvl="0"/>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296863" y="5537500"/>
            <a:ext cx="11622086" cy="454782"/>
          </a:xfrm>
        </p:spPr>
        <p:txBody>
          <a:bodyPr>
            <a:normAutofit/>
          </a:bodyPr>
          <a:lstStyle>
            <a:lvl1pPr>
              <a:defRPr sz="1800">
                <a:latin typeface="Libre Franklin" pitchFamily="2" charset="0"/>
              </a:defRPr>
            </a:lvl1pPr>
          </a:lstStyle>
          <a:p>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296863" y="4765675"/>
            <a:ext cx="11644312" cy="455613"/>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1748877772"/>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Exit Ticket">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B2BD0E2-459B-EEE1-6BA9-512B105972B3}"/>
              </a:ext>
            </a:extLst>
          </p:cNvPr>
          <p:cNvSpPr/>
          <p:nvPr userDrawn="1"/>
        </p:nvSpPr>
        <p:spPr>
          <a:xfrm>
            <a:off x="272409" y="206830"/>
            <a:ext cx="1224000"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598" y="50400"/>
            <a:ext cx="11667600" cy="1260000"/>
          </a:xfrm>
        </p:spPr>
        <p:txBody>
          <a:bodyPr lIns="0" anchor="t">
            <a:normAutofit/>
          </a:bodyPr>
          <a:lstStyle>
            <a:lvl1pPr>
              <a:lnSpc>
                <a:spcPct val="150000"/>
              </a:lnSpc>
              <a:defRPr sz="3000" b="1">
                <a:solidFill>
                  <a:schemeClr val="bg1"/>
                </a:solidFill>
                <a:latin typeface="Libre Franklin" pitchFamily="2" charset="0"/>
              </a:defRPr>
            </a:lvl1pPr>
          </a:lstStyle>
          <a:p>
            <a:r>
              <a:rPr lang="en-US" noProof="0"/>
              <a:t>  Land  </a:t>
            </a:r>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78783"/>
          </a:xfrm>
        </p:spPr>
        <p:txBody>
          <a:bodyPr>
            <a:normAutofit/>
          </a:bodyPr>
          <a:lstStyle>
            <a:lvl1pPr marL="0" indent="0">
              <a:buNone/>
              <a:defRPr sz="1800">
                <a:latin typeface="Libre Franklin" pitchFamily="2" charset="0"/>
              </a:defRPr>
            </a:lvl1pPr>
          </a:lstStyle>
          <a:p>
            <a:pPr lvl="0"/>
            <a:endParaRPr lang="en-US" noProof="0"/>
          </a:p>
        </p:txBody>
      </p:sp>
    </p:spTree>
    <p:extLst>
      <p:ext uri="{BB962C8B-B14F-4D97-AF65-F5344CB8AC3E}">
        <p14:creationId xmlns:p14="http://schemas.microsoft.com/office/powerpoint/2010/main" val="1215483932"/>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Learn_Problem_Se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85C9046-CA66-7D12-F0C2-D3DAB151216F}"/>
              </a:ext>
            </a:extLst>
          </p:cNvPr>
          <p:cNvSpPr/>
          <p:nvPr userDrawn="1"/>
        </p:nvSpPr>
        <p:spPr>
          <a:xfrm>
            <a:off x="272408" y="206830"/>
            <a:ext cx="2165992"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598" y="50400"/>
            <a:ext cx="11667600" cy="1260000"/>
          </a:xfrm>
        </p:spPr>
        <p:txBody>
          <a:bodyPr lIns="0" anchor="t">
            <a:normAutofit/>
          </a:bodyPr>
          <a:lstStyle>
            <a:lvl1pPr>
              <a:lnSpc>
                <a:spcPct val="150000"/>
              </a:lnSpc>
              <a:defRPr sz="3000" b="1">
                <a:solidFill>
                  <a:schemeClr val="bg1"/>
                </a:solidFill>
                <a:latin typeface="Libre Franklin" pitchFamily="2" charset="0"/>
              </a:defRPr>
            </a:lvl1pPr>
          </a:lstStyle>
          <a:p>
            <a:r>
              <a:rPr lang="en-US" noProof="0"/>
              <a:t>  Learn  </a:t>
            </a:r>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78783"/>
          </a:xfrm>
        </p:spPr>
        <p:txBody>
          <a:bodyPr>
            <a:normAutofit/>
          </a:bodyPr>
          <a:lstStyle>
            <a:lvl1pPr marL="0" indent="0">
              <a:buNone/>
              <a:defRPr sz="1800">
                <a:latin typeface="Libre Franklin" pitchFamily="2" charset="0"/>
              </a:defRPr>
            </a:lvl1pPr>
          </a:lstStyle>
          <a:p>
            <a:pPr lvl="0"/>
            <a:endParaRPr lang="en-US" noProof="0"/>
          </a:p>
        </p:txBody>
      </p:sp>
    </p:spTree>
    <p:extLst>
      <p:ext uri="{BB962C8B-B14F-4D97-AF65-F5344CB8AC3E}">
        <p14:creationId xmlns:p14="http://schemas.microsoft.com/office/powerpoint/2010/main" val="188773292"/>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Fluency_PDF_Slide">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81B49BF-A8EF-E3C8-E3DA-2A681ED0602F}"/>
              </a:ext>
            </a:extLst>
          </p:cNvPr>
          <p:cNvSpPr/>
          <p:nvPr userDrawn="1"/>
        </p:nvSpPr>
        <p:spPr>
          <a:xfrm>
            <a:off x="272407" y="206830"/>
            <a:ext cx="2156467"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598" y="50400"/>
            <a:ext cx="11667600" cy="1260000"/>
          </a:xfrm>
        </p:spPr>
        <p:txBody>
          <a:bodyPr lIns="0" anchor="t">
            <a:normAutofit/>
          </a:bodyPr>
          <a:lstStyle>
            <a:lvl1pPr>
              <a:lnSpc>
                <a:spcPct val="150000"/>
              </a:lnSpc>
              <a:defRPr sz="3000" b="1">
                <a:solidFill>
                  <a:schemeClr val="bg1"/>
                </a:solidFill>
                <a:latin typeface="Libre Franklin" pitchFamily="2" charset="0"/>
              </a:defRPr>
            </a:lvl1pPr>
          </a:lstStyle>
          <a:p>
            <a:r>
              <a:rPr lang="en-US" noProof="0"/>
              <a:t>  Fluency  </a:t>
            </a:r>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78783"/>
          </a:xfrm>
        </p:spPr>
        <p:txBody>
          <a:bodyPr>
            <a:normAutofit/>
          </a:bodyPr>
          <a:lstStyle>
            <a:lvl1pPr marL="0" indent="0">
              <a:buNone/>
              <a:defRPr sz="1800">
                <a:latin typeface="Libre Franklin" pitchFamily="2" charset="0"/>
              </a:defRPr>
            </a:lvl1pPr>
          </a:lstStyle>
          <a:p>
            <a:pPr lvl="0"/>
            <a:endParaRPr lang="en-US" noProof="0"/>
          </a:p>
        </p:txBody>
      </p:sp>
    </p:spTree>
    <p:extLst>
      <p:ext uri="{BB962C8B-B14F-4D97-AF65-F5344CB8AC3E}">
        <p14:creationId xmlns:p14="http://schemas.microsoft.com/office/powerpoint/2010/main" val="3496983009"/>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Launch_PDF_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8098F21-BA7B-856B-ABB0-A3AE20EA52D0}"/>
              </a:ext>
            </a:extLst>
          </p:cNvPr>
          <p:cNvSpPr/>
          <p:nvPr userDrawn="1"/>
        </p:nvSpPr>
        <p:spPr>
          <a:xfrm>
            <a:off x="272409" y="206830"/>
            <a:ext cx="1666800"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598" y="50400"/>
            <a:ext cx="11667600" cy="1260000"/>
          </a:xfrm>
        </p:spPr>
        <p:txBody>
          <a:bodyPr lIns="0" anchor="t">
            <a:normAutofit/>
          </a:bodyPr>
          <a:lstStyle>
            <a:lvl1pPr>
              <a:lnSpc>
                <a:spcPct val="150000"/>
              </a:lnSpc>
              <a:defRPr sz="3000" b="1">
                <a:solidFill>
                  <a:schemeClr val="bg1"/>
                </a:solidFill>
                <a:latin typeface="Libre Franklin" pitchFamily="2" charset="0"/>
              </a:defRPr>
            </a:lvl1pPr>
          </a:lstStyle>
          <a:p>
            <a:r>
              <a:rPr lang="en-US" noProof="0"/>
              <a:t>  Launch  </a:t>
            </a:r>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78783"/>
          </a:xfrm>
        </p:spPr>
        <p:txBody>
          <a:bodyPr>
            <a:normAutofit/>
          </a:bodyPr>
          <a:lstStyle>
            <a:lvl1pPr marL="0" indent="0">
              <a:buNone/>
              <a:defRPr sz="1800">
                <a:latin typeface="Libre Franklin" pitchFamily="2" charset="0"/>
              </a:defRPr>
            </a:lvl1pPr>
          </a:lstStyle>
          <a:p>
            <a:pPr lvl="0"/>
            <a:endParaRPr lang="en-US" noProof="0"/>
          </a:p>
        </p:txBody>
      </p:sp>
    </p:spTree>
    <p:extLst>
      <p:ext uri="{BB962C8B-B14F-4D97-AF65-F5344CB8AC3E}">
        <p14:creationId xmlns:p14="http://schemas.microsoft.com/office/powerpoint/2010/main" val="1209436271"/>
      </p:ext>
    </p:extLst>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Exit Ticket Last Slide">
    <p:spTree>
      <p:nvGrpSpPr>
        <p:cNvPr id="1" name=""/>
        <p:cNvGrpSpPr/>
        <p:nvPr/>
      </p:nvGrpSpPr>
      <p:grpSpPr>
        <a:xfrm>
          <a:off x="0" y="0"/>
          <a:ext cx="0" cy="0"/>
          <a:chOff x="0" y="0"/>
          <a:chExt cx="0" cy="0"/>
        </a:xfrm>
      </p:grpSpPr>
      <p:sp>
        <p:nvSpPr>
          <p:cNvPr id="7" name="Rectangle 6"/>
          <p:cNvSpPr/>
          <p:nvPr userDrawn="1"/>
        </p:nvSpPr>
        <p:spPr>
          <a:xfrm>
            <a:off x="272408" y="206830"/>
            <a:ext cx="2146942"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600" y="50400"/>
            <a:ext cx="11667600" cy="1260000"/>
          </a:xfrm>
        </p:spPr>
        <p:txBody>
          <a:bodyPr lIns="0" anchor="t">
            <a:normAutofit/>
          </a:bodyPr>
          <a:lstStyle>
            <a:lvl1pPr>
              <a:lnSpc>
                <a:spcPct val="150000"/>
              </a:lnSpc>
              <a:defRPr sz="3000" b="1">
                <a:solidFill>
                  <a:schemeClr val="bg1"/>
                </a:solidFill>
                <a:latin typeface="Libre Franklin" pitchFamily="2" charset="0"/>
              </a:defRPr>
            </a:lvl1pPr>
          </a:lstStyle>
          <a:p>
            <a:r>
              <a:rPr lang="en-US" noProof="0"/>
              <a:t>  Land  </a:t>
            </a:r>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78783"/>
          </a:xfrm>
        </p:spPr>
        <p:txBody>
          <a:bodyPr>
            <a:normAutofit/>
          </a:bodyPr>
          <a:lstStyle>
            <a:lvl1pPr marL="0" indent="0">
              <a:buNone/>
              <a:defRPr sz="1800">
                <a:latin typeface="Libre Franklin" pitchFamily="2" charset="0"/>
              </a:defRPr>
            </a:lvl1pPr>
          </a:lstStyle>
          <a:p>
            <a:pPr lvl="0"/>
            <a:endParaRPr lang="en-US" noProof="0"/>
          </a:p>
        </p:txBody>
      </p:sp>
      <p:sp>
        <p:nvSpPr>
          <p:cNvPr id="4" name="Content Placeholder 7">
            <a:extLst>
              <a:ext uri="{FF2B5EF4-FFF2-40B4-BE49-F238E27FC236}">
                <a16:creationId xmlns:a16="http://schemas.microsoft.com/office/drawing/2014/main" id="{E210E38A-D3A1-980F-D222-7682E88AE6C0}"/>
              </a:ext>
            </a:extLst>
          </p:cNvPr>
          <p:cNvSpPr>
            <a:spLocks noGrp="1"/>
          </p:cNvSpPr>
          <p:nvPr>
            <p:ph sz="quarter" idx="27"/>
          </p:nvPr>
        </p:nvSpPr>
        <p:spPr>
          <a:xfrm>
            <a:off x="280800" y="6368400"/>
            <a:ext cx="3708000" cy="338400"/>
          </a:xfrm>
        </p:spPr>
        <p:txBody>
          <a:bodyPr anchor="ctr">
            <a:normAutofit/>
          </a:bodyPr>
          <a:lstStyle>
            <a:lvl1pPr marL="0" indent="0" algn="ctr">
              <a:buNone/>
              <a:defRPr sz="800">
                <a:latin typeface="Libre Franklin" pitchFamily="2" charset="0"/>
              </a:defRPr>
            </a:lvl1pPr>
          </a:lstStyle>
          <a:p>
            <a:pPr lvl="0"/>
            <a:endParaRPr lang="en-US" noProof="0"/>
          </a:p>
        </p:txBody>
      </p:sp>
      <p:sp>
        <p:nvSpPr>
          <p:cNvPr id="3" name="TextBox 2">
            <a:extLst>
              <a:ext uri="{FF2B5EF4-FFF2-40B4-BE49-F238E27FC236}">
                <a16:creationId xmlns:a16="http://schemas.microsoft.com/office/drawing/2014/main" id="{9F05B5AD-AA9C-8128-BD5D-2D2893BE9903}"/>
              </a:ext>
              <a:ext uri="{C183D7F6-B498-43B3-948B-1728B52AA6E4}">
                <adec:decorative xmlns:adec="http://schemas.microsoft.com/office/drawing/2017/decorative" val="1"/>
              </a:ext>
            </a:extLst>
          </p:cNvPr>
          <p:cNvSpPr txBox="1"/>
          <p:nvPr userDrawn="1"/>
        </p:nvSpPr>
        <p:spPr>
          <a:xfrm>
            <a:off x="279127" y="6369635"/>
            <a:ext cx="3706277"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latin typeface="Libre Franklin" pitchFamily="2" charset="0"/>
              </a:rPr>
              <a:t>© 2025 Great Minds PBC. Reproduction, distribution, or alteration of this PowerPoint or any slides, in whole or in part, is not permitted.</a:t>
            </a:r>
            <a:endParaRPr lang="en-IN" sz="800">
              <a:latin typeface="Libre Franklin" pitchFamily="2" charset="0"/>
            </a:endParaRPr>
          </a:p>
        </p:txBody>
      </p:sp>
    </p:spTree>
    <p:extLst>
      <p:ext uri="{BB962C8B-B14F-4D97-AF65-F5344CB8AC3E}">
        <p14:creationId xmlns:p14="http://schemas.microsoft.com/office/powerpoint/2010/main" val="2741538540"/>
      </p:ext>
    </p:extLst>
  </p:cSld>
  <p:clrMapOvr>
    <a:masterClrMapping/>
  </p:clrMapOvr>
  <p:transition/>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8.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11.xml"/><Relationship Id="rId2" Type="http://schemas.openxmlformats.org/officeDocument/2006/relationships/slideLayout" Target="../slideLayouts/slideLayout10.xml"/><Relationship Id="rId1" Type="http://schemas.openxmlformats.org/officeDocument/2006/relationships/slideLayout" Target="../slideLayouts/slideLayout9.xml"/><Relationship Id="rId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B9FC0E3-3310-554F-039C-FC747C8125D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BAE461FB-B422-F982-6CE3-C836B615D25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TextBox 5">
            <a:extLst>
              <a:ext uri="{FF2B5EF4-FFF2-40B4-BE49-F238E27FC236}">
                <a16:creationId xmlns:a16="http://schemas.microsoft.com/office/drawing/2014/main" id="{D390FFF4-8D87-2E69-F908-D129960F86E1}"/>
              </a:ext>
              <a:ext uri="{C183D7F6-B498-43B3-948B-1728B52AA6E4}">
                <adec:decorative xmlns:adec="http://schemas.microsoft.com/office/drawing/2017/decorative" val="1"/>
              </a:ext>
            </a:extLst>
          </p:cNvPr>
          <p:cNvSpPr txBox="1"/>
          <p:nvPr userDrawn="1"/>
        </p:nvSpPr>
        <p:spPr>
          <a:xfrm>
            <a:off x="2764800" y="6458400"/>
            <a:ext cx="6649200" cy="215444"/>
          </a:xfrm>
          <a:prstGeom prst="rect">
            <a:avLst/>
          </a:prstGeom>
          <a:noFill/>
        </p:spPr>
        <p:txBody>
          <a:bodyPr wrap="square">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solidFill>
                  <a:schemeClr val="tx1"/>
                </a:solidFill>
                <a:latin typeface="Libre Franklin" pitchFamily="2" charset="0"/>
              </a:rPr>
              <a:t>© 2025 Great Minds PBC. Reproduction, distribution, or alteration of this PowerPoint or any slides, in whole or in part, is not permitted.</a:t>
            </a:r>
            <a:endParaRPr lang="en-IN" sz="800">
              <a:solidFill>
                <a:schemeClr val="tx1"/>
              </a:solidFill>
              <a:latin typeface="Libre Franklin" pitchFamily="2" charset="0"/>
            </a:endParaRPr>
          </a:p>
        </p:txBody>
      </p:sp>
      <p:sp>
        <p:nvSpPr>
          <p:cNvPr id="4" name="Slide Number Placeholder 5">
            <a:extLst>
              <a:ext uri="{FF2B5EF4-FFF2-40B4-BE49-F238E27FC236}">
                <a16:creationId xmlns:a16="http://schemas.microsoft.com/office/drawing/2014/main" id="{0026876D-B74E-EA12-5385-48FA808B0B5B}"/>
              </a:ext>
              <a:ext uri="{C183D7F6-B498-43B3-948B-1728B52AA6E4}">
                <adec:decorative xmlns:adec="http://schemas.microsoft.com/office/drawing/2017/decorative" val="0"/>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extLst>
      <p:ext uri="{BB962C8B-B14F-4D97-AF65-F5344CB8AC3E}">
        <p14:creationId xmlns:p14="http://schemas.microsoft.com/office/powerpoint/2010/main" val="3067405176"/>
      </p:ext>
    </p:extLst>
  </p:cSld>
  <p:clrMap bg1="lt1" tx1="dk1" bg2="lt2" tx2="dk2" accent1="accent1" accent2="accent2" accent3="accent3" accent4="accent4" accent5="accent5" accent6="accent6" hlink="hlink" folHlink="folHlink"/>
  <p:sldLayoutIdLst>
    <p:sldLayoutId id="2147483670" r:id="rId1"/>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Box 3">
            <a:extLst>
              <a:ext uri="{FF2B5EF4-FFF2-40B4-BE49-F238E27FC236}">
                <a16:creationId xmlns:a16="http://schemas.microsoft.com/office/drawing/2014/main" id="{928302EA-C29F-6CA4-7E55-0B3A7C4579C0}"/>
              </a:ext>
              <a:ext uri="{C183D7F6-B498-43B3-948B-1728B52AA6E4}">
                <adec:decorative xmlns:adec="http://schemas.microsoft.com/office/drawing/2017/decorative" val="1"/>
              </a:ext>
            </a:extLst>
          </p:cNvPr>
          <p:cNvSpPr txBox="1"/>
          <p:nvPr userDrawn="1"/>
        </p:nvSpPr>
        <p:spPr>
          <a:xfrm>
            <a:off x="2765126" y="6459766"/>
            <a:ext cx="6648450" cy="215444"/>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solidFill>
                  <a:schemeClr val="tx1"/>
                </a:solidFill>
                <a:latin typeface="Libre Franklin" pitchFamily="2" charset="0"/>
              </a:rPr>
              <a:t>© 2025 Great Minds PBC. Reproduction, distribution, or alteration of this PowerPoint or any slides, in whole or in part, is not permitted.</a:t>
            </a:r>
            <a:endParaRPr lang="en-IN" sz="800">
              <a:solidFill>
                <a:schemeClr val="tx1"/>
              </a:solidFill>
              <a:latin typeface="Libre Franklin" pitchFamily="2" charset="0"/>
            </a:endParaRPr>
          </a:p>
        </p:txBody>
      </p:sp>
      <p:sp>
        <p:nvSpPr>
          <p:cNvPr id="5" name="Slide Number Placeholder 5">
            <a:extLst>
              <a:ext uri="{FF2B5EF4-FFF2-40B4-BE49-F238E27FC236}">
                <a16:creationId xmlns:a16="http://schemas.microsoft.com/office/drawing/2014/main" id="{39E3A0C2-25F9-D687-66CA-4315A848A768}"/>
              </a:ext>
              <a:ext uri="{C183D7F6-B498-43B3-948B-1728B52AA6E4}">
                <adec:decorative xmlns:adec="http://schemas.microsoft.com/office/drawing/2017/decorative" val="0"/>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cSld>
  <p:clrMap bg1="lt1" tx1="dk1" bg2="lt2" tx2="dk2" accent1="accent1" accent2="accent2" accent3="accent3" accent4="accent4" accent5="accent5" accent6="accent6" hlink="hlink" folHlink="folHlink"/>
  <p:sldLayoutIdLst>
    <p:sldLayoutId id="2147483691" r:id="rId1"/>
    <p:sldLayoutId id="2147483715" r:id="rId2"/>
    <p:sldLayoutId id="2147483722" r:id="rId3"/>
    <p:sldLayoutId id="2147483718" r:id="rId4"/>
    <p:sldLayoutId id="2147483716" r:id="rId5"/>
    <p:sldLayoutId id="2147483717" r:id="rId6"/>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09E92EC-FFEF-509D-EACF-B28624D85BE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CDAECD55-B649-10EE-9A49-8075A00F9E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Box 3">
            <a:extLst>
              <a:ext uri="{FF2B5EF4-FFF2-40B4-BE49-F238E27FC236}">
                <a16:creationId xmlns:a16="http://schemas.microsoft.com/office/drawing/2014/main" id="{3570C852-F5C0-F866-2A5D-14DF58388DFF}"/>
              </a:ext>
              <a:ext uri="{C183D7F6-B498-43B3-948B-1728B52AA6E4}">
                <adec:decorative xmlns:adec="http://schemas.microsoft.com/office/drawing/2017/decorative" val="1"/>
              </a:ext>
            </a:extLst>
          </p:cNvPr>
          <p:cNvSpPr txBox="1"/>
          <p:nvPr userDrawn="1"/>
        </p:nvSpPr>
        <p:spPr>
          <a:xfrm>
            <a:off x="279127" y="6369635"/>
            <a:ext cx="3706277"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latin typeface="Libre Franklin" pitchFamily="2" charset="0"/>
              </a:rPr>
              <a:t>© 2025 Great Minds PBC. Reproduction, distribution, or alteration of this PowerPoint or any slides, in whole or in part, is not permitted.</a:t>
            </a:r>
            <a:endParaRPr lang="en-IN" sz="800">
              <a:latin typeface="Libre Franklin" pitchFamily="2" charset="0"/>
            </a:endParaRPr>
          </a:p>
        </p:txBody>
      </p:sp>
      <p:sp>
        <p:nvSpPr>
          <p:cNvPr id="5" name="Slide Number Placeholder 5">
            <a:extLst>
              <a:ext uri="{FF2B5EF4-FFF2-40B4-BE49-F238E27FC236}">
                <a16:creationId xmlns:a16="http://schemas.microsoft.com/office/drawing/2014/main" id="{9FB8CECC-1647-743F-E3E0-81839C05CD3F}"/>
              </a:ext>
              <a:ext uri="{C183D7F6-B498-43B3-948B-1728B52AA6E4}">
                <adec:decorative xmlns:adec="http://schemas.microsoft.com/office/drawing/2017/decorative" val="0"/>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extLst>
      <p:ext uri="{BB962C8B-B14F-4D97-AF65-F5344CB8AC3E}">
        <p14:creationId xmlns:p14="http://schemas.microsoft.com/office/powerpoint/2010/main" val="957605419"/>
      </p:ext>
    </p:extLst>
  </p:cSld>
  <p:clrMap bg1="lt1" tx1="dk1" bg2="lt2" tx2="dk2" accent1="accent1" accent2="accent2" accent3="accent3" accent4="accent4" accent5="accent5" accent6="accent6" hlink="hlink" folHlink="folHlink"/>
  <p:sldLayoutIdLst>
    <p:sldLayoutId id="2147483719" r:id="rId1"/>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Libre Franklin"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ibre Franklin"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ibre Franklin"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ibre Franklin"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09E92EC-FFEF-509D-EACF-B28624D85BE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CDAECD55-B649-10EE-9A49-8075A00F9E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Box 3">
            <a:extLst>
              <a:ext uri="{FF2B5EF4-FFF2-40B4-BE49-F238E27FC236}">
                <a16:creationId xmlns:a16="http://schemas.microsoft.com/office/drawing/2014/main" id="{3570C852-F5C0-F866-2A5D-14DF58388DFF}"/>
              </a:ext>
              <a:ext uri="{C183D7F6-B498-43B3-948B-1728B52AA6E4}">
                <adec:decorative xmlns:adec="http://schemas.microsoft.com/office/drawing/2017/decorative" val="1"/>
              </a:ext>
            </a:extLst>
          </p:cNvPr>
          <p:cNvSpPr txBox="1"/>
          <p:nvPr userDrawn="1"/>
        </p:nvSpPr>
        <p:spPr>
          <a:xfrm>
            <a:off x="279127" y="6369635"/>
            <a:ext cx="3706277"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latin typeface="Libre Franklin" pitchFamily="2" charset="0"/>
              </a:rPr>
              <a:t>© 2025 Great Minds PBC. Reproduction, distribution, or alteration of this PowerPoint or any slides, in whole or in part, is not permitted.</a:t>
            </a:r>
            <a:endParaRPr lang="en-IN" sz="800">
              <a:latin typeface="Libre Franklin" pitchFamily="2" charset="0"/>
            </a:endParaRPr>
          </a:p>
        </p:txBody>
      </p:sp>
      <p:sp>
        <p:nvSpPr>
          <p:cNvPr id="5" name="Slide Number Placeholder 5">
            <a:extLst>
              <a:ext uri="{FF2B5EF4-FFF2-40B4-BE49-F238E27FC236}">
                <a16:creationId xmlns:a16="http://schemas.microsoft.com/office/drawing/2014/main" id="{9FB8CECC-1647-743F-E3E0-81839C05CD3F}"/>
              </a:ext>
              <a:ext uri="{C183D7F6-B498-43B3-948B-1728B52AA6E4}">
                <adec:decorative xmlns:adec="http://schemas.microsoft.com/office/drawing/2017/decorative" val="0"/>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extLst>
      <p:ext uri="{BB962C8B-B14F-4D97-AF65-F5344CB8AC3E}">
        <p14:creationId xmlns:p14="http://schemas.microsoft.com/office/powerpoint/2010/main" val="3344755754"/>
      </p:ext>
    </p:extLst>
  </p:cSld>
  <p:clrMap bg1="lt1" tx1="dk1" bg2="lt2" tx2="dk2" accent1="accent1" accent2="accent2" accent3="accent3" accent4="accent4" accent5="accent5" accent6="accent6" hlink="hlink" folHlink="folHlink"/>
  <p:sldLayoutIdLst>
    <p:sldLayoutId id="2147483726" r:id="rId1"/>
    <p:sldLayoutId id="2147483727" r:id="rId2"/>
    <p:sldLayoutId id="2147483728" r:id="rId3"/>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Libre Franklin"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ibre Franklin"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ibre Franklin"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ibre Franklin"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09E92EC-FFEF-509D-EACF-B28624D85BE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CDAECD55-B649-10EE-9A49-8075A00F9E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Slide Number Placeholder 5">
            <a:extLst>
              <a:ext uri="{FF2B5EF4-FFF2-40B4-BE49-F238E27FC236}">
                <a16:creationId xmlns:a16="http://schemas.microsoft.com/office/drawing/2014/main" id="{9FB8CECC-1647-743F-E3E0-81839C05CD3F}"/>
              </a:ext>
              <a:ext uri="{C183D7F6-B498-43B3-948B-1728B52AA6E4}">
                <adec:decorative xmlns:adec="http://schemas.microsoft.com/office/drawing/2017/decorative" val="0"/>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extLst>
      <p:ext uri="{BB962C8B-B14F-4D97-AF65-F5344CB8AC3E}">
        <p14:creationId xmlns:p14="http://schemas.microsoft.com/office/powerpoint/2010/main" val="4191305958"/>
      </p:ext>
    </p:extLst>
  </p:cSld>
  <p:clrMap bg1="lt1" tx1="dk1" bg2="lt2" tx2="dk2" accent1="accent1" accent2="accent2" accent3="accent3" accent4="accent4" accent5="accent5" accent6="accent6" hlink="hlink" folHlink="folHlink"/>
  <p:sldLayoutIdLst>
    <p:sldLayoutId id="2147483724" r:id="rId1"/>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Libre Franklin"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ibre Franklin"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ibre Franklin"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ibre Franklin"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gmpbc.link/em2-nl-counting-on-the-number-line-by-eighths-0-to-2-video?utm_source=te&amp;utm_medium=slides"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sv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sv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5.sv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sv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0.sv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svg"/><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25.sv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svg"/><Relationship Id="rId4" Type="http://schemas.openxmlformats.org/officeDocument/2006/relationships/image" Target="../media/image22.png"/></Relationships>
</file>

<file path=ppt/slides/_rels/slide8.xml.rels><?xml version="1.0" encoding="UTF-8" standalone="yes"?>
<Relationships xmlns="http://schemas.openxmlformats.org/package/2006/relationships"><Relationship Id="rId3" Type="http://schemas.openxmlformats.org/officeDocument/2006/relationships/image" Target="../media/image26.png"/><Relationship Id="rId7" Type="http://schemas.openxmlformats.org/officeDocument/2006/relationships/image" Target="../media/image30.sv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29.png"/><Relationship Id="rId5" Type="http://schemas.openxmlformats.org/officeDocument/2006/relationships/image" Target="../media/image28.svg"/><Relationship Id="rId4" Type="http://schemas.openxmlformats.org/officeDocument/2006/relationships/image" Target="../media/image27.png"/></Relationships>
</file>

<file path=ppt/slides/_rels/slide9.xml.rels><?xml version="1.0" encoding="UTF-8" standalone="yes"?>
<Relationships xmlns="http://schemas.openxmlformats.org/package/2006/relationships"><Relationship Id="rId3" Type="http://schemas.openxmlformats.org/officeDocument/2006/relationships/image" Target="../media/image31.png"/><Relationship Id="rId7" Type="http://schemas.openxmlformats.org/officeDocument/2006/relationships/image" Target="../media/image35.sv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34.png"/><Relationship Id="rId5" Type="http://schemas.openxmlformats.org/officeDocument/2006/relationships/image" Target="../media/image33.svg"/><Relationship Id="rId4" Type="http://schemas.openxmlformats.org/officeDocument/2006/relationships/image" Target="../media/image32.png"/></Relationships>
</file>

<file path=ppt/slides/_rels/slide10.xml.rels><?xml version="1.0" encoding="UTF-8" standalone="yes"?>
<Relationships xmlns="http://schemas.openxmlformats.org/package/2006/relationships"><Relationship Id="rId3" Type="http://schemas.openxmlformats.org/officeDocument/2006/relationships/image" Target="../media/image36.png"/><Relationship Id="rId7" Type="http://schemas.openxmlformats.org/officeDocument/2006/relationships/image" Target="../media/image40.sv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39.png"/><Relationship Id="rId5" Type="http://schemas.openxmlformats.org/officeDocument/2006/relationships/image" Target="../media/image38.svg"/><Relationship Id="rId4" Type="http://schemas.openxmlformats.org/officeDocument/2006/relationships/image" Target="../media/image37.png"/></Relationships>
</file>

<file path=ppt/slides/_rels/slide11.xml.rels><?xml version="1.0" encoding="UTF-8" standalone="yes"?>
<Relationships xmlns="http://schemas.openxmlformats.org/package/2006/relationships"><Relationship Id="rId3" Type="http://schemas.openxmlformats.org/officeDocument/2006/relationships/image" Target="../media/image41.png"/><Relationship Id="rId7" Type="http://schemas.openxmlformats.org/officeDocument/2006/relationships/image" Target="../media/image4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44.png"/><Relationship Id="rId5" Type="http://schemas.openxmlformats.org/officeDocument/2006/relationships/image" Target="../media/image43.svg"/><Relationship Id="rId4" Type="http://schemas.openxmlformats.org/officeDocument/2006/relationships/image" Target="../media/image42.png"/></Relationships>
</file>

<file path=ppt/slides/_rels/slide1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12.xml"/><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47.jpeg"/><Relationship Id="rId7" Type="http://schemas.openxmlformats.org/officeDocument/2006/relationships/image" Target="../media/image51.jpe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50.jpeg"/><Relationship Id="rId5" Type="http://schemas.openxmlformats.org/officeDocument/2006/relationships/image" Target="../media/image49.png"/><Relationship Id="rId4" Type="http://schemas.openxmlformats.org/officeDocument/2006/relationships/image" Target="../media/image48.jpeg"/></Relationships>
</file>

<file path=ppt/slides/_rels/slide14.xml.rels><?xml version="1.0" encoding="UTF-8" standalone="yes"?>
<Relationships xmlns="http://schemas.openxmlformats.org/package/2006/relationships"><Relationship Id="rId8" Type="http://schemas.openxmlformats.org/officeDocument/2006/relationships/image" Target="../media/image56.png"/><Relationship Id="rId3" Type="http://schemas.openxmlformats.org/officeDocument/2006/relationships/image" Target="../media/image47.jpeg"/><Relationship Id="rId7" Type="http://schemas.openxmlformats.org/officeDocument/2006/relationships/image" Target="../media/image55.jpe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54.jpeg"/><Relationship Id="rId5" Type="http://schemas.openxmlformats.org/officeDocument/2006/relationships/image" Target="../media/image53.png"/><Relationship Id="rId4" Type="http://schemas.openxmlformats.org/officeDocument/2006/relationships/image" Target="../media/image48.jpeg"/></Relationships>
</file>

<file path=ppt/slides/_rels/slide15.xml.rels><?xml version="1.0" encoding="UTF-8" standalone="yes"?>
<Relationships xmlns="http://schemas.openxmlformats.org/package/2006/relationships"><Relationship Id="rId8" Type="http://schemas.openxmlformats.org/officeDocument/2006/relationships/image" Target="../media/image61.png"/><Relationship Id="rId3" Type="http://schemas.openxmlformats.org/officeDocument/2006/relationships/image" Target="../media/image47.jpeg"/><Relationship Id="rId7" Type="http://schemas.openxmlformats.org/officeDocument/2006/relationships/image" Target="../media/image60.jpe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59.jpeg"/><Relationship Id="rId5" Type="http://schemas.openxmlformats.org/officeDocument/2006/relationships/image" Target="../media/image58.png"/><Relationship Id="rId4" Type="http://schemas.openxmlformats.org/officeDocument/2006/relationships/image" Target="../media/image57.jpeg"/></Relationships>
</file>

<file path=ppt/slides/_rels/slide16.xml.rels><?xml version="1.0" encoding="UTF-8" standalone="yes"?>
<Relationships xmlns="http://schemas.openxmlformats.org/package/2006/relationships"><Relationship Id="rId8" Type="http://schemas.openxmlformats.org/officeDocument/2006/relationships/image" Target="../media/image65.png"/><Relationship Id="rId3" Type="http://schemas.openxmlformats.org/officeDocument/2006/relationships/image" Target="../media/image47.jpeg"/><Relationship Id="rId7" Type="http://schemas.openxmlformats.org/officeDocument/2006/relationships/image" Target="../media/image64.jpe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63.jpeg"/><Relationship Id="rId5" Type="http://schemas.openxmlformats.org/officeDocument/2006/relationships/image" Target="../media/image62.png"/><Relationship Id="rId4" Type="http://schemas.openxmlformats.org/officeDocument/2006/relationships/image" Target="../media/image57.jpeg"/></Relationships>
</file>

<file path=ppt/slides/_rels/slide17.xml.rels><?xml version="1.0" encoding="UTF-8" standalone="yes"?>
<Relationships xmlns="http://schemas.openxmlformats.org/package/2006/relationships"><Relationship Id="rId8" Type="http://schemas.openxmlformats.org/officeDocument/2006/relationships/image" Target="../media/image70.png"/><Relationship Id="rId3" Type="http://schemas.openxmlformats.org/officeDocument/2006/relationships/image" Target="../media/image47.jpeg"/><Relationship Id="rId7" Type="http://schemas.openxmlformats.org/officeDocument/2006/relationships/image" Target="../media/image69.jpe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68.jpeg"/><Relationship Id="rId5" Type="http://schemas.openxmlformats.org/officeDocument/2006/relationships/image" Target="../media/image67.png"/><Relationship Id="rId4" Type="http://schemas.openxmlformats.org/officeDocument/2006/relationships/image" Target="../media/image66.jpeg"/></Relationships>
</file>

<file path=ppt/slides/_rels/slide18.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21.xml"/><Relationship Id="rId1" Type="http://schemas.openxmlformats.org/officeDocument/2006/relationships/slideLayout" Target="../slideLayouts/slideLayout4.xml"/><Relationship Id="rId4" Type="http://schemas.openxmlformats.org/officeDocument/2006/relationships/image" Target="../media/image74.png"/></Relationships>
</file>

<file path=ppt/slides/_rels/slide22.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22.xml"/><Relationship Id="rId1" Type="http://schemas.openxmlformats.org/officeDocument/2006/relationships/slideLayout" Target="../slideLayouts/slideLayout4.xml"/><Relationship Id="rId4" Type="http://schemas.openxmlformats.org/officeDocument/2006/relationships/image" Target="../media/image74.png"/></Relationships>
</file>

<file path=ppt/slides/_rels/slide23.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notesSlide" Target="../notesSlides/notesSlide26.xml"/><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notesSlide" Target="../notesSlides/notesSlide27.xml"/><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notesSlide" Target="../notesSlides/notesSlide28.xml"/><Relationship Id="rId1" Type="http://schemas.openxmlformats.org/officeDocument/2006/relationships/slideLayout" Target="../slideLayouts/slideLayout9.xml"/></Relationships>
</file>

<file path=ppt/slides/_rels/slide29.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notesSlide" Target="../notesSlides/notesSlide29.xml"/><Relationship Id="rId1" Type="http://schemas.openxmlformats.org/officeDocument/2006/relationships/slideLayout" Target="../slideLayouts/slideLayout9.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3B80AC-8CCB-F5A6-0C35-AB3AAABD6D34}"/>
              </a:ext>
            </a:extLst>
          </p:cNvPr>
          <p:cNvSpPr>
            <a:spLocks noGrp="1"/>
          </p:cNvSpPr>
          <p:nvPr>
            <p:ph type="title"/>
          </p:nvPr>
        </p:nvSpPr>
        <p:spPr>
          <a:xfrm>
            <a:off x="2110535" y="699753"/>
            <a:ext cx="9813924" cy="1028563"/>
          </a:xfrm>
        </p:spPr>
        <p:txBody>
          <a:bodyPr anchor="t">
            <a:normAutofit/>
          </a:bodyPr>
          <a:lstStyle/>
          <a:p>
            <a:r>
              <a:rPr lang="es-US" sz="3000" b="1" i="0" strike="noStrike" cap="none" spc="0" baseline="0" dirty="0">
                <a:solidFill>
                  <a:srgbClr val="000000"/>
                </a:solidFill>
                <a:effectLst/>
                <a:latin typeface="Libre Franklin"/>
                <a:ea typeface="Libre Franklin"/>
                <a:cs typeface="Libre Franklin"/>
              </a:rPr>
              <a:t>Sumar y restar fracciones con unidades relacionadas hallando fracciones equivalentes numéricamente</a:t>
            </a:r>
            <a:endParaRPr lang="en-IN" dirty="0"/>
          </a:p>
        </p:txBody>
      </p:sp>
      <p:sp>
        <p:nvSpPr>
          <p:cNvPr id="3" name="Content Placeholder 2">
            <a:extLst>
              <a:ext uri="{FF2B5EF4-FFF2-40B4-BE49-F238E27FC236}">
                <a16:creationId xmlns:a16="http://schemas.microsoft.com/office/drawing/2014/main" id="{4FBD5848-7FFA-EA0D-6909-398F281F2D87}"/>
              </a:ext>
            </a:extLst>
          </p:cNvPr>
          <p:cNvSpPr>
            <a:spLocks noGrp="1"/>
          </p:cNvSpPr>
          <p:nvPr>
            <p:ph sz="quarter" idx="21"/>
          </p:nvPr>
        </p:nvSpPr>
        <p:spPr>
          <a:xfrm>
            <a:off x="194400" y="200967"/>
            <a:ext cx="1574110" cy="1527349"/>
          </a:xfrm>
        </p:spPr>
        <p:txBody>
          <a:bodyPr anchor="ctr"/>
          <a:lstStyle/>
          <a:p>
            <a:pPr algn="ctr"/>
            <a:r>
              <a:rPr lang="en-US" b="1">
                <a:solidFill>
                  <a:srgbClr val="FFFFFF"/>
                </a:solidFill>
                <a:sym typeface="Arial"/>
              </a:rPr>
              <a:t>7</a:t>
            </a:r>
            <a:endParaRPr lang="en-IN"/>
          </a:p>
        </p:txBody>
      </p:sp>
      <p:sp>
        <p:nvSpPr>
          <p:cNvPr id="4" name="Content Placeholder 3">
            <a:extLst>
              <a:ext uri="{FF2B5EF4-FFF2-40B4-BE49-F238E27FC236}">
                <a16:creationId xmlns:a16="http://schemas.microsoft.com/office/drawing/2014/main" id="{099B4F4E-C8F4-761F-3209-002BBFD4160D}"/>
              </a:ext>
            </a:extLst>
          </p:cNvPr>
          <p:cNvSpPr>
            <a:spLocks noGrp="1"/>
          </p:cNvSpPr>
          <p:nvPr>
            <p:ph sz="quarter" idx="22"/>
          </p:nvPr>
        </p:nvSpPr>
        <p:spPr>
          <a:xfrm>
            <a:off x="2109788" y="245675"/>
            <a:ext cx="1199469" cy="320383"/>
          </a:xfrm>
        </p:spPr>
        <p:txBody>
          <a:bodyPr/>
          <a:lstStyle/>
          <a:p>
            <a:r>
              <a:rPr lang="es-US" sz="1400" b="1" i="0" strike="noStrike" cap="none" spc="0" baseline="0">
                <a:solidFill>
                  <a:srgbClr val="D62714"/>
                </a:solidFill>
                <a:effectLst/>
                <a:latin typeface="Libre Franklin"/>
                <a:ea typeface="Libre Franklin"/>
                <a:cs typeface="Libre Franklin"/>
              </a:rPr>
              <a:t>Lección 7</a:t>
            </a:r>
          </a:p>
        </p:txBody>
      </p:sp>
      <p:sp>
        <p:nvSpPr>
          <p:cNvPr id="5" name="Content Placeholder 4">
            <a:extLst>
              <a:ext uri="{FF2B5EF4-FFF2-40B4-BE49-F238E27FC236}">
                <a16:creationId xmlns:a16="http://schemas.microsoft.com/office/drawing/2014/main" id="{74BBD704-C164-09BD-A5D8-5B9B657B83B6}"/>
              </a:ext>
            </a:extLst>
          </p:cNvPr>
          <p:cNvSpPr>
            <a:spLocks noGrp="1"/>
          </p:cNvSpPr>
          <p:nvPr>
            <p:ph sz="quarter" idx="23"/>
          </p:nvPr>
        </p:nvSpPr>
        <p:spPr>
          <a:xfrm>
            <a:off x="194400" y="2870086"/>
            <a:ext cx="2124257" cy="423863"/>
          </a:xfrm>
        </p:spPr>
        <p:txBody>
          <a:bodyPr/>
          <a:lstStyle/>
          <a:p>
            <a:r>
              <a:rPr lang="es-US" sz="1800" b="1" i="0" strike="noStrike" cap="none" spc="0" baseline="0" dirty="0">
                <a:solidFill>
                  <a:srgbClr val="000000"/>
                </a:solidFill>
                <a:effectLst/>
                <a:latin typeface="Libre Franklin"/>
                <a:ea typeface="Libre Franklin"/>
                <a:cs typeface="Libre Franklin"/>
              </a:rPr>
              <a:t>Preguntas clave</a:t>
            </a:r>
            <a:endParaRPr lang="en-US" sz="1800" dirty="0"/>
          </a:p>
        </p:txBody>
      </p:sp>
      <p:sp>
        <p:nvSpPr>
          <p:cNvPr id="6" name="Content Placeholder 5">
            <a:extLst>
              <a:ext uri="{FF2B5EF4-FFF2-40B4-BE49-F238E27FC236}">
                <a16:creationId xmlns:a16="http://schemas.microsoft.com/office/drawing/2014/main" id="{4B2926AA-563E-EE3F-BD0E-79B4AF504C5C}"/>
              </a:ext>
            </a:extLst>
          </p:cNvPr>
          <p:cNvSpPr>
            <a:spLocks noGrp="1"/>
          </p:cNvSpPr>
          <p:nvPr>
            <p:ph sz="quarter" idx="24"/>
          </p:nvPr>
        </p:nvSpPr>
        <p:spPr>
          <a:xfrm>
            <a:off x="396882" y="3370039"/>
            <a:ext cx="9628868" cy="1228969"/>
          </a:xfrm>
        </p:spPr>
        <p:txBody>
          <a:bodyPr/>
          <a:lstStyle/>
          <a:p>
            <a:r>
              <a:rPr lang="es-US" sz="1600" b="0" i="0" strike="noStrike" cap="none" spc="0" baseline="0">
                <a:solidFill>
                  <a:srgbClr val="000000"/>
                </a:solidFill>
                <a:effectLst/>
                <a:latin typeface="Libre Franklin"/>
                <a:ea typeface="Libre Franklin"/>
                <a:cs typeface="Libre Franklin"/>
              </a:rPr>
              <a:t>¿Cómo saben cuándo componer o descomponer al sumar y restar unidades relacionadas?</a:t>
            </a:r>
          </a:p>
          <a:p>
            <a:r>
              <a:rPr lang="es-US" sz="1600" b="0" i="0" strike="noStrike" cap="none" spc="0" baseline="0">
                <a:solidFill>
                  <a:srgbClr val="000000"/>
                </a:solidFill>
                <a:effectLst/>
                <a:latin typeface="Libre Franklin"/>
                <a:ea typeface="Libre Franklin"/>
                <a:cs typeface="Libre Franklin"/>
              </a:rPr>
              <a:t>¿Es útil expresar fracciones con otro nombre numéricamente? ¿Por qué?</a:t>
            </a:r>
          </a:p>
        </p:txBody>
      </p:sp>
    </p:spTree>
    <p:extLst>
      <p:ext uri="{BB962C8B-B14F-4D97-AF65-F5344CB8AC3E}">
        <p14:creationId xmlns:p14="http://schemas.microsoft.com/office/powerpoint/2010/main" val="1271682457"/>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A93D0A-2A5A-B857-49F4-32FE283EE5D9}"/>
              </a:ext>
            </a:extLst>
          </p:cNvPr>
          <p:cNvSpPr>
            <a:spLocks noGrp="1"/>
          </p:cNvSpPr>
          <p:nvPr>
            <p:ph type="title"/>
          </p:nvPr>
        </p:nvSpPr>
        <p:spPr>
          <a:xfrm>
            <a:off x="273600" y="170146"/>
            <a:ext cx="11667575" cy="1260000"/>
          </a:xfrm>
        </p:spPr>
        <p:txBody>
          <a:bodyPr>
            <a:noAutofit/>
          </a:bodyPr>
          <a:lstStyle/>
          <a:p>
            <a:r>
              <a:rPr lang="es-US" sz="3000" b="1" i="0" strike="noStrike" cap="none" spc="0" baseline="0">
                <a:solidFill>
                  <a:srgbClr val="FFFFFF"/>
                </a:solidFill>
                <a:effectLst/>
                <a:latin typeface="Libre Franklin"/>
                <a:ea typeface="Libre Franklin"/>
                <a:cs typeface="Libre Franklin"/>
              </a:rPr>
              <a:t> Fluidez</a:t>
            </a:r>
            <a:br>
              <a:rPr sz="3000"/>
            </a:br>
            <a:r>
              <a:rPr lang="es-US" sz="2400" b="1" i="0" strike="noStrike" cap="none" spc="0" baseline="0">
                <a:solidFill>
                  <a:srgbClr val="D62714"/>
                </a:solidFill>
                <a:effectLst/>
                <a:latin typeface="Libre Franklin"/>
                <a:ea typeface="Libre Franklin"/>
                <a:cs typeface="Libre Franklin"/>
              </a:rPr>
              <a:t>Contar de un octavo en un octavo en la recta numérica</a:t>
            </a:r>
            <a:endParaRPr lang="en-US" sz="2400"/>
          </a:p>
        </p:txBody>
      </p:sp>
      <p:sp>
        <p:nvSpPr>
          <p:cNvPr id="6" name="Content Placeholder 5">
            <a:extLst>
              <a:ext uri="{FF2B5EF4-FFF2-40B4-BE49-F238E27FC236}">
                <a16:creationId xmlns:a16="http://schemas.microsoft.com/office/drawing/2014/main" id="{A31A5D0D-4239-8641-193E-F9C702697A1E}"/>
              </a:ext>
            </a:extLst>
          </p:cNvPr>
          <p:cNvSpPr>
            <a:spLocks noGrp="1"/>
          </p:cNvSpPr>
          <p:nvPr>
            <p:ph sz="quarter" idx="26"/>
          </p:nvPr>
        </p:nvSpPr>
        <p:spPr>
          <a:xfrm>
            <a:off x="1556656" y="3216275"/>
            <a:ext cx="9001806" cy="399511"/>
          </a:xfrm>
        </p:spPr>
        <p:txBody>
          <a:bodyPr>
            <a:normAutofit/>
          </a:bodyPr>
          <a:lstStyle/>
          <a:p>
            <a:pPr algn="ctr"/>
            <a:r>
              <a:rPr lang="es-US" sz="2000" b="0" i="0" strike="noStrike" cap="none" spc="0" baseline="0" dirty="0">
                <a:solidFill>
                  <a:srgbClr val="000000"/>
                </a:solidFill>
                <a:effectLst/>
                <a:latin typeface="Libre Franklin"/>
                <a:ea typeface="Libre Franklin"/>
                <a:cs typeface="Libre Franklin"/>
                <a:hlinkClick r:id="rId3" history="0"/>
              </a:rPr>
              <a:t>Video Contar de un octavo en un octavo en la recta numérica: del </a:t>
            </a:r>
            <a:r>
              <a:rPr lang="es-US" sz="2200" b="0" i="0" strike="noStrike" cap="none" spc="0" baseline="0" dirty="0">
                <a:solidFill>
                  <a:srgbClr val="000000"/>
                </a:solidFill>
                <a:effectLst/>
                <a:latin typeface="Cambria"/>
                <a:ea typeface="Cambria"/>
                <a:cs typeface="Cambria"/>
                <a:hlinkClick r:id="rId3" history="0"/>
              </a:rPr>
              <a:t>0</a:t>
            </a:r>
            <a:r>
              <a:rPr lang="es-US" sz="2000" b="0" i="0" strike="noStrike" cap="none" spc="0" baseline="0" dirty="0">
                <a:solidFill>
                  <a:srgbClr val="000000"/>
                </a:solidFill>
                <a:effectLst/>
                <a:latin typeface="Libre Franklin"/>
                <a:ea typeface="Libre Franklin"/>
                <a:cs typeface="Libre Franklin"/>
                <a:hlinkClick r:id="rId3" history="0"/>
              </a:rPr>
              <a:t> al </a:t>
            </a:r>
            <a:r>
              <a:rPr lang="es-US" sz="2200" b="0" i="0" strike="noStrike" cap="none" spc="0" baseline="0" dirty="0">
                <a:solidFill>
                  <a:srgbClr val="000000"/>
                </a:solidFill>
                <a:effectLst/>
                <a:latin typeface="Cambria"/>
                <a:ea typeface="Cambria"/>
                <a:cs typeface="Cambria"/>
                <a:hlinkClick r:id="rId3" history="0"/>
              </a:rPr>
              <a:t>2</a:t>
            </a:r>
            <a:endParaRPr lang="en-IN" sz="2000" dirty="0">
              <a:hlinkClick r:id="rId3"/>
            </a:endParaRPr>
          </a:p>
        </p:txBody>
      </p:sp>
    </p:spTree>
    <p:extLst>
      <p:ext uri="{BB962C8B-B14F-4D97-AF65-F5344CB8AC3E}">
        <p14:creationId xmlns:p14="http://schemas.microsoft.com/office/powerpoint/2010/main" val="1050849135"/>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4654CF-D03D-C790-980F-B955F6D00A19}"/>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itle 1">
                <a:extLst>
                  <a:ext uri="{FF2B5EF4-FFF2-40B4-BE49-F238E27FC236}">
                    <a16:creationId xmlns:a16="http://schemas.microsoft.com/office/drawing/2014/main" id="{42833C54-7EB8-AFDA-F62D-A93EFAE234AF}"/>
                  </a:ext>
                </a:extLst>
              </p:cNvPr>
              <p:cNvSpPr>
                <a:spLocks noGrp="1"/>
              </p:cNvSpPr>
              <p:nvPr>
                <p:ph type="title"/>
              </p:nvPr>
            </p:nvSpPr>
            <p:spPr>
              <a:xfrm>
                <a:off x="273600" y="170145"/>
                <a:ext cx="11667575" cy="1465579"/>
              </a:xfrm>
            </p:spPr>
            <p:txBody>
              <a:bodyPr>
                <a:noAutofit/>
              </a:bodyPr>
              <a:lstStyle/>
              <a:p>
                <a:r>
                  <a:rPr lang="es-US" sz="3000" b="1" i="0" strike="noStrike" cap="none" spc="0" baseline="0" dirty="0">
                    <a:solidFill>
                      <a:srgbClr val="FFFFFF"/>
                    </a:solidFill>
                    <a:effectLst/>
                    <a:latin typeface="Libre Franklin"/>
                    <a:ea typeface="Libre Franklin"/>
                    <a:cs typeface="Libre Franklin"/>
                  </a:rPr>
                  <a:t> Fluidez </a:t>
                </a:r>
                <a:br>
                  <a:rPr lang="es-US" sz="3000" dirty="0"/>
                </a:br>
                <a:r>
                  <a:rPr lang="es-US" sz="2400" b="1" i="0" strike="noStrike" cap="none" spc="0" baseline="0" dirty="0">
                    <a:solidFill>
                      <a:srgbClr val="D62714"/>
                    </a:solidFill>
                    <a:effectLst/>
                    <a:latin typeface="Libre Franklin"/>
                    <a:ea typeface="Libre Franklin"/>
                    <a:cs typeface="Libre Franklin"/>
                  </a:rPr>
                  <a:t>Respuesta a coro: Más cerca de </a:t>
                </a:r>
                <a:r>
                  <a:rPr lang="es-US" sz="2600" b="1" i="0" strike="noStrike" cap="none" spc="0" baseline="0" dirty="0">
                    <a:solidFill>
                      <a:srgbClr val="D62714"/>
                    </a:solidFill>
                    <a:effectLst/>
                    <a:latin typeface="Cambria"/>
                    <a:ea typeface="Cambria"/>
                    <a:cs typeface="Cambria"/>
                  </a:rPr>
                  <a:t>0</a:t>
                </a:r>
                <a:r>
                  <a:rPr lang="es-US" sz="2400" b="1" i="0" strike="noStrike" cap="none" spc="0" baseline="0" dirty="0">
                    <a:solidFill>
                      <a:srgbClr val="D62714"/>
                    </a:solidFill>
                    <a:effectLst/>
                    <a:latin typeface="Libre Franklin"/>
                    <a:ea typeface="Libre Franklin"/>
                    <a:cs typeface="Libre Franklin"/>
                  </a:rPr>
                  <a:t>, </a:t>
                </a:r>
                <a14:m>
                  <m:oMath xmlns:m="http://schemas.openxmlformats.org/officeDocument/2006/math">
                    <m:f>
                      <m:fPr>
                        <m:ctrlPr>
                          <a:rPr lang="ar-AE" sz="2400" b="1" i="1" strike="noStrike" cap="none" spc="0" baseline="0" smtClean="0">
                            <a:solidFill>
                              <a:srgbClr val="D62714"/>
                            </a:solidFill>
                            <a:effectLst/>
                            <a:latin typeface="Cambria Math" panose="02040503050406030204" pitchFamily="18" charset="0"/>
                          </a:rPr>
                        </m:ctrlPr>
                      </m:fPr>
                      <m:num>
                        <m:r>
                          <a:rPr lang="ar-AE" sz="2400" b="1" i="1" strike="noStrike" cap="none" spc="0" baseline="0" smtClean="0">
                            <a:solidFill>
                              <a:srgbClr val="D62714"/>
                            </a:solidFill>
                            <a:effectLst/>
                            <a:latin typeface="Cambria Math" panose="02040503050406030204" pitchFamily="18" charset="0"/>
                          </a:rPr>
                          <m:t>𝟏</m:t>
                        </m:r>
                      </m:num>
                      <m:den>
                        <m:r>
                          <a:rPr lang="en-US" sz="2400" b="1" i="1" strike="noStrike" cap="none" spc="0" baseline="0" smtClean="0">
                            <a:solidFill>
                              <a:srgbClr val="D62714"/>
                            </a:solidFill>
                            <a:effectLst/>
                            <a:latin typeface="Cambria Math" panose="02040503050406030204" pitchFamily="18" charset="0"/>
                          </a:rPr>
                          <m:t>𝟐</m:t>
                        </m:r>
                      </m:den>
                    </m:f>
                  </m:oMath>
                </a14:m>
                <a:r>
                  <a:rPr lang="ar-AE" sz="2400" b="1" i="0" strike="noStrike" cap="none" spc="0" baseline="0" dirty="0">
                    <a:solidFill>
                      <a:srgbClr val="D62714"/>
                    </a:solidFill>
                    <a:effectLst/>
                    <a:latin typeface="Libre Franklin"/>
                    <a:ea typeface="Libre Franklin"/>
                    <a:cs typeface="Libre Franklin"/>
                  </a:rPr>
                  <a:t> , </a:t>
                </a:r>
                <a:r>
                  <a:rPr lang="es-US" sz="2400" b="1" i="0" strike="noStrike" cap="none" spc="0" baseline="0" dirty="0">
                    <a:solidFill>
                      <a:srgbClr val="D62714"/>
                    </a:solidFill>
                    <a:effectLst/>
                    <a:latin typeface="Libre Franklin"/>
                    <a:ea typeface="Libre Franklin"/>
                    <a:cs typeface="Libre Franklin"/>
                  </a:rPr>
                  <a:t>o </a:t>
                </a:r>
                <a:r>
                  <a:rPr lang="es-US" sz="2600" b="1" i="0" strike="noStrike" cap="none" spc="0" baseline="0" dirty="0">
                    <a:solidFill>
                      <a:srgbClr val="D62714"/>
                    </a:solidFill>
                    <a:effectLst/>
                    <a:latin typeface="Cambria"/>
                    <a:ea typeface="Cambria"/>
                    <a:cs typeface="Cambria"/>
                  </a:rPr>
                  <a:t>1 </a:t>
                </a:r>
                <a:r>
                  <a:rPr lang="es-US" sz="2600" b="1" i="0" strike="noStrike" cap="none" spc="0" baseline="0" dirty="0">
                    <a:solidFill>
                      <a:srgbClr val="D62714"/>
                    </a:solidFill>
                    <a:effectLst/>
                    <a:latin typeface="Libre Franklin"/>
                    <a:ea typeface="Libre Franklin"/>
                    <a:cs typeface="Libre Franklin"/>
                  </a:rPr>
                  <a:t>(1 de 9)</a:t>
                </a:r>
                <a:endParaRPr lang="en-US" sz="2600" dirty="0">
                  <a:latin typeface="Cambria" panose="02040503050406030204" pitchFamily="18" charset="0"/>
                  <a:ea typeface="Cambria" panose="02040503050406030204" pitchFamily="18" charset="0"/>
                </a:endParaRPr>
              </a:p>
            </p:txBody>
          </p:sp>
        </mc:Choice>
        <mc:Fallback xmlns="">
          <p:sp>
            <p:nvSpPr>
              <p:cNvPr id="2" name="Title 1">
                <a:extLst>
                  <a:ext uri="{FF2B5EF4-FFF2-40B4-BE49-F238E27FC236}">
                    <a16:creationId xmlns:a16="http://schemas.microsoft.com/office/drawing/2014/main" id="{42833C54-7EB8-AFDA-F62D-A93EFAE234AF}"/>
                  </a:ext>
                </a:extLst>
              </p:cNvPr>
              <p:cNvSpPr>
                <a:spLocks noGrp="1" noRot="1" noChangeAspect="1" noMove="1" noResize="1" noEditPoints="1" noAdjustHandles="1" noChangeArrowheads="1" noChangeShapeType="1" noTextEdit="1"/>
              </p:cNvSpPr>
              <p:nvPr>
                <p:ph type="title"/>
              </p:nvPr>
            </p:nvSpPr>
            <p:spPr>
              <a:xfrm>
                <a:off x="273600" y="170145"/>
                <a:ext cx="11667575" cy="1465579"/>
              </a:xfrm>
              <a:blipFill>
                <a:blip r:embed="rId3"/>
                <a:stretch>
                  <a:fillRect l="-1630" b="-7759"/>
                </a:stretch>
              </a:blipFill>
            </p:spPr>
            <p:txBody>
              <a:bodyPr/>
              <a:lstStyle/>
              <a:p>
                <a:r>
                  <a:rPr lang="en-US">
                    <a:noFill/>
                  </a:rPr>
                  <a:t> </a:t>
                </a:r>
              </a:p>
            </p:txBody>
          </p:sp>
        </mc:Fallback>
      </mc:AlternateContent>
      <p:pic>
        <p:nvPicPr>
          <p:cNvPr id="4" name="Graphic 3" descr="Una recta numérica que va de 0 a uno, con marcas de graduación equidistantes rotuladas 0, un medio y uno. El número un sexto está arriba de la recta numérica.">
            <a:extLst>
              <a:ext uri="{FF2B5EF4-FFF2-40B4-BE49-F238E27FC236}">
                <a16:creationId xmlns:a16="http://schemas.microsoft.com/office/drawing/2014/main" id="{9B802373-3D65-E4B3-4FD9-611E392C9A3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529566" y="2101889"/>
            <a:ext cx="9132866" cy="3122148"/>
          </a:xfrm>
          <a:prstGeom prst="rect">
            <a:avLst/>
          </a:prstGeom>
        </p:spPr>
      </p:pic>
      <p:sp>
        <p:nvSpPr>
          <p:cNvPr id="19" name="Content Placeholder 2">
            <a:extLst>
              <a:ext uri="{FF2B5EF4-FFF2-40B4-BE49-F238E27FC236}">
                <a16:creationId xmlns:a16="http://schemas.microsoft.com/office/drawing/2014/main" id="{99C222FE-7BD8-72DA-5B86-64D19F08684A}"/>
              </a:ext>
            </a:extLst>
          </p:cNvPr>
          <p:cNvSpPr>
            <a:spLocks noGrp="1"/>
          </p:cNvSpPr>
          <p:nvPr>
            <p:ph sz="quarter" idx="26"/>
          </p:nvPr>
        </p:nvSpPr>
        <p:spPr>
          <a:xfrm>
            <a:off x="381267" y="5757389"/>
            <a:ext cx="2234066" cy="272125"/>
          </a:xfrm>
        </p:spPr>
        <p:txBody>
          <a:bodyPr>
            <a:noAutofit/>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6" name="Picture 5" descr="Respuesta de la clase: 2 marcas de graduación equidistantes entre 0 y un medio. La primera marca rotulada un sexto está apenas a la derecha de 0. 2 marcas de graduación equidistantes entre un medio y uno.">
            <a:extLst>
              <a:ext uri="{FF2B5EF4-FFF2-40B4-BE49-F238E27FC236}">
                <a16:creationId xmlns:a16="http://schemas.microsoft.com/office/drawing/2014/main" id="{BC29C18C-BC4F-C0F5-90E9-1749F2ED11E3}"/>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530071" y="2098438"/>
            <a:ext cx="9132866" cy="3122148"/>
          </a:xfrm>
          <a:prstGeom prst="rect">
            <a:avLst/>
          </a:prstGeom>
        </p:spPr>
      </p:pic>
      <p:sp>
        <p:nvSpPr>
          <p:cNvPr id="16" name="Content Placeholder 15">
            <a:extLst>
              <a:ext uri="{FF2B5EF4-FFF2-40B4-BE49-F238E27FC236}">
                <a16:creationId xmlns:a16="http://schemas.microsoft.com/office/drawing/2014/main" id="{24B7F077-A068-C16A-77D4-5B330E87F2CA}"/>
              </a:ext>
            </a:extLst>
          </p:cNvPr>
          <p:cNvSpPr>
            <a:spLocks noGrp="1"/>
          </p:cNvSpPr>
          <p:nvPr>
            <p:ph sz="quarter" idx="18"/>
          </p:nvPr>
        </p:nvSpPr>
        <p:spPr>
          <a:xfrm>
            <a:off x="10031453" y="5793209"/>
            <a:ext cx="1159064" cy="200483"/>
          </a:xfrm>
        </p:spPr>
        <p:txBody>
          <a:bodyPr/>
          <a:lstStyle/>
          <a:p>
            <a:r>
              <a:rPr lang="es-US" sz="600" b="0" i="0" strike="noStrike" cap="none" spc="0" baseline="0" dirty="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365785263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0D6A49-4BCD-3C77-F4D1-95FD45BEF7DD}"/>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itle 1">
                <a:extLst>
                  <a:ext uri="{FF2B5EF4-FFF2-40B4-BE49-F238E27FC236}">
                    <a16:creationId xmlns:a16="http://schemas.microsoft.com/office/drawing/2014/main" id="{DF111AFC-9D78-F611-5021-FB23D6354371}"/>
                  </a:ext>
                </a:extLst>
              </p:cNvPr>
              <p:cNvSpPr>
                <a:spLocks noGrp="1"/>
              </p:cNvSpPr>
              <p:nvPr>
                <p:ph type="title"/>
              </p:nvPr>
            </p:nvSpPr>
            <p:spPr>
              <a:xfrm>
                <a:off x="273600" y="170145"/>
                <a:ext cx="11667575" cy="1465579"/>
              </a:xfrm>
            </p:spPr>
            <p:txBody>
              <a:bodyPr>
                <a:noAutofit/>
              </a:bodyPr>
              <a:lstStyle/>
              <a:p>
                <a:r>
                  <a:rPr lang="es-US" sz="3000" b="1" i="0" strike="noStrike" cap="none" spc="0" baseline="0" dirty="0">
                    <a:solidFill>
                      <a:srgbClr val="FFFFFF"/>
                    </a:solidFill>
                    <a:effectLst/>
                    <a:latin typeface="Libre Franklin"/>
                    <a:ea typeface="Libre Franklin"/>
                    <a:cs typeface="Libre Franklin"/>
                  </a:rPr>
                  <a:t> Fluidez </a:t>
                </a:r>
                <a:br>
                  <a:rPr sz="3000" dirty="0"/>
                </a:br>
                <a:r>
                  <a:rPr lang="es-US" sz="2400" b="1" i="0" strike="noStrike" cap="none" spc="0" baseline="0" dirty="0">
                    <a:solidFill>
                      <a:srgbClr val="D62714"/>
                    </a:solidFill>
                    <a:effectLst/>
                    <a:latin typeface="Libre Franklin"/>
                    <a:ea typeface="Libre Franklin"/>
                    <a:cs typeface="Libre Franklin"/>
                  </a:rPr>
                  <a:t>Respuesta a coro: Más cerca de </a:t>
                </a:r>
                <a:r>
                  <a:rPr lang="es-US" sz="2600" b="1" i="0" strike="noStrike" cap="none" spc="0" baseline="0" dirty="0">
                    <a:solidFill>
                      <a:srgbClr val="D62714"/>
                    </a:solidFill>
                    <a:effectLst/>
                    <a:latin typeface="Cambria"/>
                    <a:ea typeface="Cambria"/>
                    <a:cs typeface="Cambria"/>
                  </a:rPr>
                  <a:t>0</a:t>
                </a:r>
                <a:r>
                  <a:rPr lang="es-US" sz="2400" b="1" i="0" strike="noStrike" cap="none" spc="0" baseline="0" dirty="0">
                    <a:solidFill>
                      <a:srgbClr val="D62714"/>
                    </a:solidFill>
                    <a:effectLst/>
                    <a:latin typeface="Libre Franklin"/>
                    <a:ea typeface="Libre Franklin"/>
                    <a:cs typeface="Libre Franklin"/>
                  </a:rPr>
                  <a:t>, </a:t>
                </a:r>
                <a14:m>
                  <m:oMath xmlns:m="http://schemas.openxmlformats.org/officeDocument/2006/math">
                    <m:f>
                      <m:fPr>
                        <m:ctrlPr>
                          <a:rPr lang="ar-AE" sz="2400" i="1">
                            <a:solidFill>
                              <a:srgbClr val="D62714"/>
                            </a:solidFill>
                            <a:latin typeface="Cambria Math" panose="02040503050406030204" pitchFamily="18" charset="0"/>
                          </a:rPr>
                        </m:ctrlPr>
                      </m:fPr>
                      <m:num>
                        <m:r>
                          <a:rPr lang="ar-AE" sz="2400" i="1">
                            <a:solidFill>
                              <a:srgbClr val="D62714"/>
                            </a:solidFill>
                            <a:latin typeface="Cambria Math" panose="02040503050406030204" pitchFamily="18" charset="0"/>
                          </a:rPr>
                          <m:t>𝟏</m:t>
                        </m:r>
                      </m:num>
                      <m:den>
                        <m:r>
                          <a:rPr lang="en-US" sz="2400" i="1">
                            <a:solidFill>
                              <a:srgbClr val="D62714"/>
                            </a:solidFill>
                            <a:latin typeface="Cambria Math" panose="02040503050406030204" pitchFamily="18" charset="0"/>
                          </a:rPr>
                          <m:t>𝟐</m:t>
                        </m:r>
                      </m:den>
                    </m:f>
                  </m:oMath>
                </a14:m>
                <a:r>
                  <a:rPr lang="es-US" sz="2400" b="1" i="0" strike="noStrike" cap="none" spc="0" baseline="0" dirty="0">
                    <a:solidFill>
                      <a:srgbClr val="D62714"/>
                    </a:solidFill>
                    <a:effectLst/>
                    <a:latin typeface="Libre Franklin"/>
                    <a:ea typeface="Libre Franklin"/>
                    <a:cs typeface="Libre Franklin"/>
                  </a:rPr>
                  <a:t> , o </a:t>
                </a:r>
                <a:r>
                  <a:rPr lang="es-US" sz="2600" b="1" i="0" strike="noStrike" cap="none" spc="0" baseline="0" dirty="0">
                    <a:solidFill>
                      <a:srgbClr val="D62714"/>
                    </a:solidFill>
                    <a:effectLst/>
                    <a:latin typeface="Cambria"/>
                    <a:ea typeface="Cambria"/>
                    <a:cs typeface="Cambria"/>
                  </a:rPr>
                  <a:t>1 </a:t>
                </a:r>
                <a:r>
                  <a:rPr lang="es-US" sz="2600" b="1" i="0" strike="noStrike" cap="none" spc="0" baseline="0" dirty="0">
                    <a:solidFill>
                      <a:srgbClr val="D62714"/>
                    </a:solidFill>
                    <a:effectLst/>
                    <a:latin typeface="Libre Franklin"/>
                    <a:ea typeface="Libre Franklin"/>
                    <a:cs typeface="Libre Franklin"/>
                  </a:rPr>
                  <a:t>(2 de 9)</a:t>
                </a:r>
                <a:endParaRPr lang="en-US" sz="2600" dirty="0">
                  <a:latin typeface="Cambria" panose="02040503050406030204" pitchFamily="18" charset="0"/>
                  <a:ea typeface="Cambria" panose="02040503050406030204" pitchFamily="18" charset="0"/>
                </a:endParaRPr>
              </a:p>
            </p:txBody>
          </p:sp>
        </mc:Choice>
        <mc:Fallback xmlns="">
          <p:sp>
            <p:nvSpPr>
              <p:cNvPr id="2" name="Title 1">
                <a:extLst>
                  <a:ext uri="{FF2B5EF4-FFF2-40B4-BE49-F238E27FC236}">
                    <a16:creationId xmlns:a16="http://schemas.microsoft.com/office/drawing/2014/main" id="{DF111AFC-9D78-F611-5021-FB23D6354371}"/>
                  </a:ext>
                </a:extLst>
              </p:cNvPr>
              <p:cNvSpPr>
                <a:spLocks noGrp="1" noRot="1" noChangeAspect="1" noMove="1" noResize="1" noEditPoints="1" noAdjustHandles="1" noChangeArrowheads="1" noChangeShapeType="1" noTextEdit="1"/>
              </p:cNvSpPr>
              <p:nvPr>
                <p:ph type="title"/>
              </p:nvPr>
            </p:nvSpPr>
            <p:spPr>
              <a:xfrm>
                <a:off x="273600" y="170145"/>
                <a:ext cx="11667575" cy="1465579"/>
              </a:xfrm>
              <a:blipFill>
                <a:blip r:embed="rId3"/>
                <a:stretch>
                  <a:fillRect l="-1630" b="-7759"/>
                </a:stretch>
              </a:blipFill>
            </p:spPr>
            <p:txBody>
              <a:bodyPr/>
              <a:lstStyle/>
              <a:p>
                <a:r>
                  <a:rPr lang="en-US">
                    <a:noFill/>
                  </a:rPr>
                  <a:t> </a:t>
                </a:r>
              </a:p>
            </p:txBody>
          </p:sp>
        </mc:Fallback>
      </mc:AlternateContent>
      <p:pic>
        <p:nvPicPr>
          <p:cNvPr id="4" name="Graphic 3" descr="Una recta numérica que va de 0 a uno, con marcas de graduación equidistantes rotuladas 0, un medio y uno. El número siete octavos está arriba de la recta numérica.">
            <a:extLst>
              <a:ext uri="{FF2B5EF4-FFF2-40B4-BE49-F238E27FC236}">
                <a16:creationId xmlns:a16="http://schemas.microsoft.com/office/drawing/2014/main" id="{E8342692-6F11-AAFA-7EE7-6F3A70047CC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539661" y="2105340"/>
            <a:ext cx="9112676" cy="3115246"/>
          </a:xfrm>
          <a:prstGeom prst="rect">
            <a:avLst/>
          </a:prstGeom>
        </p:spPr>
      </p:pic>
      <p:sp>
        <p:nvSpPr>
          <p:cNvPr id="19" name="Content Placeholder 2">
            <a:extLst>
              <a:ext uri="{FF2B5EF4-FFF2-40B4-BE49-F238E27FC236}">
                <a16:creationId xmlns:a16="http://schemas.microsoft.com/office/drawing/2014/main" id="{7C6E28D4-2874-20F3-8120-3D49CEA0148D}"/>
              </a:ext>
            </a:extLst>
          </p:cNvPr>
          <p:cNvSpPr>
            <a:spLocks noGrp="1"/>
          </p:cNvSpPr>
          <p:nvPr>
            <p:ph sz="quarter" idx="26"/>
          </p:nvPr>
        </p:nvSpPr>
        <p:spPr>
          <a:xfrm>
            <a:off x="511894" y="5779160"/>
            <a:ext cx="2234066" cy="272125"/>
          </a:xfrm>
        </p:spPr>
        <p:txBody>
          <a:bodyPr>
            <a:noAutofit/>
          </a:bodyPr>
          <a:lstStyle/>
          <a:p>
            <a:r>
              <a:rPr lang="es-US" sz="600" b="0" i="0" strike="noStrike" cap="none" spc="0" baseline="0" dirty="0">
                <a:solidFill>
                  <a:srgbClr val="FFFFFF"/>
                </a:solidFill>
                <a:effectLst/>
                <a:latin typeface="Libre Franklin"/>
                <a:ea typeface="Libre Franklin"/>
                <a:cs typeface="Libre Franklin"/>
              </a:rPr>
              <a:t>La animación comienza aquí; presione la barra de espacio para ver la respuesta.</a:t>
            </a:r>
          </a:p>
        </p:txBody>
      </p:sp>
      <p:pic>
        <p:nvPicPr>
          <p:cNvPr id="6" name="Picture 5" descr="Respuesta de la clase: 3 marcas de graduación equidistantes sin rotular entre 0 y un medio. 3 marcas de graduación equidistantes entre un medio y uno. La tercera marca rotulada siete octavos está un poco a la izquierda de uno.">
            <a:extLst>
              <a:ext uri="{FF2B5EF4-FFF2-40B4-BE49-F238E27FC236}">
                <a16:creationId xmlns:a16="http://schemas.microsoft.com/office/drawing/2014/main" id="{7E4E1810-B853-766B-DAC6-E31ADC98FF1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540166" y="2101885"/>
            <a:ext cx="9112676" cy="3115246"/>
          </a:xfrm>
          <a:prstGeom prst="rect">
            <a:avLst/>
          </a:prstGeom>
        </p:spPr>
      </p:pic>
      <p:sp>
        <p:nvSpPr>
          <p:cNvPr id="16" name="Content Placeholder 15">
            <a:extLst>
              <a:ext uri="{FF2B5EF4-FFF2-40B4-BE49-F238E27FC236}">
                <a16:creationId xmlns:a16="http://schemas.microsoft.com/office/drawing/2014/main" id="{AB37887E-6C8B-560D-197A-538E94AF7682}"/>
              </a:ext>
            </a:extLst>
          </p:cNvPr>
          <p:cNvSpPr>
            <a:spLocks noGrp="1"/>
          </p:cNvSpPr>
          <p:nvPr>
            <p:ph sz="quarter" idx="18"/>
          </p:nvPr>
        </p:nvSpPr>
        <p:spPr>
          <a:xfrm>
            <a:off x="10162080" y="5814980"/>
            <a:ext cx="1159064" cy="200483"/>
          </a:xfrm>
        </p:spPr>
        <p:txBody>
          <a:bodyPr/>
          <a:lstStyle/>
          <a:p>
            <a:r>
              <a:rPr lang="es-US" sz="6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71928284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0FCB1F-2AB2-AC4C-A701-920B1E639A6F}"/>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itle 1">
                <a:extLst>
                  <a:ext uri="{FF2B5EF4-FFF2-40B4-BE49-F238E27FC236}">
                    <a16:creationId xmlns:a16="http://schemas.microsoft.com/office/drawing/2014/main" id="{C5F2F36E-1F2E-61A6-16B7-63D8329A8462}"/>
                  </a:ext>
                </a:extLst>
              </p:cNvPr>
              <p:cNvSpPr>
                <a:spLocks noGrp="1"/>
              </p:cNvSpPr>
              <p:nvPr>
                <p:ph type="title"/>
              </p:nvPr>
            </p:nvSpPr>
            <p:spPr>
              <a:xfrm>
                <a:off x="273600" y="170143"/>
                <a:ext cx="11667575" cy="1465579"/>
              </a:xfrm>
            </p:spPr>
            <p:txBody>
              <a:bodyPr>
                <a:noAutofit/>
              </a:bodyPr>
              <a:lstStyle/>
              <a:p>
                <a:r>
                  <a:rPr lang="es-US" sz="3000" b="1" i="0" strike="noStrike" cap="none" spc="0" baseline="0" dirty="0">
                    <a:solidFill>
                      <a:srgbClr val="FFFFFF"/>
                    </a:solidFill>
                    <a:effectLst/>
                    <a:latin typeface="Libre Franklin"/>
                    <a:ea typeface="Libre Franklin"/>
                    <a:cs typeface="Libre Franklin"/>
                  </a:rPr>
                  <a:t> Fluidez </a:t>
                </a:r>
                <a:br>
                  <a:rPr sz="3000" dirty="0"/>
                </a:br>
                <a:r>
                  <a:rPr lang="es-US" sz="2400" b="1" i="0" strike="noStrike" cap="none" spc="0" baseline="0" dirty="0">
                    <a:solidFill>
                      <a:srgbClr val="D62714"/>
                    </a:solidFill>
                    <a:effectLst/>
                    <a:latin typeface="Libre Franklin"/>
                    <a:ea typeface="Libre Franklin"/>
                    <a:cs typeface="Libre Franklin"/>
                  </a:rPr>
                  <a:t>Respuesta a coro: Más cerca de </a:t>
                </a:r>
                <a:r>
                  <a:rPr lang="es-US" sz="2600" b="1" i="0" strike="noStrike" cap="none" spc="0" baseline="0" dirty="0">
                    <a:solidFill>
                      <a:srgbClr val="D62714"/>
                    </a:solidFill>
                    <a:effectLst/>
                    <a:latin typeface="Cambria"/>
                    <a:ea typeface="Cambria"/>
                    <a:cs typeface="Cambria"/>
                  </a:rPr>
                  <a:t>0</a:t>
                </a:r>
                <a:r>
                  <a:rPr lang="es-US" sz="2400" b="1" i="0" strike="noStrike" cap="none" spc="0" baseline="0" dirty="0">
                    <a:solidFill>
                      <a:srgbClr val="D62714"/>
                    </a:solidFill>
                    <a:effectLst/>
                    <a:latin typeface="Libre Franklin"/>
                    <a:ea typeface="Libre Franklin"/>
                    <a:cs typeface="Libre Franklin"/>
                  </a:rPr>
                  <a:t>, </a:t>
                </a:r>
                <a14:m>
                  <m:oMath xmlns:m="http://schemas.openxmlformats.org/officeDocument/2006/math">
                    <m:f>
                      <m:fPr>
                        <m:ctrlPr>
                          <a:rPr lang="ar-AE" sz="2400" i="1">
                            <a:solidFill>
                              <a:srgbClr val="D62714"/>
                            </a:solidFill>
                            <a:latin typeface="Cambria Math" panose="02040503050406030204" pitchFamily="18" charset="0"/>
                          </a:rPr>
                        </m:ctrlPr>
                      </m:fPr>
                      <m:num>
                        <m:r>
                          <a:rPr lang="ar-AE" sz="2400" i="1">
                            <a:solidFill>
                              <a:srgbClr val="D62714"/>
                            </a:solidFill>
                            <a:latin typeface="Cambria Math" panose="02040503050406030204" pitchFamily="18" charset="0"/>
                          </a:rPr>
                          <m:t>𝟏</m:t>
                        </m:r>
                      </m:num>
                      <m:den>
                        <m:r>
                          <a:rPr lang="en-US" sz="2400" i="1">
                            <a:solidFill>
                              <a:srgbClr val="D62714"/>
                            </a:solidFill>
                            <a:latin typeface="Cambria Math" panose="02040503050406030204" pitchFamily="18" charset="0"/>
                          </a:rPr>
                          <m:t>𝟐</m:t>
                        </m:r>
                      </m:den>
                    </m:f>
                  </m:oMath>
                </a14:m>
                <a:r>
                  <a:rPr lang="es-US" sz="2400" b="1" i="0" strike="noStrike" cap="none" spc="0" baseline="0" dirty="0">
                    <a:solidFill>
                      <a:srgbClr val="D62714"/>
                    </a:solidFill>
                    <a:effectLst/>
                    <a:latin typeface="Libre Franklin"/>
                    <a:ea typeface="Libre Franklin"/>
                    <a:cs typeface="Libre Franklin"/>
                  </a:rPr>
                  <a:t> , o </a:t>
                </a:r>
                <a:r>
                  <a:rPr lang="es-US" sz="2600" b="1" i="0" strike="noStrike" cap="none" spc="0" baseline="0" dirty="0">
                    <a:solidFill>
                      <a:srgbClr val="D62714"/>
                    </a:solidFill>
                    <a:effectLst/>
                    <a:latin typeface="Cambria"/>
                    <a:ea typeface="Cambria"/>
                    <a:cs typeface="Cambria"/>
                  </a:rPr>
                  <a:t>1 </a:t>
                </a:r>
                <a:r>
                  <a:rPr lang="es-US" sz="2600" b="1" i="0" strike="noStrike" cap="none" spc="0" baseline="0" dirty="0">
                    <a:solidFill>
                      <a:srgbClr val="D62714"/>
                    </a:solidFill>
                    <a:effectLst/>
                    <a:latin typeface="Libre Franklin"/>
                    <a:ea typeface="Libre Franklin"/>
                    <a:cs typeface="Libre Franklin"/>
                  </a:rPr>
                  <a:t>(3 de 9)</a:t>
                </a:r>
                <a:endParaRPr lang="en-US" sz="2600" dirty="0">
                  <a:latin typeface="Cambria" panose="02040503050406030204" pitchFamily="18" charset="0"/>
                  <a:ea typeface="Cambria" panose="02040503050406030204" pitchFamily="18" charset="0"/>
                </a:endParaRPr>
              </a:p>
            </p:txBody>
          </p:sp>
        </mc:Choice>
        <mc:Fallback xmlns="">
          <p:sp>
            <p:nvSpPr>
              <p:cNvPr id="2" name="Title 1">
                <a:extLst>
                  <a:ext uri="{FF2B5EF4-FFF2-40B4-BE49-F238E27FC236}">
                    <a16:creationId xmlns:a16="http://schemas.microsoft.com/office/drawing/2014/main" id="{C5F2F36E-1F2E-61A6-16B7-63D8329A8462}"/>
                  </a:ext>
                </a:extLst>
              </p:cNvPr>
              <p:cNvSpPr>
                <a:spLocks noGrp="1" noRot="1" noChangeAspect="1" noMove="1" noResize="1" noEditPoints="1" noAdjustHandles="1" noChangeArrowheads="1" noChangeShapeType="1" noTextEdit="1"/>
              </p:cNvSpPr>
              <p:nvPr>
                <p:ph type="title"/>
              </p:nvPr>
            </p:nvSpPr>
            <p:spPr>
              <a:xfrm>
                <a:off x="273600" y="170143"/>
                <a:ext cx="11667575" cy="1465579"/>
              </a:xfrm>
              <a:blipFill>
                <a:blip r:embed="rId3"/>
                <a:stretch>
                  <a:fillRect l="-1630" b="-7759"/>
                </a:stretch>
              </a:blipFill>
            </p:spPr>
            <p:txBody>
              <a:bodyPr/>
              <a:lstStyle/>
              <a:p>
                <a:r>
                  <a:rPr lang="en-US">
                    <a:noFill/>
                  </a:rPr>
                  <a:t> </a:t>
                </a:r>
              </a:p>
            </p:txBody>
          </p:sp>
        </mc:Fallback>
      </mc:AlternateContent>
      <p:pic>
        <p:nvPicPr>
          <p:cNvPr id="4" name="Graphic 3" descr="Una recta numérica que va de 0 a uno, con marcas de graduación equidistantes rotuladas 0, un medio y uno. El número 4 décimos está arriba de la recta numérica.">
            <a:extLst>
              <a:ext uri="{FF2B5EF4-FFF2-40B4-BE49-F238E27FC236}">
                <a16:creationId xmlns:a16="http://schemas.microsoft.com/office/drawing/2014/main" id="{B2F03C6F-CDDB-CC9A-29E9-DDC3BE8B153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508552" y="2094705"/>
            <a:ext cx="9174896" cy="3136514"/>
          </a:xfrm>
          <a:prstGeom prst="rect">
            <a:avLst/>
          </a:prstGeom>
        </p:spPr>
      </p:pic>
      <p:sp>
        <p:nvSpPr>
          <p:cNvPr id="19" name="Content Placeholder 2">
            <a:extLst>
              <a:ext uri="{FF2B5EF4-FFF2-40B4-BE49-F238E27FC236}">
                <a16:creationId xmlns:a16="http://schemas.microsoft.com/office/drawing/2014/main" id="{3F03A099-9111-6360-8482-D8DC61B7E8EB}"/>
              </a:ext>
            </a:extLst>
          </p:cNvPr>
          <p:cNvSpPr>
            <a:spLocks noGrp="1"/>
          </p:cNvSpPr>
          <p:nvPr>
            <p:ph sz="quarter" idx="26"/>
          </p:nvPr>
        </p:nvSpPr>
        <p:spPr>
          <a:xfrm>
            <a:off x="468351" y="5713846"/>
            <a:ext cx="2234066" cy="272125"/>
          </a:xfrm>
        </p:spPr>
        <p:txBody>
          <a:bodyPr>
            <a:noAutofit/>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6" name="Picture 5" descr="Respuesta de la clase: 4 marcas de graduación equidistantes entre 0 y un medio. La cuarta marca rotulada cuatro décimos está un poco a la izquierda de un medio. 4 marcas de graduación equidistantes sin rotular entre un medio y uno.">
            <a:extLst>
              <a:ext uri="{FF2B5EF4-FFF2-40B4-BE49-F238E27FC236}">
                <a16:creationId xmlns:a16="http://schemas.microsoft.com/office/drawing/2014/main" id="{80B2DEB0-D067-BF46-C31B-1BE37BCA4D8B}"/>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509059" y="2091252"/>
            <a:ext cx="9174890" cy="3136514"/>
          </a:xfrm>
          <a:prstGeom prst="rect">
            <a:avLst/>
          </a:prstGeom>
        </p:spPr>
      </p:pic>
      <p:sp>
        <p:nvSpPr>
          <p:cNvPr id="16" name="Content Placeholder 15">
            <a:extLst>
              <a:ext uri="{FF2B5EF4-FFF2-40B4-BE49-F238E27FC236}">
                <a16:creationId xmlns:a16="http://schemas.microsoft.com/office/drawing/2014/main" id="{A7CF28B6-3921-652A-0325-906C1A61DD85}"/>
              </a:ext>
            </a:extLst>
          </p:cNvPr>
          <p:cNvSpPr>
            <a:spLocks noGrp="1"/>
          </p:cNvSpPr>
          <p:nvPr>
            <p:ph sz="quarter" idx="18"/>
          </p:nvPr>
        </p:nvSpPr>
        <p:spPr>
          <a:xfrm>
            <a:off x="10118537" y="5749666"/>
            <a:ext cx="1159064" cy="200483"/>
          </a:xfrm>
        </p:spPr>
        <p:txBody>
          <a:bodyPr/>
          <a:lstStyle/>
          <a:p>
            <a:r>
              <a:rPr lang="es-US" sz="6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282284688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09EFDC-69E6-BAFE-6CE3-13C18954F233}"/>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itle 1">
                <a:extLst>
                  <a:ext uri="{FF2B5EF4-FFF2-40B4-BE49-F238E27FC236}">
                    <a16:creationId xmlns:a16="http://schemas.microsoft.com/office/drawing/2014/main" id="{B766176B-0162-8793-3C2F-3C70A171F156}"/>
                  </a:ext>
                </a:extLst>
              </p:cNvPr>
              <p:cNvSpPr>
                <a:spLocks noGrp="1"/>
              </p:cNvSpPr>
              <p:nvPr>
                <p:ph type="title"/>
              </p:nvPr>
            </p:nvSpPr>
            <p:spPr>
              <a:xfrm>
                <a:off x="273600" y="170145"/>
                <a:ext cx="11667575" cy="1465579"/>
              </a:xfrm>
            </p:spPr>
            <p:txBody>
              <a:bodyPr>
                <a:noAutofit/>
              </a:bodyPr>
              <a:lstStyle/>
              <a:p>
                <a:r>
                  <a:rPr lang="es-US" sz="3000" b="1" i="0" strike="noStrike" cap="none" spc="0" baseline="0" dirty="0">
                    <a:solidFill>
                      <a:srgbClr val="FFFFFF"/>
                    </a:solidFill>
                    <a:effectLst/>
                    <a:latin typeface="Libre Franklin"/>
                    <a:ea typeface="Libre Franklin"/>
                    <a:cs typeface="Libre Franklin"/>
                  </a:rPr>
                  <a:t> Fluidez </a:t>
                </a:r>
                <a:br>
                  <a:rPr sz="3000" dirty="0"/>
                </a:br>
                <a:r>
                  <a:rPr lang="es-US" sz="2400" b="1" i="0" strike="noStrike" cap="none" spc="0" baseline="0" dirty="0">
                    <a:solidFill>
                      <a:srgbClr val="D62714"/>
                    </a:solidFill>
                    <a:effectLst/>
                    <a:latin typeface="Libre Franklin"/>
                    <a:ea typeface="Libre Franklin"/>
                    <a:cs typeface="Libre Franklin"/>
                  </a:rPr>
                  <a:t>Respuesta a coro: Más cerca de </a:t>
                </a:r>
                <a:r>
                  <a:rPr lang="es-US" sz="2600" b="1" i="0" strike="noStrike" cap="none" spc="0" baseline="0" dirty="0">
                    <a:solidFill>
                      <a:srgbClr val="D62714"/>
                    </a:solidFill>
                    <a:effectLst/>
                    <a:latin typeface="Cambria"/>
                    <a:ea typeface="Cambria"/>
                    <a:cs typeface="Cambria"/>
                  </a:rPr>
                  <a:t>0</a:t>
                </a:r>
                <a:r>
                  <a:rPr lang="es-US" sz="2400" b="1" i="0" strike="noStrike" cap="none" spc="0" baseline="0" dirty="0">
                    <a:solidFill>
                      <a:srgbClr val="D62714"/>
                    </a:solidFill>
                    <a:effectLst/>
                    <a:latin typeface="Libre Franklin"/>
                    <a:ea typeface="Libre Franklin"/>
                    <a:cs typeface="Libre Franklin"/>
                  </a:rPr>
                  <a:t>,</a:t>
                </a:r>
                <a:r>
                  <a:rPr lang="es-US" sz="2400" b="1" i="0" strike="noStrike" cap="none" spc="0" dirty="0">
                    <a:solidFill>
                      <a:srgbClr val="D62714"/>
                    </a:solidFill>
                    <a:effectLst/>
                    <a:latin typeface="Libre Franklin"/>
                    <a:ea typeface="Libre Franklin"/>
                    <a:cs typeface="Libre Franklin"/>
                  </a:rPr>
                  <a:t> </a:t>
                </a:r>
                <a14:m>
                  <m:oMath xmlns:m="http://schemas.openxmlformats.org/officeDocument/2006/math">
                    <m:f>
                      <m:fPr>
                        <m:ctrlPr>
                          <a:rPr lang="ar-AE" sz="2400" i="1">
                            <a:solidFill>
                              <a:srgbClr val="D62714"/>
                            </a:solidFill>
                            <a:latin typeface="Cambria Math" panose="02040503050406030204" pitchFamily="18" charset="0"/>
                          </a:rPr>
                        </m:ctrlPr>
                      </m:fPr>
                      <m:num>
                        <m:r>
                          <a:rPr lang="ar-AE" sz="2400" i="1">
                            <a:solidFill>
                              <a:srgbClr val="D62714"/>
                            </a:solidFill>
                            <a:latin typeface="Cambria Math" panose="02040503050406030204" pitchFamily="18" charset="0"/>
                          </a:rPr>
                          <m:t>𝟏</m:t>
                        </m:r>
                      </m:num>
                      <m:den>
                        <m:r>
                          <a:rPr lang="en-US" sz="2400" i="1">
                            <a:solidFill>
                              <a:srgbClr val="D62714"/>
                            </a:solidFill>
                            <a:latin typeface="Cambria Math" panose="02040503050406030204" pitchFamily="18" charset="0"/>
                          </a:rPr>
                          <m:t>𝟐</m:t>
                        </m:r>
                      </m:den>
                    </m:f>
                  </m:oMath>
                </a14:m>
                <a:r>
                  <a:rPr lang="ar-AE" sz="2400" dirty="0">
                    <a:solidFill>
                      <a:srgbClr val="D62714"/>
                    </a:solidFill>
                    <a:latin typeface="Libre Franklin"/>
                    <a:ea typeface="Libre Franklin"/>
                    <a:cs typeface="Libre Franklin"/>
                  </a:rPr>
                  <a:t> </a:t>
                </a:r>
                <a:r>
                  <a:rPr lang="es-US" sz="2400" b="1" i="0" strike="noStrike" cap="none" spc="0" baseline="0" dirty="0">
                    <a:solidFill>
                      <a:srgbClr val="D62714"/>
                    </a:solidFill>
                    <a:effectLst/>
                    <a:latin typeface="Libre Franklin"/>
                    <a:ea typeface="Libre Franklin"/>
                    <a:cs typeface="Libre Franklin"/>
                  </a:rPr>
                  <a:t>, o </a:t>
                </a:r>
                <a:r>
                  <a:rPr lang="es-US" sz="2600" b="1" i="0" strike="noStrike" cap="none" spc="0" baseline="0" dirty="0">
                    <a:solidFill>
                      <a:srgbClr val="D62714"/>
                    </a:solidFill>
                    <a:effectLst/>
                    <a:latin typeface="Cambria"/>
                    <a:ea typeface="Cambria"/>
                    <a:cs typeface="Cambria"/>
                  </a:rPr>
                  <a:t>1 </a:t>
                </a:r>
                <a:r>
                  <a:rPr lang="es-US" sz="2600" b="1" i="0" strike="noStrike" cap="none" spc="0" baseline="0" dirty="0">
                    <a:solidFill>
                      <a:srgbClr val="D62714"/>
                    </a:solidFill>
                    <a:effectLst/>
                    <a:latin typeface="Libre Franklin"/>
                    <a:ea typeface="Libre Franklin"/>
                    <a:cs typeface="Libre Franklin"/>
                  </a:rPr>
                  <a:t>(4 de 9)</a:t>
                </a:r>
                <a:endParaRPr lang="en-US" sz="2600" dirty="0">
                  <a:latin typeface="Cambria" panose="02040503050406030204" pitchFamily="18" charset="0"/>
                  <a:ea typeface="Cambria" panose="02040503050406030204" pitchFamily="18" charset="0"/>
                </a:endParaRPr>
              </a:p>
            </p:txBody>
          </p:sp>
        </mc:Choice>
        <mc:Fallback xmlns="">
          <p:sp>
            <p:nvSpPr>
              <p:cNvPr id="2" name="Title 1">
                <a:extLst>
                  <a:ext uri="{FF2B5EF4-FFF2-40B4-BE49-F238E27FC236}">
                    <a16:creationId xmlns:a16="http://schemas.microsoft.com/office/drawing/2014/main" id="{B766176B-0162-8793-3C2F-3C70A171F156}"/>
                  </a:ext>
                </a:extLst>
              </p:cNvPr>
              <p:cNvSpPr>
                <a:spLocks noGrp="1" noRot="1" noChangeAspect="1" noMove="1" noResize="1" noEditPoints="1" noAdjustHandles="1" noChangeArrowheads="1" noChangeShapeType="1" noTextEdit="1"/>
              </p:cNvSpPr>
              <p:nvPr>
                <p:ph type="title"/>
              </p:nvPr>
            </p:nvSpPr>
            <p:spPr>
              <a:xfrm>
                <a:off x="273600" y="170145"/>
                <a:ext cx="11667575" cy="1465579"/>
              </a:xfrm>
              <a:blipFill>
                <a:blip r:embed="rId3"/>
                <a:stretch>
                  <a:fillRect l="-1630" b="-7759"/>
                </a:stretch>
              </a:blipFill>
            </p:spPr>
            <p:txBody>
              <a:bodyPr/>
              <a:lstStyle/>
              <a:p>
                <a:r>
                  <a:rPr lang="en-US">
                    <a:noFill/>
                  </a:rPr>
                  <a:t> </a:t>
                </a:r>
              </a:p>
            </p:txBody>
          </p:sp>
        </mc:Fallback>
      </mc:AlternateContent>
      <p:pic>
        <p:nvPicPr>
          <p:cNvPr id="4" name="Graphic 3" descr="Una recta numérica que va de 0 a uno, con marcas de graduación equidistantes rotuladas 0, un medio y uno. El número 9 décimos está arriba de la recta numérica.">
            <a:extLst>
              <a:ext uri="{FF2B5EF4-FFF2-40B4-BE49-F238E27FC236}">
                <a16:creationId xmlns:a16="http://schemas.microsoft.com/office/drawing/2014/main" id="{4B2E67F3-1208-68E6-87A4-44DD43C246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477454" y="2084074"/>
            <a:ext cx="9237090" cy="3157778"/>
          </a:xfrm>
          <a:prstGeom prst="rect">
            <a:avLst/>
          </a:prstGeom>
        </p:spPr>
      </p:pic>
      <p:sp>
        <p:nvSpPr>
          <p:cNvPr id="19" name="Content Placeholder 2">
            <a:extLst>
              <a:ext uri="{FF2B5EF4-FFF2-40B4-BE49-F238E27FC236}">
                <a16:creationId xmlns:a16="http://schemas.microsoft.com/office/drawing/2014/main" id="{5D7B6444-2F77-AD2B-16F0-D7F3395CAD51}"/>
              </a:ext>
            </a:extLst>
          </p:cNvPr>
          <p:cNvSpPr>
            <a:spLocks noGrp="1"/>
          </p:cNvSpPr>
          <p:nvPr>
            <p:ph sz="quarter" idx="26"/>
          </p:nvPr>
        </p:nvSpPr>
        <p:spPr>
          <a:xfrm>
            <a:off x="435694" y="5779160"/>
            <a:ext cx="2234066" cy="272125"/>
          </a:xfrm>
        </p:spPr>
        <p:txBody>
          <a:bodyPr>
            <a:noAutofit/>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6" name="Picture 5" descr="Respuesta de la clase: 4 marcas de graduación equidistantes sin rotular entre 0 y un medio. 4 marcas de graduación equidistantes entre un medio y uno. La cuarta marca rotulada nueve décimos está a un poco de 1.">
            <a:extLst>
              <a:ext uri="{FF2B5EF4-FFF2-40B4-BE49-F238E27FC236}">
                <a16:creationId xmlns:a16="http://schemas.microsoft.com/office/drawing/2014/main" id="{D3A730AA-701E-C981-3E7E-80A5712D5653}"/>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477959" y="2080621"/>
            <a:ext cx="9237090" cy="3157778"/>
          </a:xfrm>
          <a:prstGeom prst="rect">
            <a:avLst/>
          </a:prstGeom>
        </p:spPr>
      </p:pic>
      <p:sp>
        <p:nvSpPr>
          <p:cNvPr id="16" name="Content Placeholder 15">
            <a:extLst>
              <a:ext uri="{FF2B5EF4-FFF2-40B4-BE49-F238E27FC236}">
                <a16:creationId xmlns:a16="http://schemas.microsoft.com/office/drawing/2014/main" id="{23573E5A-8474-9B8D-2C3D-0A4A1F3AD0C2}"/>
              </a:ext>
            </a:extLst>
          </p:cNvPr>
          <p:cNvSpPr>
            <a:spLocks noGrp="1"/>
          </p:cNvSpPr>
          <p:nvPr>
            <p:ph sz="quarter" idx="18"/>
          </p:nvPr>
        </p:nvSpPr>
        <p:spPr>
          <a:xfrm>
            <a:off x="10085880" y="5814980"/>
            <a:ext cx="1159064" cy="200483"/>
          </a:xfrm>
        </p:spPr>
        <p:txBody>
          <a:bodyPr/>
          <a:lstStyle/>
          <a:p>
            <a:r>
              <a:rPr lang="es-US" sz="6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135826672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CCFC75-8475-4B2F-B5B6-AEA69EEE2538}"/>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itle 1">
                <a:extLst>
                  <a:ext uri="{FF2B5EF4-FFF2-40B4-BE49-F238E27FC236}">
                    <a16:creationId xmlns:a16="http://schemas.microsoft.com/office/drawing/2014/main" id="{3C540FFB-35E9-04F3-1D9B-1D5EF1907D80}"/>
                  </a:ext>
                </a:extLst>
              </p:cNvPr>
              <p:cNvSpPr>
                <a:spLocks noGrp="1"/>
              </p:cNvSpPr>
              <p:nvPr>
                <p:ph type="title"/>
              </p:nvPr>
            </p:nvSpPr>
            <p:spPr>
              <a:xfrm>
                <a:off x="273600" y="170142"/>
                <a:ext cx="11667575" cy="1465579"/>
              </a:xfrm>
            </p:spPr>
            <p:txBody>
              <a:bodyPr>
                <a:noAutofit/>
              </a:bodyPr>
              <a:lstStyle/>
              <a:p>
                <a:r>
                  <a:rPr lang="es-US" sz="3000" b="1" i="0" strike="noStrike" cap="none" spc="0" baseline="0" dirty="0">
                    <a:solidFill>
                      <a:srgbClr val="FFFFFF"/>
                    </a:solidFill>
                    <a:effectLst/>
                    <a:latin typeface="Libre Franklin"/>
                    <a:ea typeface="Libre Franklin"/>
                    <a:cs typeface="Libre Franklin"/>
                  </a:rPr>
                  <a:t> Fluidez </a:t>
                </a:r>
                <a:br>
                  <a:rPr sz="3000" dirty="0"/>
                </a:br>
                <a:r>
                  <a:rPr lang="es-US" sz="2400" b="1" i="0" strike="noStrike" cap="none" spc="0" baseline="0" dirty="0">
                    <a:solidFill>
                      <a:srgbClr val="D62714"/>
                    </a:solidFill>
                    <a:effectLst/>
                    <a:latin typeface="Libre Franklin"/>
                    <a:ea typeface="Libre Franklin"/>
                    <a:cs typeface="Libre Franklin"/>
                  </a:rPr>
                  <a:t>Respuesta a coro: Más cerca de </a:t>
                </a:r>
                <a:r>
                  <a:rPr lang="es-US" sz="2600" b="1" i="0" strike="noStrike" cap="none" spc="0" baseline="0" dirty="0">
                    <a:solidFill>
                      <a:srgbClr val="D62714"/>
                    </a:solidFill>
                    <a:effectLst/>
                    <a:latin typeface="Cambria"/>
                    <a:ea typeface="Cambria"/>
                    <a:cs typeface="Cambria"/>
                  </a:rPr>
                  <a:t>0</a:t>
                </a:r>
                <a:r>
                  <a:rPr lang="es-US" sz="2400" b="1" i="0" strike="noStrike" cap="none" spc="0" baseline="0" dirty="0">
                    <a:solidFill>
                      <a:srgbClr val="D62714"/>
                    </a:solidFill>
                    <a:effectLst/>
                    <a:latin typeface="Libre Franklin"/>
                    <a:ea typeface="Libre Franklin"/>
                    <a:cs typeface="Libre Franklin"/>
                  </a:rPr>
                  <a:t>, </a:t>
                </a:r>
                <a14:m>
                  <m:oMath xmlns:m="http://schemas.openxmlformats.org/officeDocument/2006/math">
                    <m:f>
                      <m:fPr>
                        <m:ctrlPr>
                          <a:rPr lang="ar-AE" sz="2400" i="1">
                            <a:solidFill>
                              <a:srgbClr val="D62714"/>
                            </a:solidFill>
                            <a:latin typeface="Cambria Math" panose="02040503050406030204" pitchFamily="18" charset="0"/>
                          </a:rPr>
                        </m:ctrlPr>
                      </m:fPr>
                      <m:num>
                        <m:r>
                          <a:rPr lang="ar-AE" sz="2400" i="1">
                            <a:solidFill>
                              <a:srgbClr val="D62714"/>
                            </a:solidFill>
                            <a:latin typeface="Cambria Math" panose="02040503050406030204" pitchFamily="18" charset="0"/>
                          </a:rPr>
                          <m:t>𝟏</m:t>
                        </m:r>
                      </m:num>
                      <m:den>
                        <m:r>
                          <a:rPr lang="en-US" sz="2400" i="1">
                            <a:solidFill>
                              <a:srgbClr val="D62714"/>
                            </a:solidFill>
                            <a:latin typeface="Cambria Math" panose="02040503050406030204" pitchFamily="18" charset="0"/>
                          </a:rPr>
                          <m:t>𝟐</m:t>
                        </m:r>
                      </m:den>
                    </m:f>
                  </m:oMath>
                </a14:m>
                <a:r>
                  <a:rPr lang="ar-AE" sz="2400" dirty="0">
                    <a:solidFill>
                      <a:srgbClr val="D62714"/>
                    </a:solidFill>
                    <a:latin typeface="Libre Franklin"/>
                    <a:ea typeface="Libre Franklin"/>
                    <a:cs typeface="Libre Franklin"/>
                  </a:rPr>
                  <a:t> </a:t>
                </a:r>
                <a:r>
                  <a:rPr lang="es-US" sz="2400" b="1" i="0" strike="noStrike" cap="none" spc="0" baseline="0" dirty="0">
                    <a:solidFill>
                      <a:srgbClr val="D62714"/>
                    </a:solidFill>
                    <a:effectLst/>
                    <a:latin typeface="Libre Franklin"/>
                    <a:ea typeface="Libre Franklin"/>
                    <a:cs typeface="Libre Franklin"/>
                  </a:rPr>
                  <a:t>, o </a:t>
                </a:r>
                <a:r>
                  <a:rPr lang="es-US" sz="2600" b="1" i="0" strike="noStrike" cap="none" spc="0" baseline="0" dirty="0">
                    <a:solidFill>
                      <a:srgbClr val="D62714"/>
                    </a:solidFill>
                    <a:effectLst/>
                    <a:latin typeface="Cambria"/>
                    <a:ea typeface="Cambria"/>
                    <a:cs typeface="Cambria"/>
                  </a:rPr>
                  <a:t>1 </a:t>
                </a:r>
                <a:r>
                  <a:rPr lang="es-US" sz="2600" b="1" i="0" strike="noStrike" cap="none" spc="0" baseline="0" dirty="0">
                    <a:solidFill>
                      <a:srgbClr val="D62714"/>
                    </a:solidFill>
                    <a:effectLst/>
                    <a:latin typeface="Libre Franklin"/>
                    <a:ea typeface="Libre Franklin"/>
                    <a:cs typeface="Libre Franklin"/>
                  </a:rPr>
                  <a:t>(5 de 9)</a:t>
                </a:r>
                <a:endParaRPr lang="en-US" sz="2600" dirty="0">
                  <a:latin typeface="Cambria" panose="02040503050406030204" pitchFamily="18" charset="0"/>
                  <a:ea typeface="Cambria" panose="02040503050406030204" pitchFamily="18" charset="0"/>
                </a:endParaRPr>
              </a:p>
            </p:txBody>
          </p:sp>
        </mc:Choice>
        <mc:Fallback xmlns="">
          <p:sp>
            <p:nvSpPr>
              <p:cNvPr id="2" name="Title 1">
                <a:extLst>
                  <a:ext uri="{FF2B5EF4-FFF2-40B4-BE49-F238E27FC236}">
                    <a16:creationId xmlns:a16="http://schemas.microsoft.com/office/drawing/2014/main" id="{3C540FFB-35E9-04F3-1D9B-1D5EF1907D80}"/>
                  </a:ext>
                </a:extLst>
              </p:cNvPr>
              <p:cNvSpPr>
                <a:spLocks noGrp="1" noRot="1" noChangeAspect="1" noMove="1" noResize="1" noEditPoints="1" noAdjustHandles="1" noChangeArrowheads="1" noChangeShapeType="1" noTextEdit="1"/>
              </p:cNvSpPr>
              <p:nvPr>
                <p:ph type="title"/>
              </p:nvPr>
            </p:nvSpPr>
            <p:spPr>
              <a:xfrm>
                <a:off x="273600" y="170142"/>
                <a:ext cx="11667575" cy="1465579"/>
              </a:xfrm>
              <a:blipFill>
                <a:blip r:embed="rId3"/>
                <a:stretch>
                  <a:fillRect l="-1630" b="-7759"/>
                </a:stretch>
              </a:blipFill>
            </p:spPr>
            <p:txBody>
              <a:bodyPr/>
              <a:lstStyle/>
              <a:p>
                <a:r>
                  <a:rPr lang="en-US">
                    <a:noFill/>
                  </a:rPr>
                  <a:t> </a:t>
                </a:r>
              </a:p>
            </p:txBody>
          </p:sp>
        </mc:Fallback>
      </mc:AlternateContent>
      <p:pic>
        <p:nvPicPr>
          <p:cNvPr id="4" name="Graphic 3" descr="Una recta numérica que va de 0 a uno, con marcas de graduación equidistantes rotuladas 0, un medio y uno. El número dos doceavos está arriba de la recta numérica.">
            <a:extLst>
              <a:ext uri="{FF2B5EF4-FFF2-40B4-BE49-F238E27FC236}">
                <a16:creationId xmlns:a16="http://schemas.microsoft.com/office/drawing/2014/main" id="{2DC57148-A601-A434-2A5C-129085C3E30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477451" y="2084072"/>
            <a:ext cx="9237096" cy="3157780"/>
          </a:xfrm>
          <a:prstGeom prst="rect">
            <a:avLst/>
          </a:prstGeom>
        </p:spPr>
      </p:pic>
      <p:sp>
        <p:nvSpPr>
          <p:cNvPr id="19" name="Content Placeholder 2">
            <a:extLst>
              <a:ext uri="{FF2B5EF4-FFF2-40B4-BE49-F238E27FC236}">
                <a16:creationId xmlns:a16="http://schemas.microsoft.com/office/drawing/2014/main" id="{02E1EE01-E386-9284-0094-88D501414B91}"/>
              </a:ext>
            </a:extLst>
          </p:cNvPr>
          <p:cNvSpPr>
            <a:spLocks noGrp="1"/>
          </p:cNvSpPr>
          <p:nvPr>
            <p:ph sz="quarter" idx="26"/>
          </p:nvPr>
        </p:nvSpPr>
        <p:spPr>
          <a:xfrm>
            <a:off x="468351" y="5713846"/>
            <a:ext cx="2234066" cy="272125"/>
          </a:xfrm>
        </p:spPr>
        <p:txBody>
          <a:bodyPr>
            <a:noAutofit/>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6" name="Picture 5" descr="Respuesta de la clase: 5 marcas de graduación equidistantes entre 0 y un medio. La segunda marca rotulada dos doceavos está un poco a la derecha de 0. 5 marcas de graduación equidistantes entre un medio y uno.">
            <a:extLst>
              <a:ext uri="{FF2B5EF4-FFF2-40B4-BE49-F238E27FC236}">
                <a16:creationId xmlns:a16="http://schemas.microsoft.com/office/drawing/2014/main" id="{0DDA27BF-B9A7-1385-5842-0E85F38515A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477956" y="2080616"/>
            <a:ext cx="9237096" cy="3157778"/>
          </a:xfrm>
          <a:prstGeom prst="rect">
            <a:avLst/>
          </a:prstGeom>
        </p:spPr>
      </p:pic>
      <p:sp>
        <p:nvSpPr>
          <p:cNvPr id="16" name="Content Placeholder 15">
            <a:extLst>
              <a:ext uri="{FF2B5EF4-FFF2-40B4-BE49-F238E27FC236}">
                <a16:creationId xmlns:a16="http://schemas.microsoft.com/office/drawing/2014/main" id="{555EC8EA-CD2B-325D-974E-36FEF2935632}"/>
              </a:ext>
            </a:extLst>
          </p:cNvPr>
          <p:cNvSpPr>
            <a:spLocks noGrp="1"/>
          </p:cNvSpPr>
          <p:nvPr>
            <p:ph sz="quarter" idx="18"/>
          </p:nvPr>
        </p:nvSpPr>
        <p:spPr>
          <a:xfrm>
            <a:off x="10118537" y="5749666"/>
            <a:ext cx="1159064" cy="200483"/>
          </a:xfrm>
        </p:spPr>
        <p:txBody>
          <a:bodyPr/>
          <a:lstStyle/>
          <a:p>
            <a:r>
              <a:rPr lang="es-US" sz="6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424247430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3982E4-97C8-369D-1DE7-A4049655D5B3}"/>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itle 1">
                <a:extLst>
                  <a:ext uri="{FF2B5EF4-FFF2-40B4-BE49-F238E27FC236}">
                    <a16:creationId xmlns:a16="http://schemas.microsoft.com/office/drawing/2014/main" id="{C7A4F702-27A8-11E7-A077-D330D840FA6C}"/>
                  </a:ext>
                </a:extLst>
              </p:cNvPr>
              <p:cNvSpPr>
                <a:spLocks noGrp="1"/>
              </p:cNvSpPr>
              <p:nvPr>
                <p:ph type="title"/>
              </p:nvPr>
            </p:nvSpPr>
            <p:spPr>
              <a:xfrm>
                <a:off x="273600" y="170143"/>
                <a:ext cx="11667575" cy="1465579"/>
              </a:xfrm>
            </p:spPr>
            <p:txBody>
              <a:bodyPr>
                <a:noAutofit/>
              </a:bodyPr>
              <a:lstStyle/>
              <a:p>
                <a:r>
                  <a:rPr lang="es-US" sz="3000" b="1" i="0" strike="noStrike" cap="none" spc="0" baseline="0" dirty="0">
                    <a:solidFill>
                      <a:srgbClr val="FFFFFF"/>
                    </a:solidFill>
                    <a:effectLst/>
                    <a:latin typeface="Libre Franklin"/>
                    <a:ea typeface="Libre Franklin"/>
                    <a:cs typeface="Libre Franklin"/>
                  </a:rPr>
                  <a:t> Fluidez </a:t>
                </a:r>
                <a:br>
                  <a:rPr sz="3000" dirty="0"/>
                </a:br>
                <a:r>
                  <a:rPr lang="es-US" sz="2400" b="1" i="0" strike="noStrike" cap="none" spc="0" baseline="0" dirty="0">
                    <a:solidFill>
                      <a:srgbClr val="D62714"/>
                    </a:solidFill>
                    <a:effectLst/>
                    <a:latin typeface="Libre Franklin"/>
                    <a:ea typeface="Libre Franklin"/>
                    <a:cs typeface="Libre Franklin"/>
                  </a:rPr>
                  <a:t>Respuesta a coro: Más cerca de </a:t>
                </a:r>
                <a:r>
                  <a:rPr lang="es-US" sz="2600" b="1" i="0" strike="noStrike" cap="none" spc="0" baseline="0" dirty="0">
                    <a:solidFill>
                      <a:srgbClr val="D62714"/>
                    </a:solidFill>
                    <a:effectLst/>
                    <a:latin typeface="Cambria"/>
                    <a:ea typeface="Cambria"/>
                    <a:cs typeface="Cambria"/>
                  </a:rPr>
                  <a:t>0</a:t>
                </a:r>
                <a:r>
                  <a:rPr lang="es-US" sz="2400" b="1" i="0" strike="noStrike" cap="none" spc="0" baseline="0" dirty="0">
                    <a:solidFill>
                      <a:srgbClr val="D62714"/>
                    </a:solidFill>
                    <a:effectLst/>
                    <a:latin typeface="Libre Franklin"/>
                    <a:ea typeface="Libre Franklin"/>
                    <a:cs typeface="Libre Franklin"/>
                  </a:rPr>
                  <a:t>, </a:t>
                </a:r>
                <a14:m>
                  <m:oMath xmlns:m="http://schemas.openxmlformats.org/officeDocument/2006/math">
                    <m:f>
                      <m:fPr>
                        <m:ctrlPr>
                          <a:rPr lang="ar-AE" sz="2400" i="1">
                            <a:solidFill>
                              <a:srgbClr val="D62714"/>
                            </a:solidFill>
                            <a:latin typeface="Cambria Math" panose="02040503050406030204" pitchFamily="18" charset="0"/>
                          </a:rPr>
                        </m:ctrlPr>
                      </m:fPr>
                      <m:num>
                        <m:r>
                          <a:rPr lang="ar-AE" sz="2400" i="1">
                            <a:solidFill>
                              <a:srgbClr val="D62714"/>
                            </a:solidFill>
                            <a:latin typeface="Cambria Math" panose="02040503050406030204" pitchFamily="18" charset="0"/>
                          </a:rPr>
                          <m:t>𝟏</m:t>
                        </m:r>
                      </m:num>
                      <m:den>
                        <m:r>
                          <a:rPr lang="en-US" sz="2400" i="1">
                            <a:solidFill>
                              <a:srgbClr val="D62714"/>
                            </a:solidFill>
                            <a:latin typeface="Cambria Math" panose="02040503050406030204" pitchFamily="18" charset="0"/>
                          </a:rPr>
                          <m:t>𝟐</m:t>
                        </m:r>
                      </m:den>
                    </m:f>
                  </m:oMath>
                </a14:m>
                <a:r>
                  <a:rPr lang="ar-AE" sz="2400" dirty="0">
                    <a:solidFill>
                      <a:srgbClr val="D62714"/>
                    </a:solidFill>
                    <a:latin typeface="Libre Franklin"/>
                    <a:ea typeface="Libre Franklin"/>
                    <a:cs typeface="Libre Franklin"/>
                  </a:rPr>
                  <a:t> </a:t>
                </a:r>
                <a:r>
                  <a:rPr lang="es-US" sz="2400" b="1" i="0" strike="noStrike" cap="none" spc="0" baseline="0" dirty="0">
                    <a:solidFill>
                      <a:srgbClr val="D62714"/>
                    </a:solidFill>
                    <a:effectLst/>
                    <a:latin typeface="Libre Franklin"/>
                    <a:ea typeface="Libre Franklin"/>
                    <a:cs typeface="Libre Franklin"/>
                  </a:rPr>
                  <a:t>, o </a:t>
                </a:r>
                <a:r>
                  <a:rPr lang="es-US" sz="2600" b="1" i="0" strike="noStrike" cap="none" spc="0" baseline="0" dirty="0">
                    <a:solidFill>
                      <a:srgbClr val="D62714"/>
                    </a:solidFill>
                    <a:effectLst/>
                    <a:latin typeface="Cambria"/>
                    <a:ea typeface="Cambria"/>
                    <a:cs typeface="Cambria"/>
                  </a:rPr>
                  <a:t>1 </a:t>
                </a:r>
                <a:r>
                  <a:rPr lang="es-US" sz="2600" b="1" i="0" strike="noStrike" cap="none" spc="0" baseline="0" dirty="0">
                    <a:solidFill>
                      <a:srgbClr val="D62714"/>
                    </a:solidFill>
                    <a:effectLst/>
                    <a:latin typeface="Libre Franklin"/>
                    <a:ea typeface="Libre Franklin"/>
                    <a:cs typeface="Libre Franklin"/>
                  </a:rPr>
                  <a:t>(6 de 9)</a:t>
                </a:r>
                <a:endParaRPr lang="en-US" sz="2600" dirty="0">
                  <a:latin typeface="Cambria" panose="02040503050406030204" pitchFamily="18" charset="0"/>
                  <a:ea typeface="Cambria" panose="02040503050406030204" pitchFamily="18" charset="0"/>
                </a:endParaRPr>
              </a:p>
            </p:txBody>
          </p:sp>
        </mc:Choice>
        <mc:Fallback xmlns="">
          <p:sp>
            <p:nvSpPr>
              <p:cNvPr id="2" name="Title 1">
                <a:extLst>
                  <a:ext uri="{FF2B5EF4-FFF2-40B4-BE49-F238E27FC236}">
                    <a16:creationId xmlns:a16="http://schemas.microsoft.com/office/drawing/2014/main" id="{C7A4F702-27A8-11E7-A077-D330D840FA6C}"/>
                  </a:ext>
                </a:extLst>
              </p:cNvPr>
              <p:cNvSpPr>
                <a:spLocks noGrp="1" noRot="1" noChangeAspect="1" noMove="1" noResize="1" noEditPoints="1" noAdjustHandles="1" noChangeArrowheads="1" noChangeShapeType="1" noTextEdit="1"/>
              </p:cNvSpPr>
              <p:nvPr>
                <p:ph type="title"/>
              </p:nvPr>
            </p:nvSpPr>
            <p:spPr>
              <a:xfrm>
                <a:off x="273600" y="170143"/>
                <a:ext cx="11667575" cy="1465579"/>
              </a:xfrm>
              <a:blipFill>
                <a:blip r:embed="rId3"/>
                <a:stretch>
                  <a:fillRect l="-1630" b="-7759"/>
                </a:stretch>
              </a:blipFill>
            </p:spPr>
            <p:txBody>
              <a:bodyPr/>
              <a:lstStyle/>
              <a:p>
                <a:r>
                  <a:rPr lang="en-US">
                    <a:noFill/>
                  </a:rPr>
                  <a:t> </a:t>
                </a:r>
              </a:p>
            </p:txBody>
          </p:sp>
        </mc:Fallback>
      </mc:AlternateContent>
      <p:pic>
        <p:nvPicPr>
          <p:cNvPr id="4" name="Graphic 3" descr="Una recta numérica que va de 0 a uno, con marcas de graduación equidistantes rotuladas 0, un medio y uno. El número siete doceavos está arriba de la recta numérica.">
            <a:extLst>
              <a:ext uri="{FF2B5EF4-FFF2-40B4-BE49-F238E27FC236}">
                <a16:creationId xmlns:a16="http://schemas.microsoft.com/office/drawing/2014/main" id="{B6399924-244F-1756-C17F-7F14F71A237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508551" y="2094705"/>
            <a:ext cx="9174896" cy="3136514"/>
          </a:xfrm>
          <a:prstGeom prst="rect">
            <a:avLst/>
          </a:prstGeom>
        </p:spPr>
      </p:pic>
      <p:sp>
        <p:nvSpPr>
          <p:cNvPr id="19" name="Content Placeholder 2">
            <a:extLst>
              <a:ext uri="{FF2B5EF4-FFF2-40B4-BE49-F238E27FC236}">
                <a16:creationId xmlns:a16="http://schemas.microsoft.com/office/drawing/2014/main" id="{27E23CCC-A6A8-2F98-9FA5-5B0A32CAACCF}"/>
              </a:ext>
            </a:extLst>
          </p:cNvPr>
          <p:cNvSpPr>
            <a:spLocks noGrp="1"/>
          </p:cNvSpPr>
          <p:nvPr>
            <p:ph sz="quarter" idx="26"/>
          </p:nvPr>
        </p:nvSpPr>
        <p:spPr>
          <a:xfrm>
            <a:off x="555437" y="5844474"/>
            <a:ext cx="2234066" cy="272125"/>
          </a:xfrm>
        </p:spPr>
        <p:txBody>
          <a:bodyPr>
            <a:noAutofit/>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6" name="Picture 5" descr="Respuesta de la clase: 5 marcas de graduación sin rotular equidistantes entre 0 y un medio. 5 marcas de graduación equidistantes entre un medio y uno. La primera marca rotulada siete doceavos está un poco a la derecha de un medio.">
            <a:extLst>
              <a:ext uri="{FF2B5EF4-FFF2-40B4-BE49-F238E27FC236}">
                <a16:creationId xmlns:a16="http://schemas.microsoft.com/office/drawing/2014/main" id="{10BB2FE5-8113-B9F9-0393-D2E9558A64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509056" y="2091244"/>
            <a:ext cx="9174896" cy="3136514"/>
          </a:xfrm>
          <a:prstGeom prst="rect">
            <a:avLst/>
          </a:prstGeom>
        </p:spPr>
      </p:pic>
      <p:sp>
        <p:nvSpPr>
          <p:cNvPr id="16" name="Content Placeholder 15">
            <a:extLst>
              <a:ext uri="{FF2B5EF4-FFF2-40B4-BE49-F238E27FC236}">
                <a16:creationId xmlns:a16="http://schemas.microsoft.com/office/drawing/2014/main" id="{C0E920EB-3119-5C2F-68A2-C3CCAAE5EF52}"/>
              </a:ext>
            </a:extLst>
          </p:cNvPr>
          <p:cNvSpPr>
            <a:spLocks noGrp="1"/>
          </p:cNvSpPr>
          <p:nvPr>
            <p:ph sz="quarter" idx="18"/>
          </p:nvPr>
        </p:nvSpPr>
        <p:spPr>
          <a:xfrm>
            <a:off x="10205623" y="5880294"/>
            <a:ext cx="1159064" cy="200483"/>
          </a:xfrm>
        </p:spPr>
        <p:txBody>
          <a:bodyPr/>
          <a:lstStyle/>
          <a:p>
            <a:r>
              <a:rPr lang="es-US" sz="6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290220812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F2DEEC-FFA8-F32E-710F-CC5763E2577E}"/>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itle 1">
                <a:extLst>
                  <a:ext uri="{FF2B5EF4-FFF2-40B4-BE49-F238E27FC236}">
                    <a16:creationId xmlns:a16="http://schemas.microsoft.com/office/drawing/2014/main" id="{59EA3314-2BE3-0800-C44C-99045BE04319}"/>
                  </a:ext>
                </a:extLst>
              </p:cNvPr>
              <p:cNvSpPr>
                <a:spLocks noGrp="1"/>
              </p:cNvSpPr>
              <p:nvPr>
                <p:ph type="title"/>
              </p:nvPr>
            </p:nvSpPr>
            <p:spPr>
              <a:xfrm>
                <a:off x="273600" y="170145"/>
                <a:ext cx="11667575" cy="1465579"/>
              </a:xfrm>
            </p:spPr>
            <p:txBody>
              <a:bodyPr>
                <a:noAutofit/>
              </a:bodyPr>
              <a:lstStyle/>
              <a:p>
                <a:r>
                  <a:rPr lang="es-US" sz="3000" b="1" i="0" strike="noStrike" cap="none" spc="0" baseline="0" dirty="0">
                    <a:solidFill>
                      <a:srgbClr val="FFFFFF"/>
                    </a:solidFill>
                    <a:effectLst/>
                    <a:latin typeface="Libre Franklin"/>
                    <a:ea typeface="Libre Franklin"/>
                    <a:cs typeface="Libre Franklin"/>
                  </a:rPr>
                  <a:t> Fluidez </a:t>
                </a:r>
                <a:br>
                  <a:rPr sz="3000" dirty="0"/>
                </a:br>
                <a:r>
                  <a:rPr lang="es-US" sz="2400" b="1" i="0" strike="noStrike" cap="none" spc="0" baseline="0" dirty="0">
                    <a:solidFill>
                      <a:srgbClr val="D62714"/>
                    </a:solidFill>
                    <a:effectLst/>
                    <a:latin typeface="Libre Franklin"/>
                    <a:ea typeface="Libre Franklin"/>
                    <a:cs typeface="Libre Franklin"/>
                  </a:rPr>
                  <a:t>Respuesta a coro: Más cerca de </a:t>
                </a:r>
                <a:r>
                  <a:rPr lang="es-US" sz="2600" b="1" i="0" strike="noStrike" cap="none" spc="0" baseline="0" dirty="0">
                    <a:solidFill>
                      <a:srgbClr val="D62714"/>
                    </a:solidFill>
                    <a:effectLst/>
                    <a:latin typeface="Cambria"/>
                    <a:ea typeface="Cambria"/>
                    <a:cs typeface="Cambria"/>
                  </a:rPr>
                  <a:t>0</a:t>
                </a:r>
                <a:r>
                  <a:rPr lang="es-US" sz="2400" b="1" i="0" strike="noStrike" cap="none" spc="0" baseline="0" dirty="0">
                    <a:solidFill>
                      <a:srgbClr val="D62714"/>
                    </a:solidFill>
                    <a:effectLst/>
                    <a:latin typeface="Libre Franklin"/>
                    <a:ea typeface="Libre Franklin"/>
                    <a:cs typeface="Libre Franklin"/>
                  </a:rPr>
                  <a:t>, </a:t>
                </a:r>
                <a14:m>
                  <m:oMath xmlns:m="http://schemas.openxmlformats.org/officeDocument/2006/math">
                    <m:f>
                      <m:fPr>
                        <m:ctrlPr>
                          <a:rPr lang="ar-AE" sz="2400" i="1">
                            <a:solidFill>
                              <a:srgbClr val="D62714"/>
                            </a:solidFill>
                            <a:latin typeface="Cambria Math" panose="02040503050406030204" pitchFamily="18" charset="0"/>
                          </a:rPr>
                        </m:ctrlPr>
                      </m:fPr>
                      <m:num>
                        <m:r>
                          <a:rPr lang="ar-AE" sz="2400" i="1">
                            <a:solidFill>
                              <a:srgbClr val="D62714"/>
                            </a:solidFill>
                            <a:latin typeface="Cambria Math" panose="02040503050406030204" pitchFamily="18" charset="0"/>
                          </a:rPr>
                          <m:t>𝟏</m:t>
                        </m:r>
                      </m:num>
                      <m:den>
                        <m:r>
                          <a:rPr lang="en-US" sz="2400" i="1">
                            <a:solidFill>
                              <a:srgbClr val="D62714"/>
                            </a:solidFill>
                            <a:latin typeface="Cambria Math" panose="02040503050406030204" pitchFamily="18" charset="0"/>
                          </a:rPr>
                          <m:t>𝟐</m:t>
                        </m:r>
                      </m:den>
                    </m:f>
                  </m:oMath>
                </a14:m>
                <a:r>
                  <a:rPr lang="ar-AE" sz="2400" dirty="0">
                    <a:solidFill>
                      <a:srgbClr val="D62714"/>
                    </a:solidFill>
                    <a:latin typeface="Libre Franklin"/>
                    <a:ea typeface="Libre Franklin"/>
                    <a:cs typeface="Libre Franklin"/>
                  </a:rPr>
                  <a:t> </a:t>
                </a:r>
                <a:r>
                  <a:rPr lang="es-US" sz="2400" b="1" i="0" strike="noStrike" cap="none" spc="0" baseline="0" dirty="0">
                    <a:solidFill>
                      <a:srgbClr val="D62714"/>
                    </a:solidFill>
                    <a:effectLst/>
                    <a:latin typeface="Libre Franklin"/>
                    <a:ea typeface="Libre Franklin"/>
                    <a:cs typeface="Libre Franklin"/>
                  </a:rPr>
                  <a:t>, o </a:t>
                </a:r>
                <a:r>
                  <a:rPr lang="es-US" sz="2600" b="1" i="0" strike="noStrike" cap="none" spc="0" baseline="0" dirty="0">
                    <a:solidFill>
                      <a:srgbClr val="D62714"/>
                    </a:solidFill>
                    <a:effectLst/>
                    <a:latin typeface="Cambria"/>
                    <a:ea typeface="Cambria"/>
                    <a:cs typeface="Cambria"/>
                  </a:rPr>
                  <a:t>1 </a:t>
                </a:r>
                <a:r>
                  <a:rPr lang="es-US" sz="2600" b="1" i="0" strike="noStrike" cap="none" spc="0" baseline="0" dirty="0">
                    <a:solidFill>
                      <a:srgbClr val="D62714"/>
                    </a:solidFill>
                    <a:effectLst/>
                    <a:latin typeface="Libre Franklin"/>
                    <a:ea typeface="Libre Franklin"/>
                    <a:cs typeface="Libre Franklin"/>
                  </a:rPr>
                  <a:t>(7 de 9)</a:t>
                </a:r>
                <a:endParaRPr lang="en-US" sz="2600" dirty="0">
                  <a:latin typeface="Cambria" panose="02040503050406030204" pitchFamily="18" charset="0"/>
                  <a:ea typeface="Cambria" panose="02040503050406030204" pitchFamily="18" charset="0"/>
                </a:endParaRPr>
              </a:p>
            </p:txBody>
          </p:sp>
        </mc:Choice>
        <mc:Fallback xmlns="">
          <p:sp>
            <p:nvSpPr>
              <p:cNvPr id="2" name="Title 1">
                <a:extLst>
                  <a:ext uri="{FF2B5EF4-FFF2-40B4-BE49-F238E27FC236}">
                    <a16:creationId xmlns:a16="http://schemas.microsoft.com/office/drawing/2014/main" id="{59EA3314-2BE3-0800-C44C-99045BE04319}"/>
                  </a:ext>
                </a:extLst>
              </p:cNvPr>
              <p:cNvSpPr>
                <a:spLocks noGrp="1" noRot="1" noChangeAspect="1" noMove="1" noResize="1" noEditPoints="1" noAdjustHandles="1" noChangeArrowheads="1" noChangeShapeType="1" noTextEdit="1"/>
              </p:cNvSpPr>
              <p:nvPr>
                <p:ph type="title"/>
              </p:nvPr>
            </p:nvSpPr>
            <p:spPr>
              <a:xfrm>
                <a:off x="273600" y="170145"/>
                <a:ext cx="11667575" cy="1465579"/>
              </a:xfrm>
              <a:blipFill>
                <a:blip r:embed="rId3"/>
                <a:stretch>
                  <a:fillRect l="-1630" b="-7759"/>
                </a:stretch>
              </a:blipFill>
            </p:spPr>
            <p:txBody>
              <a:bodyPr/>
              <a:lstStyle/>
              <a:p>
                <a:r>
                  <a:rPr lang="en-US">
                    <a:noFill/>
                  </a:rPr>
                  <a:t> </a:t>
                </a:r>
              </a:p>
            </p:txBody>
          </p:sp>
        </mc:Fallback>
      </mc:AlternateContent>
      <p:pic>
        <p:nvPicPr>
          <p:cNvPr id="4" name="Graphic 3" descr="Una recta numérica que va de 0 a uno, con marcas de graduación equidistantes rotuladas 0, un medio y uno. El número tres quintos está arriba de la recta numérica.">
            <a:extLst>
              <a:ext uri="{FF2B5EF4-FFF2-40B4-BE49-F238E27FC236}">
                <a16:creationId xmlns:a16="http://schemas.microsoft.com/office/drawing/2014/main" id="{BA5C3C3C-FB0A-420E-AF19-1649A621526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477448" y="2084071"/>
            <a:ext cx="9237102" cy="3157780"/>
          </a:xfrm>
          <a:prstGeom prst="rect">
            <a:avLst/>
          </a:prstGeom>
        </p:spPr>
      </p:pic>
      <p:sp>
        <p:nvSpPr>
          <p:cNvPr id="19" name="Content Placeholder 2">
            <a:extLst>
              <a:ext uri="{FF2B5EF4-FFF2-40B4-BE49-F238E27FC236}">
                <a16:creationId xmlns:a16="http://schemas.microsoft.com/office/drawing/2014/main" id="{D36950AE-B94D-4C60-9F43-3D79EDB8E556}"/>
              </a:ext>
            </a:extLst>
          </p:cNvPr>
          <p:cNvSpPr>
            <a:spLocks noGrp="1"/>
          </p:cNvSpPr>
          <p:nvPr>
            <p:ph sz="quarter" idx="26"/>
          </p:nvPr>
        </p:nvSpPr>
        <p:spPr>
          <a:xfrm>
            <a:off x="511894" y="5779160"/>
            <a:ext cx="2234066" cy="272125"/>
          </a:xfrm>
        </p:spPr>
        <p:txBody>
          <a:bodyPr>
            <a:noAutofit/>
          </a:bodyPr>
          <a:lstStyle/>
          <a:p>
            <a:r>
              <a:rPr lang="es-US" sz="600" b="0" i="0" strike="noStrike" cap="none" spc="0" baseline="0" dirty="0">
                <a:solidFill>
                  <a:srgbClr val="FFFFFF"/>
                </a:solidFill>
                <a:effectLst/>
                <a:latin typeface="Libre Franklin"/>
                <a:ea typeface="Libre Franklin"/>
                <a:cs typeface="Libre Franklin"/>
              </a:rPr>
              <a:t>La animación comienza aquí; presione la barra de espacio para ver la respuesta.</a:t>
            </a:r>
          </a:p>
        </p:txBody>
      </p:sp>
      <p:pic>
        <p:nvPicPr>
          <p:cNvPr id="6" name="Picture 5" descr="Respuesta de la clase: 2 marcas de graduación sin rotular entre 0 y un medio. 2 marcas de graduación entre un medio y 2. La marca de graduación rotulada tres quintos está entre un medio y 2, un poco a la derecha de un medio.">
            <a:extLst>
              <a:ext uri="{FF2B5EF4-FFF2-40B4-BE49-F238E27FC236}">
                <a16:creationId xmlns:a16="http://schemas.microsoft.com/office/drawing/2014/main" id="{E1919FD2-BA16-1EF2-ADA4-2270C57DAE7B}"/>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477955" y="2080612"/>
            <a:ext cx="9237096" cy="3157780"/>
          </a:xfrm>
          <a:prstGeom prst="rect">
            <a:avLst/>
          </a:prstGeom>
        </p:spPr>
      </p:pic>
      <p:sp>
        <p:nvSpPr>
          <p:cNvPr id="16" name="Content Placeholder 15">
            <a:extLst>
              <a:ext uri="{FF2B5EF4-FFF2-40B4-BE49-F238E27FC236}">
                <a16:creationId xmlns:a16="http://schemas.microsoft.com/office/drawing/2014/main" id="{1B6982D1-DECD-1F0A-DE6C-85077F198126}"/>
              </a:ext>
            </a:extLst>
          </p:cNvPr>
          <p:cNvSpPr>
            <a:spLocks noGrp="1"/>
          </p:cNvSpPr>
          <p:nvPr>
            <p:ph sz="quarter" idx="18"/>
          </p:nvPr>
        </p:nvSpPr>
        <p:spPr>
          <a:xfrm>
            <a:off x="10162080" y="5814980"/>
            <a:ext cx="1159064" cy="200483"/>
          </a:xfrm>
        </p:spPr>
        <p:txBody>
          <a:bodyPr/>
          <a:lstStyle/>
          <a:p>
            <a:r>
              <a:rPr lang="es-US" sz="6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55341807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4EA4FF-0066-8023-009A-936DEAE3FEB1}"/>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itle 1">
                <a:extLst>
                  <a:ext uri="{FF2B5EF4-FFF2-40B4-BE49-F238E27FC236}">
                    <a16:creationId xmlns:a16="http://schemas.microsoft.com/office/drawing/2014/main" id="{28085C60-02AE-4D82-B575-483671D8BED8}"/>
                  </a:ext>
                </a:extLst>
              </p:cNvPr>
              <p:cNvSpPr>
                <a:spLocks noGrp="1"/>
              </p:cNvSpPr>
              <p:nvPr>
                <p:ph type="title"/>
              </p:nvPr>
            </p:nvSpPr>
            <p:spPr>
              <a:xfrm>
                <a:off x="273600" y="170143"/>
                <a:ext cx="11667575" cy="1465579"/>
              </a:xfrm>
            </p:spPr>
            <p:txBody>
              <a:bodyPr>
                <a:noAutofit/>
              </a:bodyPr>
              <a:lstStyle/>
              <a:p>
                <a:r>
                  <a:rPr lang="es-US" sz="3000" b="1" i="0" strike="noStrike" cap="none" spc="0" baseline="0" dirty="0">
                    <a:solidFill>
                      <a:srgbClr val="FFFFFF"/>
                    </a:solidFill>
                    <a:effectLst/>
                    <a:latin typeface="Libre Franklin"/>
                    <a:ea typeface="Libre Franklin"/>
                    <a:cs typeface="Libre Franklin"/>
                  </a:rPr>
                  <a:t> Fluidez </a:t>
                </a:r>
                <a:br>
                  <a:rPr sz="3000" dirty="0"/>
                </a:br>
                <a:r>
                  <a:rPr lang="es-US" sz="2400" b="1" i="0" strike="noStrike" cap="none" spc="0" baseline="0" dirty="0">
                    <a:solidFill>
                      <a:srgbClr val="D62714"/>
                    </a:solidFill>
                    <a:effectLst/>
                    <a:latin typeface="Libre Franklin"/>
                    <a:ea typeface="Libre Franklin"/>
                    <a:cs typeface="Libre Franklin"/>
                  </a:rPr>
                  <a:t>Respuesta a coro: Más cerca de </a:t>
                </a:r>
                <a:r>
                  <a:rPr lang="es-US" sz="2600" b="1" i="0" strike="noStrike" cap="none" spc="0" baseline="0" dirty="0">
                    <a:solidFill>
                      <a:srgbClr val="D62714"/>
                    </a:solidFill>
                    <a:effectLst/>
                    <a:latin typeface="Cambria"/>
                    <a:ea typeface="Cambria"/>
                    <a:cs typeface="Cambria"/>
                  </a:rPr>
                  <a:t>0</a:t>
                </a:r>
                <a:r>
                  <a:rPr lang="es-US" sz="2400" b="1" i="0" strike="noStrike" cap="none" spc="0" baseline="0" dirty="0">
                    <a:solidFill>
                      <a:srgbClr val="D62714"/>
                    </a:solidFill>
                    <a:effectLst/>
                    <a:latin typeface="Libre Franklin"/>
                    <a:ea typeface="Libre Franklin"/>
                    <a:cs typeface="Libre Franklin"/>
                  </a:rPr>
                  <a:t>, </a:t>
                </a:r>
                <a14:m>
                  <m:oMath xmlns:m="http://schemas.openxmlformats.org/officeDocument/2006/math">
                    <m:f>
                      <m:fPr>
                        <m:ctrlPr>
                          <a:rPr lang="ar-AE" sz="2400" i="1">
                            <a:solidFill>
                              <a:srgbClr val="D62714"/>
                            </a:solidFill>
                            <a:latin typeface="Cambria Math" panose="02040503050406030204" pitchFamily="18" charset="0"/>
                          </a:rPr>
                        </m:ctrlPr>
                      </m:fPr>
                      <m:num>
                        <m:r>
                          <a:rPr lang="ar-AE" sz="2400" i="1">
                            <a:solidFill>
                              <a:srgbClr val="D62714"/>
                            </a:solidFill>
                            <a:latin typeface="Cambria Math" panose="02040503050406030204" pitchFamily="18" charset="0"/>
                          </a:rPr>
                          <m:t>𝟏</m:t>
                        </m:r>
                      </m:num>
                      <m:den>
                        <m:r>
                          <a:rPr lang="en-US" sz="2400" i="1">
                            <a:solidFill>
                              <a:srgbClr val="D62714"/>
                            </a:solidFill>
                            <a:latin typeface="Cambria Math" panose="02040503050406030204" pitchFamily="18" charset="0"/>
                          </a:rPr>
                          <m:t>𝟐</m:t>
                        </m:r>
                      </m:den>
                    </m:f>
                  </m:oMath>
                </a14:m>
                <a:r>
                  <a:rPr lang="ar-AE" sz="2400" dirty="0">
                    <a:solidFill>
                      <a:srgbClr val="D62714"/>
                    </a:solidFill>
                    <a:latin typeface="Libre Franklin"/>
                    <a:ea typeface="Libre Franklin"/>
                    <a:cs typeface="Libre Franklin"/>
                  </a:rPr>
                  <a:t> </a:t>
                </a:r>
                <a:r>
                  <a:rPr lang="es-US" sz="2400" b="1" i="0" strike="noStrike" cap="none" spc="0" baseline="0" dirty="0">
                    <a:solidFill>
                      <a:srgbClr val="D62714"/>
                    </a:solidFill>
                    <a:effectLst/>
                    <a:latin typeface="Libre Franklin"/>
                    <a:ea typeface="Libre Franklin"/>
                    <a:cs typeface="Libre Franklin"/>
                  </a:rPr>
                  <a:t>, o </a:t>
                </a:r>
                <a:r>
                  <a:rPr lang="es-US" sz="2600" b="1" i="0" strike="noStrike" cap="none" spc="0" baseline="0" dirty="0">
                    <a:solidFill>
                      <a:srgbClr val="D62714"/>
                    </a:solidFill>
                    <a:effectLst/>
                    <a:latin typeface="Cambria"/>
                    <a:ea typeface="Cambria"/>
                    <a:cs typeface="Cambria"/>
                  </a:rPr>
                  <a:t>1 </a:t>
                </a:r>
                <a:r>
                  <a:rPr lang="es-US" sz="2600" b="1" i="0" strike="noStrike" cap="none" spc="0" baseline="0" dirty="0">
                    <a:solidFill>
                      <a:srgbClr val="D62714"/>
                    </a:solidFill>
                    <a:effectLst/>
                    <a:latin typeface="Libre Franklin"/>
                    <a:ea typeface="Libre Franklin"/>
                    <a:cs typeface="Libre Franklin"/>
                  </a:rPr>
                  <a:t>(8 de 9)</a:t>
                </a:r>
                <a:endParaRPr lang="en-US" sz="2600" dirty="0">
                  <a:latin typeface="Cambria" panose="02040503050406030204" pitchFamily="18" charset="0"/>
                  <a:ea typeface="Cambria" panose="02040503050406030204" pitchFamily="18" charset="0"/>
                </a:endParaRPr>
              </a:p>
            </p:txBody>
          </p:sp>
        </mc:Choice>
        <mc:Fallback xmlns="">
          <p:sp>
            <p:nvSpPr>
              <p:cNvPr id="2" name="Title 1">
                <a:extLst>
                  <a:ext uri="{FF2B5EF4-FFF2-40B4-BE49-F238E27FC236}">
                    <a16:creationId xmlns:a16="http://schemas.microsoft.com/office/drawing/2014/main" id="{28085C60-02AE-4D82-B575-483671D8BED8}"/>
                  </a:ext>
                </a:extLst>
              </p:cNvPr>
              <p:cNvSpPr>
                <a:spLocks noGrp="1" noRot="1" noChangeAspect="1" noMove="1" noResize="1" noEditPoints="1" noAdjustHandles="1" noChangeArrowheads="1" noChangeShapeType="1" noTextEdit="1"/>
              </p:cNvSpPr>
              <p:nvPr>
                <p:ph type="title"/>
              </p:nvPr>
            </p:nvSpPr>
            <p:spPr>
              <a:xfrm>
                <a:off x="273600" y="170143"/>
                <a:ext cx="11667575" cy="1465579"/>
              </a:xfrm>
              <a:blipFill>
                <a:blip r:embed="rId3"/>
                <a:stretch>
                  <a:fillRect l="-1630" b="-7759"/>
                </a:stretch>
              </a:blipFill>
            </p:spPr>
            <p:txBody>
              <a:bodyPr/>
              <a:lstStyle/>
              <a:p>
                <a:r>
                  <a:rPr lang="en-US">
                    <a:noFill/>
                  </a:rPr>
                  <a:t> </a:t>
                </a:r>
              </a:p>
            </p:txBody>
          </p:sp>
        </mc:Fallback>
      </mc:AlternateContent>
      <p:pic>
        <p:nvPicPr>
          <p:cNvPr id="4" name="Graphic 3" descr="Una recta numérica que va de 0 a uno, con marcas de graduación equidistantes rotuladas 0, un medio y uno. El número dos séptimos está arriba de la recta numérica.">
            <a:extLst>
              <a:ext uri="{FF2B5EF4-FFF2-40B4-BE49-F238E27FC236}">
                <a16:creationId xmlns:a16="http://schemas.microsoft.com/office/drawing/2014/main" id="{C415871F-B714-2CD9-047A-3F161ABADB5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477450" y="2084072"/>
            <a:ext cx="9237096" cy="3157780"/>
          </a:xfrm>
          <a:prstGeom prst="rect">
            <a:avLst/>
          </a:prstGeom>
        </p:spPr>
      </p:pic>
      <p:sp>
        <p:nvSpPr>
          <p:cNvPr id="19" name="Content Placeholder 2">
            <a:extLst>
              <a:ext uri="{FF2B5EF4-FFF2-40B4-BE49-F238E27FC236}">
                <a16:creationId xmlns:a16="http://schemas.microsoft.com/office/drawing/2014/main" id="{991BB959-F2D4-1CEC-9BA0-E1463AB7C298}"/>
              </a:ext>
            </a:extLst>
          </p:cNvPr>
          <p:cNvSpPr>
            <a:spLocks noGrp="1"/>
          </p:cNvSpPr>
          <p:nvPr>
            <p:ph sz="quarter" idx="26"/>
          </p:nvPr>
        </p:nvSpPr>
        <p:spPr>
          <a:xfrm>
            <a:off x="511894" y="5779160"/>
            <a:ext cx="2234066" cy="272125"/>
          </a:xfrm>
        </p:spPr>
        <p:txBody>
          <a:bodyPr>
            <a:noAutofit/>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6" name="Picture 5" descr="Respuesta de la clase: 3 marcas de graduación equidistantes entre 0 y un medio. La segunda marca rotulada dos séptimos está más cerca de un medio que de 0. 3 marcas de graduación equidistantes entre un medio y uno.">
            <a:extLst>
              <a:ext uri="{FF2B5EF4-FFF2-40B4-BE49-F238E27FC236}">
                <a16:creationId xmlns:a16="http://schemas.microsoft.com/office/drawing/2014/main" id="{07CB428E-EA84-B161-469F-CD5E6892399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477955" y="2080607"/>
            <a:ext cx="9237096" cy="3157780"/>
          </a:xfrm>
          <a:prstGeom prst="rect">
            <a:avLst/>
          </a:prstGeom>
        </p:spPr>
      </p:pic>
      <p:sp>
        <p:nvSpPr>
          <p:cNvPr id="16" name="Content Placeholder 15">
            <a:extLst>
              <a:ext uri="{FF2B5EF4-FFF2-40B4-BE49-F238E27FC236}">
                <a16:creationId xmlns:a16="http://schemas.microsoft.com/office/drawing/2014/main" id="{3A1D9452-C0DC-C7E5-E75B-4F21DA089DD4}"/>
              </a:ext>
            </a:extLst>
          </p:cNvPr>
          <p:cNvSpPr>
            <a:spLocks noGrp="1"/>
          </p:cNvSpPr>
          <p:nvPr>
            <p:ph sz="quarter" idx="18"/>
          </p:nvPr>
        </p:nvSpPr>
        <p:spPr>
          <a:xfrm>
            <a:off x="10162080" y="5814980"/>
            <a:ext cx="1159064" cy="200483"/>
          </a:xfrm>
        </p:spPr>
        <p:txBody>
          <a:bodyPr/>
          <a:lstStyle/>
          <a:p>
            <a:r>
              <a:rPr lang="es-US" sz="6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100273183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371F62-C8C5-5843-302C-A71E41B51A50}"/>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itle 1">
                <a:extLst>
                  <a:ext uri="{FF2B5EF4-FFF2-40B4-BE49-F238E27FC236}">
                    <a16:creationId xmlns:a16="http://schemas.microsoft.com/office/drawing/2014/main" id="{BFCDE1B2-7377-F331-622D-6E7E38F07251}"/>
                  </a:ext>
                </a:extLst>
              </p:cNvPr>
              <p:cNvSpPr>
                <a:spLocks noGrp="1"/>
              </p:cNvSpPr>
              <p:nvPr>
                <p:ph type="title"/>
              </p:nvPr>
            </p:nvSpPr>
            <p:spPr>
              <a:xfrm>
                <a:off x="273600" y="170142"/>
                <a:ext cx="11667575" cy="1465579"/>
              </a:xfrm>
            </p:spPr>
            <p:txBody>
              <a:bodyPr>
                <a:noAutofit/>
              </a:bodyPr>
              <a:lstStyle/>
              <a:p>
                <a:r>
                  <a:rPr lang="es-US" sz="3000" b="1" i="0" strike="noStrike" cap="none" spc="0" baseline="0" dirty="0">
                    <a:solidFill>
                      <a:srgbClr val="FFFFFF"/>
                    </a:solidFill>
                    <a:effectLst/>
                    <a:latin typeface="Libre Franklin"/>
                    <a:ea typeface="Libre Franklin"/>
                    <a:cs typeface="Libre Franklin"/>
                  </a:rPr>
                  <a:t> Fluidez </a:t>
                </a:r>
                <a:br>
                  <a:rPr sz="3000" dirty="0"/>
                </a:br>
                <a:r>
                  <a:rPr lang="es-US" sz="2400" b="1" i="0" strike="noStrike" cap="none" spc="0" baseline="0" dirty="0">
                    <a:solidFill>
                      <a:srgbClr val="D62714"/>
                    </a:solidFill>
                    <a:effectLst/>
                    <a:latin typeface="Libre Franklin"/>
                    <a:ea typeface="Libre Franklin"/>
                    <a:cs typeface="Libre Franklin"/>
                  </a:rPr>
                  <a:t>Respuesta a coro: Más cerca de </a:t>
                </a:r>
                <a:r>
                  <a:rPr lang="es-US" sz="2600" b="1" i="0" strike="noStrike" cap="none" spc="0" baseline="0" dirty="0">
                    <a:solidFill>
                      <a:srgbClr val="D62714"/>
                    </a:solidFill>
                    <a:effectLst/>
                    <a:latin typeface="Cambria"/>
                    <a:ea typeface="Cambria"/>
                    <a:cs typeface="Cambria"/>
                  </a:rPr>
                  <a:t>0</a:t>
                </a:r>
                <a:r>
                  <a:rPr lang="es-US" sz="2400" b="1" i="0" strike="noStrike" cap="none" spc="0" baseline="0" dirty="0">
                    <a:solidFill>
                      <a:srgbClr val="D62714"/>
                    </a:solidFill>
                    <a:effectLst/>
                    <a:latin typeface="Libre Franklin"/>
                    <a:ea typeface="Libre Franklin"/>
                    <a:cs typeface="Libre Franklin"/>
                  </a:rPr>
                  <a:t>, </a:t>
                </a:r>
                <a14:m>
                  <m:oMath xmlns:m="http://schemas.openxmlformats.org/officeDocument/2006/math">
                    <m:f>
                      <m:fPr>
                        <m:ctrlPr>
                          <a:rPr lang="ar-AE" sz="2400" i="1">
                            <a:solidFill>
                              <a:srgbClr val="D62714"/>
                            </a:solidFill>
                            <a:latin typeface="Cambria Math" panose="02040503050406030204" pitchFamily="18" charset="0"/>
                          </a:rPr>
                        </m:ctrlPr>
                      </m:fPr>
                      <m:num>
                        <m:r>
                          <a:rPr lang="ar-AE" sz="2400" i="1">
                            <a:solidFill>
                              <a:srgbClr val="D62714"/>
                            </a:solidFill>
                            <a:latin typeface="Cambria Math" panose="02040503050406030204" pitchFamily="18" charset="0"/>
                          </a:rPr>
                          <m:t>𝟏</m:t>
                        </m:r>
                      </m:num>
                      <m:den>
                        <m:r>
                          <a:rPr lang="en-US" sz="2400" i="1">
                            <a:solidFill>
                              <a:srgbClr val="D62714"/>
                            </a:solidFill>
                            <a:latin typeface="Cambria Math" panose="02040503050406030204" pitchFamily="18" charset="0"/>
                          </a:rPr>
                          <m:t>𝟐</m:t>
                        </m:r>
                      </m:den>
                    </m:f>
                  </m:oMath>
                </a14:m>
                <a:r>
                  <a:rPr lang="ar-AE" sz="2400" dirty="0">
                    <a:solidFill>
                      <a:srgbClr val="D62714"/>
                    </a:solidFill>
                    <a:latin typeface="Libre Franklin"/>
                    <a:ea typeface="Libre Franklin"/>
                    <a:cs typeface="Libre Franklin"/>
                  </a:rPr>
                  <a:t> </a:t>
                </a:r>
                <a:r>
                  <a:rPr lang="es-US" sz="2400" b="1" i="0" strike="noStrike" cap="none" spc="0" baseline="0" dirty="0">
                    <a:solidFill>
                      <a:srgbClr val="D62714"/>
                    </a:solidFill>
                    <a:effectLst/>
                    <a:latin typeface="Libre Franklin"/>
                    <a:ea typeface="Libre Franklin"/>
                    <a:cs typeface="Libre Franklin"/>
                  </a:rPr>
                  <a:t>, o </a:t>
                </a:r>
                <a:r>
                  <a:rPr lang="es-US" sz="2600" b="1" i="0" strike="noStrike" cap="none" spc="0" baseline="0" dirty="0">
                    <a:solidFill>
                      <a:srgbClr val="D62714"/>
                    </a:solidFill>
                    <a:effectLst/>
                    <a:latin typeface="Cambria"/>
                    <a:ea typeface="Cambria"/>
                    <a:cs typeface="Cambria"/>
                  </a:rPr>
                  <a:t>1 </a:t>
                </a:r>
                <a:r>
                  <a:rPr lang="es-US" sz="2600" b="1" i="0" strike="noStrike" cap="none" spc="0" baseline="0" dirty="0">
                    <a:solidFill>
                      <a:srgbClr val="D62714"/>
                    </a:solidFill>
                    <a:effectLst/>
                    <a:latin typeface="Libre Franklin"/>
                    <a:ea typeface="Libre Franklin"/>
                    <a:cs typeface="Libre Franklin"/>
                  </a:rPr>
                  <a:t>(9 de 9)</a:t>
                </a:r>
                <a:endParaRPr lang="en-US" sz="2600" dirty="0">
                  <a:latin typeface="Cambria" panose="02040503050406030204" pitchFamily="18" charset="0"/>
                  <a:ea typeface="Cambria" panose="02040503050406030204" pitchFamily="18" charset="0"/>
                </a:endParaRPr>
              </a:p>
            </p:txBody>
          </p:sp>
        </mc:Choice>
        <mc:Fallback xmlns="">
          <p:sp>
            <p:nvSpPr>
              <p:cNvPr id="2" name="Title 1">
                <a:extLst>
                  <a:ext uri="{FF2B5EF4-FFF2-40B4-BE49-F238E27FC236}">
                    <a16:creationId xmlns:a16="http://schemas.microsoft.com/office/drawing/2014/main" id="{BFCDE1B2-7377-F331-622D-6E7E38F07251}"/>
                  </a:ext>
                </a:extLst>
              </p:cNvPr>
              <p:cNvSpPr>
                <a:spLocks noGrp="1" noRot="1" noChangeAspect="1" noMove="1" noResize="1" noEditPoints="1" noAdjustHandles="1" noChangeArrowheads="1" noChangeShapeType="1" noTextEdit="1"/>
              </p:cNvSpPr>
              <p:nvPr>
                <p:ph type="title"/>
              </p:nvPr>
            </p:nvSpPr>
            <p:spPr>
              <a:xfrm>
                <a:off x="273600" y="170142"/>
                <a:ext cx="11667575" cy="1465579"/>
              </a:xfrm>
              <a:blipFill>
                <a:blip r:embed="rId3"/>
                <a:stretch>
                  <a:fillRect l="-1630" b="-7759"/>
                </a:stretch>
              </a:blipFill>
            </p:spPr>
            <p:txBody>
              <a:bodyPr/>
              <a:lstStyle/>
              <a:p>
                <a:r>
                  <a:rPr lang="en-US">
                    <a:noFill/>
                  </a:rPr>
                  <a:t> </a:t>
                </a:r>
              </a:p>
            </p:txBody>
          </p:sp>
        </mc:Fallback>
      </mc:AlternateContent>
      <p:pic>
        <p:nvPicPr>
          <p:cNvPr id="4" name="Graphic 3" descr="Una recta numérica que va de 0 a uno, con marcas de graduación equidistantes rotuladas 0, un medio y uno. El número siete novenos está arriba de la recta numérica.">
            <a:extLst>
              <a:ext uri="{FF2B5EF4-FFF2-40B4-BE49-F238E27FC236}">
                <a16:creationId xmlns:a16="http://schemas.microsoft.com/office/drawing/2014/main" id="{697C0D87-C7F3-60B1-8DC1-3FC48396EB1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477447" y="2084070"/>
            <a:ext cx="9237102" cy="3157782"/>
          </a:xfrm>
          <a:prstGeom prst="rect">
            <a:avLst/>
          </a:prstGeom>
        </p:spPr>
      </p:pic>
      <p:sp>
        <p:nvSpPr>
          <p:cNvPr id="19" name="Content Placeholder 2">
            <a:extLst>
              <a:ext uri="{FF2B5EF4-FFF2-40B4-BE49-F238E27FC236}">
                <a16:creationId xmlns:a16="http://schemas.microsoft.com/office/drawing/2014/main" id="{4ADBBBF2-1F67-83D7-33CC-ABF415AE57A0}"/>
              </a:ext>
            </a:extLst>
          </p:cNvPr>
          <p:cNvSpPr>
            <a:spLocks noGrp="1"/>
          </p:cNvSpPr>
          <p:nvPr>
            <p:ph sz="quarter" idx="26"/>
          </p:nvPr>
        </p:nvSpPr>
        <p:spPr>
          <a:xfrm>
            <a:off x="479237" y="5844473"/>
            <a:ext cx="2234066" cy="272125"/>
          </a:xfrm>
        </p:spPr>
        <p:txBody>
          <a:bodyPr>
            <a:noAutofit/>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6" name="Picture 5" descr="Respuesta de la clase: 4 marcas de graduación sin rotular equidistantes entre 0 y un medio. 4 marcas de graduación equidistantes entre un medio y 2. La tercera marca rotulada siete novenos está más cerca de uno que de un medio.">
            <a:extLst>
              <a:ext uri="{FF2B5EF4-FFF2-40B4-BE49-F238E27FC236}">
                <a16:creationId xmlns:a16="http://schemas.microsoft.com/office/drawing/2014/main" id="{7DBCEB80-A2C9-15C3-AF6D-C5BF4E8E284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477952" y="2080603"/>
            <a:ext cx="9237102" cy="3157780"/>
          </a:xfrm>
          <a:prstGeom prst="rect">
            <a:avLst/>
          </a:prstGeom>
        </p:spPr>
      </p:pic>
      <p:sp>
        <p:nvSpPr>
          <p:cNvPr id="16" name="Content Placeholder 15">
            <a:extLst>
              <a:ext uri="{FF2B5EF4-FFF2-40B4-BE49-F238E27FC236}">
                <a16:creationId xmlns:a16="http://schemas.microsoft.com/office/drawing/2014/main" id="{2C50B93D-8172-2F58-1007-A3A7052FC123}"/>
              </a:ext>
            </a:extLst>
          </p:cNvPr>
          <p:cNvSpPr>
            <a:spLocks noGrp="1"/>
          </p:cNvSpPr>
          <p:nvPr>
            <p:ph sz="quarter" idx="18"/>
          </p:nvPr>
        </p:nvSpPr>
        <p:spPr>
          <a:xfrm>
            <a:off x="10129423" y="5880293"/>
            <a:ext cx="1159064" cy="200483"/>
          </a:xfrm>
        </p:spPr>
        <p:txBody>
          <a:bodyPr/>
          <a:lstStyle/>
          <a:p>
            <a:r>
              <a:rPr lang="es-US" sz="6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284463476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BE56C3-D8F7-DAD1-7C1D-ED88E9E62D33}"/>
              </a:ext>
            </a:extLst>
          </p:cNvPr>
          <p:cNvSpPr>
            <a:spLocks noGrp="1"/>
          </p:cNvSpPr>
          <p:nvPr>
            <p:ph type="title"/>
          </p:nvPr>
        </p:nvSpPr>
        <p:spPr>
          <a:xfrm>
            <a:off x="284484" y="170145"/>
            <a:ext cx="4788259" cy="2344455"/>
          </a:xfrm>
        </p:spPr>
        <p:txBody>
          <a:bodyPr>
            <a:normAutofit fontScale="90000"/>
          </a:bodyPr>
          <a:lstStyle/>
          <a:p>
            <a:r>
              <a:rPr lang="es-US" sz="3000" b="1" i="0" strike="noStrike" cap="none" spc="0" baseline="0" dirty="0">
                <a:solidFill>
                  <a:srgbClr val="FFFFFF"/>
                </a:solidFill>
                <a:effectLst/>
                <a:latin typeface="Libre Franklin"/>
                <a:ea typeface="Libre Franklin"/>
                <a:cs typeface="Libre Franklin"/>
              </a:rPr>
              <a:t> </a:t>
            </a:r>
            <a:r>
              <a:rPr lang="es-US" sz="3300" b="1" i="0" strike="noStrike" cap="none" spc="0" baseline="0" dirty="0">
                <a:solidFill>
                  <a:srgbClr val="FFFFFF"/>
                </a:solidFill>
                <a:effectLst/>
                <a:latin typeface="Libre Franklin"/>
                <a:ea typeface="Libre Franklin"/>
                <a:cs typeface="Libre Franklin"/>
              </a:rPr>
              <a:t>Fluidez </a:t>
            </a:r>
            <a:br>
              <a:rPr sz="2700" dirty="0"/>
            </a:br>
            <a:r>
              <a:rPr lang="es-US" sz="2700" b="1" i="0" strike="noStrike" cap="none" spc="0" baseline="0" dirty="0">
                <a:solidFill>
                  <a:srgbClr val="D62714"/>
                </a:solidFill>
                <a:effectLst/>
                <a:latin typeface="Libre Franklin"/>
                <a:ea typeface="Libre Franklin"/>
                <a:cs typeface="Libre Franklin"/>
              </a:rPr>
              <a:t>Intercambio con la pizarra blanca: Fracciones equivalentes (1 de 6)</a:t>
            </a:r>
            <a:endParaRPr lang="en-IN" sz="2700" dirty="0"/>
          </a:p>
        </p:txBody>
      </p:sp>
      <p:pic>
        <p:nvPicPr>
          <p:cNvPr id="3" name="Picture 2" descr="Edición para estudiantes: 7.º grado, Módulo 2, Tema B, Lección 7"/>
          <p:cNvPicPr>
            <a:picLocks noChangeAspect="1"/>
          </p:cNvPicPr>
          <p:nvPr/>
        </p:nvPicPr>
        <p:blipFill>
          <a:blip r:embed="rId3"/>
          <a:stretch>
            <a:fillRect/>
          </a:stretch>
        </p:blipFill>
        <p:spPr>
          <a:xfrm>
            <a:off x="5218113" y="50800"/>
            <a:ext cx="5285232" cy="6757416"/>
          </a:xfrm>
          <a:prstGeom prst="rect">
            <a:avLst/>
          </a:prstGeom>
          <a:ln w="9525">
            <a:solidFill>
              <a:srgbClr val="000000"/>
            </a:solidFill>
          </a:ln>
        </p:spPr>
      </p:pic>
    </p:spTree>
    <p:extLst>
      <p:ext uri="{BB962C8B-B14F-4D97-AF65-F5344CB8AC3E}">
        <p14:creationId xmlns:p14="http://schemas.microsoft.com/office/powerpoint/2010/main" val="3883251725"/>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6EC6AB-7DC2-9C08-96DD-CFC493B0295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CBCE9D9-703F-63F0-3A2D-63C65FB1A683}"/>
              </a:ext>
            </a:extLst>
          </p:cNvPr>
          <p:cNvSpPr>
            <a:spLocks noGrp="1"/>
          </p:cNvSpPr>
          <p:nvPr>
            <p:ph type="title"/>
          </p:nvPr>
        </p:nvSpPr>
        <p:spPr>
          <a:xfrm>
            <a:off x="273600" y="170146"/>
            <a:ext cx="11667575" cy="1321200"/>
          </a:xfrm>
        </p:spPr>
        <p:txBody>
          <a:bodyPr>
            <a:normAutofit/>
          </a:bodyPr>
          <a:lstStyle/>
          <a:p>
            <a:r>
              <a:rPr lang="es-US" sz="3000" b="1" i="0" strike="noStrike" cap="none" spc="0" baseline="0" dirty="0">
                <a:solidFill>
                  <a:srgbClr val="FFFFFF"/>
                </a:solidFill>
                <a:effectLst/>
                <a:latin typeface="Libre Franklin"/>
                <a:ea typeface="Libre Franklin"/>
                <a:cs typeface="Libre Franklin"/>
              </a:rPr>
              <a:t> Fluidez</a:t>
            </a:r>
            <a:br>
              <a:rPr sz="2700" dirty="0"/>
            </a:br>
            <a:r>
              <a:rPr lang="es-US" sz="2400" b="1" i="0" strike="noStrike" cap="none" spc="0" baseline="0" dirty="0">
                <a:solidFill>
                  <a:srgbClr val="D62714"/>
                </a:solidFill>
                <a:effectLst/>
                <a:latin typeface="Libre Franklin"/>
                <a:ea typeface="Libre Franklin"/>
                <a:cs typeface="Libre Franklin"/>
              </a:rPr>
              <a:t>Intercambio con la pizarra blanca: Fracciones equivalentes (2 de 6)</a:t>
            </a:r>
            <a:endParaRPr lang="en-IN" sz="2700" dirty="0"/>
          </a:p>
        </p:txBody>
      </p:sp>
      <p:pic>
        <p:nvPicPr>
          <p:cNvPr id="15" name="Picture 14" descr="Un cuadrado.">
            <a:extLst>
              <a:ext uri="{FF2B5EF4-FFF2-40B4-BE49-F238E27FC236}">
                <a16:creationId xmlns:a16="http://schemas.microsoft.com/office/drawing/2014/main" id="{8025D9F4-C0EC-ACAF-17E6-8921F7F368DD}"/>
              </a:ext>
            </a:extLst>
          </p:cNvPr>
          <p:cNvPicPr>
            <a:picLocks noChangeAspect="1"/>
          </p:cNvPicPr>
          <p:nvPr/>
        </p:nvPicPr>
        <p:blipFill>
          <a:blip r:embed="rId3"/>
          <a:stretch>
            <a:fillRect/>
          </a:stretch>
        </p:blipFill>
        <p:spPr>
          <a:xfrm>
            <a:off x="5247133" y="1800659"/>
            <a:ext cx="1697734" cy="3223546"/>
          </a:xfrm>
          <a:prstGeom prst="rect">
            <a:avLst/>
          </a:prstGeom>
        </p:spPr>
      </p:pic>
      <p:sp>
        <p:nvSpPr>
          <p:cNvPr id="4" name="Content Placeholder 3">
            <a:extLst>
              <a:ext uri="{FF2B5EF4-FFF2-40B4-BE49-F238E27FC236}">
                <a16:creationId xmlns:a16="http://schemas.microsoft.com/office/drawing/2014/main" id="{B178406E-16FA-F52D-9E05-F291963899CD}"/>
              </a:ext>
            </a:extLst>
          </p:cNvPr>
          <p:cNvSpPr>
            <a:spLocks noGrp="1"/>
          </p:cNvSpPr>
          <p:nvPr>
            <p:ph sz="quarter" idx="16"/>
          </p:nvPr>
        </p:nvSpPr>
        <p:spPr>
          <a:xfrm>
            <a:off x="479878" y="5626554"/>
            <a:ext cx="2290536" cy="191884"/>
          </a:xfrm>
        </p:spPr>
        <p:txBody>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 respuesta.</a:t>
            </a:r>
            <a:endParaRPr lang="en-IN" sz="600">
              <a:solidFill>
                <a:schemeClr val="bg1"/>
              </a:solidFill>
            </a:endParaRPr>
          </a:p>
        </p:txBody>
      </p:sp>
      <p:pic>
        <p:nvPicPr>
          <p:cNvPr id="17" name="Picture 16" descr="Un modelo de área está dividido en 3 partes iguales. 2 partes están sombreadas. El total de las partes sombreadas es dos tercios.">
            <a:extLst>
              <a:ext uri="{FF2B5EF4-FFF2-40B4-BE49-F238E27FC236}">
                <a16:creationId xmlns:a16="http://schemas.microsoft.com/office/drawing/2014/main" id="{F58D0C15-6BB8-72F0-CDB5-0D3CE361C2DE}"/>
              </a:ext>
            </a:extLst>
          </p:cNvPr>
          <p:cNvPicPr>
            <a:picLocks noChangeAspect="1"/>
          </p:cNvPicPr>
          <p:nvPr/>
        </p:nvPicPr>
        <p:blipFill>
          <a:blip r:embed="rId4"/>
          <a:stretch>
            <a:fillRect/>
          </a:stretch>
        </p:blipFill>
        <p:spPr>
          <a:xfrm>
            <a:off x="5234642" y="1788394"/>
            <a:ext cx="1697734" cy="3223547"/>
          </a:xfrm>
          <a:prstGeom prst="rect">
            <a:avLst/>
          </a:prstGeom>
        </p:spPr>
      </p:pic>
      <p:pic>
        <p:nvPicPr>
          <p:cNvPr id="9" name="Picture 8" descr="Dos tercios es igual a 2 por 2 sobre 3 por 2, que es igual a espacio.">
            <a:extLst>
              <a:ext uri="{FF2B5EF4-FFF2-40B4-BE49-F238E27FC236}">
                <a16:creationId xmlns:a16="http://schemas.microsoft.com/office/drawing/2014/main" id="{74F55D1C-D5C1-055E-D01E-EBDFFCF6203E}"/>
              </a:ext>
            </a:extLst>
          </p:cNvPr>
          <p:cNvPicPr>
            <a:picLocks/>
          </p:cNvPicPr>
          <p:nvPr/>
        </p:nvPicPr>
        <p:blipFill>
          <a:blip r:embed="rId5"/>
          <a:stretch>
            <a:fillRect/>
          </a:stretch>
        </p:blipFill>
        <p:spPr>
          <a:xfrm>
            <a:off x="4880230" y="5159653"/>
            <a:ext cx="2422531" cy="1163764"/>
          </a:xfrm>
          <a:prstGeom prst="rect">
            <a:avLst/>
          </a:prstGeom>
        </p:spPr>
      </p:pic>
      <p:pic>
        <p:nvPicPr>
          <p:cNvPr id="19" name="Picture 18" descr="Cada una de las 3 partes está dividida en 2 partes iguales para formar 6 partes iguales más pequeñas. 4 de esas partes más pequeñas están sombreadas.">
            <a:extLst>
              <a:ext uri="{FF2B5EF4-FFF2-40B4-BE49-F238E27FC236}">
                <a16:creationId xmlns:a16="http://schemas.microsoft.com/office/drawing/2014/main" id="{D458CD89-2C62-88B1-515F-16D3AFE605D3}"/>
              </a:ext>
            </a:extLst>
          </p:cNvPr>
          <p:cNvPicPr>
            <a:picLocks noChangeAspect="1"/>
          </p:cNvPicPr>
          <p:nvPr/>
        </p:nvPicPr>
        <p:blipFill>
          <a:blip r:embed="rId6"/>
          <a:stretch>
            <a:fillRect/>
          </a:stretch>
        </p:blipFill>
        <p:spPr>
          <a:xfrm>
            <a:off x="5237293" y="1788394"/>
            <a:ext cx="1697734" cy="3223546"/>
          </a:xfrm>
          <a:prstGeom prst="rect">
            <a:avLst/>
          </a:prstGeom>
        </p:spPr>
      </p:pic>
      <p:pic>
        <p:nvPicPr>
          <p:cNvPr id="24" name="Picture 23" descr="Las 4 partes sombreadas más pequeñas están rotuladas cuatro sextos.generadas.">
            <a:extLst>
              <a:ext uri="{FF2B5EF4-FFF2-40B4-BE49-F238E27FC236}">
                <a16:creationId xmlns:a16="http://schemas.microsoft.com/office/drawing/2014/main" id="{14AB16F8-9D93-C0D2-68D9-F80F326041C5}"/>
              </a:ext>
            </a:extLst>
          </p:cNvPr>
          <p:cNvPicPr>
            <a:picLocks noChangeAspect="1"/>
          </p:cNvPicPr>
          <p:nvPr/>
        </p:nvPicPr>
        <p:blipFill>
          <a:blip r:embed="rId7"/>
          <a:stretch>
            <a:fillRect/>
          </a:stretch>
        </p:blipFill>
        <p:spPr>
          <a:xfrm>
            <a:off x="5250970" y="1784793"/>
            <a:ext cx="1697734" cy="3223546"/>
          </a:xfrm>
          <a:prstGeom prst="rect">
            <a:avLst/>
          </a:prstGeom>
        </p:spPr>
      </p:pic>
      <p:pic>
        <p:nvPicPr>
          <p:cNvPr id="6" name="Picture 5" descr="Dos tercios es igual a 2 por 2 sobre 3 por 2, que es igual a cuatro sextos.">
            <a:extLst>
              <a:ext uri="{FF2B5EF4-FFF2-40B4-BE49-F238E27FC236}">
                <a16:creationId xmlns:a16="http://schemas.microsoft.com/office/drawing/2014/main" id="{60FE0BE0-77D5-CFC3-DB70-D0857AEA097E}"/>
              </a:ext>
            </a:extLst>
          </p:cNvPr>
          <p:cNvPicPr>
            <a:picLocks/>
          </p:cNvPicPr>
          <p:nvPr/>
        </p:nvPicPr>
        <p:blipFill>
          <a:blip r:embed="rId8"/>
          <a:stretch>
            <a:fillRect/>
          </a:stretch>
        </p:blipFill>
        <p:spPr>
          <a:xfrm>
            <a:off x="4860805" y="5159653"/>
            <a:ext cx="2470028" cy="1163764"/>
          </a:xfrm>
          <a:prstGeom prst="rect">
            <a:avLst/>
          </a:prstGeom>
        </p:spPr>
      </p:pic>
      <p:sp>
        <p:nvSpPr>
          <p:cNvPr id="5" name="Content Placeholder 4">
            <a:extLst>
              <a:ext uri="{FF2B5EF4-FFF2-40B4-BE49-F238E27FC236}">
                <a16:creationId xmlns:a16="http://schemas.microsoft.com/office/drawing/2014/main" id="{412AD50C-7F48-AD56-6E9C-9507A9F05E55}"/>
              </a:ext>
            </a:extLst>
          </p:cNvPr>
          <p:cNvSpPr>
            <a:spLocks noGrp="1"/>
          </p:cNvSpPr>
          <p:nvPr>
            <p:ph sz="quarter" idx="17"/>
          </p:nvPr>
        </p:nvSpPr>
        <p:spPr>
          <a:xfrm>
            <a:off x="10130064" y="5818438"/>
            <a:ext cx="1065893" cy="277477"/>
          </a:xfrm>
        </p:spPr>
        <p:txBody>
          <a:bodyPr/>
          <a:lstStyle/>
          <a:p>
            <a:r>
              <a:rPr lang="es-US" sz="6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12630413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9"/>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4"/>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6"/>
                                        </p:tgtEl>
                                        <p:attrNameLst>
                                          <p:attrName>style.visibility</p:attrName>
                                        </p:attrNameLst>
                                      </p:cBhvr>
                                      <p:to>
                                        <p:strVal val="visible"/>
                                      </p:to>
                                    </p:set>
                                  </p:childTnLst>
                                </p:cTn>
                              </p:par>
                              <p:par>
                                <p:cTn id="21" presetID="1" presetClass="exit" presetSubtype="0" fill="hold" nodeType="withEffect">
                                  <p:stCondLst>
                                    <p:cond delay="0"/>
                                  </p:stCondLst>
                                  <p:childTnLst>
                                    <p:set>
                                      <p:cBhvr>
                                        <p:cTn id="22"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04F7ED-EECC-660A-10A3-32FAE9720828}"/>
              </a:ext>
            </a:extLst>
          </p:cNvPr>
          <p:cNvSpPr>
            <a:spLocks noGrp="1"/>
          </p:cNvSpPr>
          <p:nvPr>
            <p:ph type="title"/>
          </p:nvPr>
        </p:nvSpPr>
        <p:spPr>
          <a:xfrm>
            <a:off x="273600" y="170140"/>
            <a:ext cx="11667575" cy="1430057"/>
          </a:xfrm>
        </p:spPr>
        <p:txBody>
          <a:bodyPr>
            <a:normAutofit/>
          </a:bodyPr>
          <a:lstStyle/>
          <a:p>
            <a:r>
              <a:rPr lang="es-US" sz="3000" b="1" i="0" strike="noStrike" cap="none" spc="0" baseline="0" dirty="0">
                <a:solidFill>
                  <a:srgbClr val="FFFFFF"/>
                </a:solidFill>
                <a:effectLst/>
                <a:latin typeface="Libre Franklin"/>
                <a:ea typeface="Libre Franklin"/>
                <a:cs typeface="Libre Franklin"/>
              </a:rPr>
              <a:t> Fluidez </a:t>
            </a:r>
            <a:br>
              <a:rPr sz="2700" dirty="0"/>
            </a:br>
            <a:r>
              <a:rPr lang="es-US" sz="2400" b="1" i="0" strike="noStrike" cap="none" spc="0" baseline="0" dirty="0">
                <a:solidFill>
                  <a:srgbClr val="D62714"/>
                </a:solidFill>
                <a:effectLst/>
                <a:latin typeface="Libre Franklin"/>
                <a:ea typeface="Libre Franklin"/>
                <a:cs typeface="Libre Franklin"/>
              </a:rPr>
              <a:t>Intercambio con la pizarra blanca: Fracciones equivalentes (3 de 6)</a:t>
            </a:r>
            <a:endParaRPr lang="en-IN" sz="2700" dirty="0"/>
          </a:p>
        </p:txBody>
      </p:sp>
      <p:pic>
        <p:nvPicPr>
          <p:cNvPr id="15" name="Picture 14" descr="Un cuadrado.">
            <a:extLst>
              <a:ext uri="{FF2B5EF4-FFF2-40B4-BE49-F238E27FC236}">
                <a16:creationId xmlns:a16="http://schemas.microsoft.com/office/drawing/2014/main" id="{820FB7F9-D555-64F6-C032-6045E3D7DCED}"/>
              </a:ext>
            </a:extLst>
          </p:cNvPr>
          <p:cNvPicPr>
            <a:picLocks noChangeAspect="1"/>
          </p:cNvPicPr>
          <p:nvPr/>
        </p:nvPicPr>
        <p:blipFill>
          <a:blip r:embed="rId3"/>
          <a:stretch>
            <a:fillRect/>
          </a:stretch>
        </p:blipFill>
        <p:spPr>
          <a:xfrm>
            <a:off x="5203832" y="1772873"/>
            <a:ext cx="1784336" cy="3387978"/>
          </a:xfrm>
          <a:prstGeom prst="rect">
            <a:avLst/>
          </a:prstGeom>
        </p:spPr>
      </p:pic>
      <p:sp>
        <p:nvSpPr>
          <p:cNvPr id="4" name="Content Placeholder 3">
            <a:extLst>
              <a:ext uri="{FF2B5EF4-FFF2-40B4-BE49-F238E27FC236}">
                <a16:creationId xmlns:a16="http://schemas.microsoft.com/office/drawing/2014/main" id="{C6470837-E7AF-4283-9360-CC45CD18E2E7}"/>
              </a:ext>
            </a:extLst>
          </p:cNvPr>
          <p:cNvSpPr>
            <a:spLocks noGrp="1"/>
          </p:cNvSpPr>
          <p:nvPr>
            <p:ph sz="quarter" idx="16"/>
          </p:nvPr>
        </p:nvSpPr>
        <p:spPr>
          <a:xfrm>
            <a:off x="664936" y="5408840"/>
            <a:ext cx="2290536" cy="191884"/>
          </a:xfrm>
        </p:spPr>
        <p:txBody>
          <a:bodyPr/>
          <a:lstStyle/>
          <a:p>
            <a:r>
              <a:rPr lang="es-US" sz="600" b="0" i="0" strike="noStrike" cap="none" spc="0" baseline="0" dirty="0">
                <a:solidFill>
                  <a:srgbClr val="FFFFFF"/>
                </a:solidFill>
                <a:effectLst/>
                <a:latin typeface="Libre Franklin"/>
                <a:ea typeface="Libre Franklin"/>
                <a:cs typeface="Libre Franklin"/>
              </a:rPr>
              <a:t>La animación comienza aquí; presione la barra de espacio para ver la respuesta.</a:t>
            </a:r>
            <a:endParaRPr lang="en-IN" sz="600" dirty="0">
              <a:solidFill>
                <a:schemeClr val="bg1"/>
              </a:solidFill>
            </a:endParaRPr>
          </a:p>
        </p:txBody>
      </p:sp>
      <p:pic>
        <p:nvPicPr>
          <p:cNvPr id="17" name="Picture 16" descr="Un modelo de área está dividido en 3 partes iguales. 2 partes están sombreadas. El total de las partes sombreadas es dos tercios.">
            <a:extLst>
              <a:ext uri="{FF2B5EF4-FFF2-40B4-BE49-F238E27FC236}">
                <a16:creationId xmlns:a16="http://schemas.microsoft.com/office/drawing/2014/main" id="{AB671B72-572C-C12B-D3D2-68AE0F4479A6}"/>
              </a:ext>
            </a:extLst>
          </p:cNvPr>
          <p:cNvPicPr>
            <a:picLocks noChangeAspect="1"/>
          </p:cNvPicPr>
          <p:nvPr/>
        </p:nvPicPr>
        <p:blipFill>
          <a:blip r:embed="rId4"/>
          <a:stretch>
            <a:fillRect/>
          </a:stretch>
        </p:blipFill>
        <p:spPr>
          <a:xfrm>
            <a:off x="5191341" y="1760608"/>
            <a:ext cx="1784336" cy="3387979"/>
          </a:xfrm>
          <a:prstGeom prst="rect">
            <a:avLst/>
          </a:prstGeom>
        </p:spPr>
      </p:pic>
      <p:pic>
        <p:nvPicPr>
          <p:cNvPr id="9" name="Picture 8" descr="Dos tercios es igual a 2 por 3 sobre 3 por 3, que es igual a espacio.">
            <a:extLst>
              <a:ext uri="{FF2B5EF4-FFF2-40B4-BE49-F238E27FC236}">
                <a16:creationId xmlns:a16="http://schemas.microsoft.com/office/drawing/2014/main" id="{1F2278E7-8ED1-D002-F036-A9F19FEC65D0}"/>
              </a:ext>
            </a:extLst>
          </p:cNvPr>
          <p:cNvPicPr>
            <a:picLocks/>
          </p:cNvPicPr>
          <p:nvPr/>
        </p:nvPicPr>
        <p:blipFill>
          <a:blip r:embed="rId5"/>
          <a:stretch>
            <a:fillRect/>
          </a:stretch>
        </p:blipFill>
        <p:spPr>
          <a:xfrm>
            <a:off x="4976433" y="5187167"/>
            <a:ext cx="2239134" cy="1075663"/>
          </a:xfrm>
          <a:prstGeom prst="rect">
            <a:avLst/>
          </a:prstGeom>
        </p:spPr>
      </p:pic>
      <p:pic>
        <p:nvPicPr>
          <p:cNvPr id="19" name="Picture 18" descr="Cada una de las 3 partes está dividida en 3 partes iguales para formar 9 partes iguales más pequeñas. 6 de esas partes más pequeñas están sombreadas.">
            <a:extLst>
              <a:ext uri="{FF2B5EF4-FFF2-40B4-BE49-F238E27FC236}">
                <a16:creationId xmlns:a16="http://schemas.microsoft.com/office/drawing/2014/main" id="{2ED84694-B766-CB06-5AE2-ECCEBFF84105}"/>
              </a:ext>
            </a:extLst>
          </p:cNvPr>
          <p:cNvPicPr>
            <a:picLocks noChangeAspect="1"/>
          </p:cNvPicPr>
          <p:nvPr/>
        </p:nvPicPr>
        <p:blipFill>
          <a:blip r:embed="rId6"/>
          <a:stretch>
            <a:fillRect/>
          </a:stretch>
        </p:blipFill>
        <p:spPr>
          <a:xfrm>
            <a:off x="5209456" y="1756544"/>
            <a:ext cx="1784335" cy="3387978"/>
          </a:xfrm>
          <a:prstGeom prst="rect">
            <a:avLst/>
          </a:prstGeom>
        </p:spPr>
      </p:pic>
      <p:pic>
        <p:nvPicPr>
          <p:cNvPr id="24" name="Picture 23" descr="Las 6 partes sombreadas más pequeñas están rotuladas seis novenos.">
            <a:extLst>
              <a:ext uri="{FF2B5EF4-FFF2-40B4-BE49-F238E27FC236}">
                <a16:creationId xmlns:a16="http://schemas.microsoft.com/office/drawing/2014/main" id="{FC34A0A2-5D62-3791-928B-1092D9F300AE}"/>
              </a:ext>
            </a:extLst>
          </p:cNvPr>
          <p:cNvPicPr>
            <a:picLocks noChangeAspect="1"/>
          </p:cNvPicPr>
          <p:nvPr/>
        </p:nvPicPr>
        <p:blipFill>
          <a:blip r:embed="rId7"/>
          <a:stretch>
            <a:fillRect/>
          </a:stretch>
        </p:blipFill>
        <p:spPr>
          <a:xfrm>
            <a:off x="5189552" y="1756544"/>
            <a:ext cx="1784335" cy="3387978"/>
          </a:xfrm>
          <a:prstGeom prst="rect">
            <a:avLst/>
          </a:prstGeom>
        </p:spPr>
      </p:pic>
      <p:pic>
        <p:nvPicPr>
          <p:cNvPr id="6" name="Picture 5" descr="Dos tercios es igual a dos por 3 sobre tres por 3 que es igual a seis novenos.">
            <a:extLst>
              <a:ext uri="{FF2B5EF4-FFF2-40B4-BE49-F238E27FC236}">
                <a16:creationId xmlns:a16="http://schemas.microsoft.com/office/drawing/2014/main" id="{51949F86-67DE-10C5-0AAA-ADB147387EDD}"/>
              </a:ext>
            </a:extLst>
          </p:cNvPr>
          <p:cNvPicPr>
            <a:picLocks/>
          </p:cNvPicPr>
          <p:nvPr/>
        </p:nvPicPr>
        <p:blipFill>
          <a:blip r:embed="rId8"/>
          <a:stretch>
            <a:fillRect/>
          </a:stretch>
        </p:blipFill>
        <p:spPr>
          <a:xfrm>
            <a:off x="4976844" y="5187167"/>
            <a:ext cx="2261086" cy="1075663"/>
          </a:xfrm>
          <a:prstGeom prst="rect">
            <a:avLst/>
          </a:prstGeom>
        </p:spPr>
      </p:pic>
      <p:sp>
        <p:nvSpPr>
          <p:cNvPr id="5" name="Content Placeholder 4">
            <a:extLst>
              <a:ext uri="{FF2B5EF4-FFF2-40B4-BE49-F238E27FC236}">
                <a16:creationId xmlns:a16="http://schemas.microsoft.com/office/drawing/2014/main" id="{0BD86968-5E54-093C-76E7-12726FDEFB81}"/>
              </a:ext>
            </a:extLst>
          </p:cNvPr>
          <p:cNvSpPr>
            <a:spLocks noGrp="1"/>
          </p:cNvSpPr>
          <p:nvPr>
            <p:ph sz="quarter" idx="17"/>
          </p:nvPr>
        </p:nvSpPr>
        <p:spPr>
          <a:xfrm>
            <a:off x="10315122" y="5600724"/>
            <a:ext cx="1065893" cy="277477"/>
          </a:xfrm>
        </p:spPr>
        <p:txBody>
          <a:bodyPr/>
          <a:lstStyle/>
          <a:p>
            <a:r>
              <a:rPr lang="es-US" sz="600" b="0" i="0" strike="noStrike" cap="none" spc="0" baseline="0" dirty="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94693964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9"/>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4"/>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6"/>
                                        </p:tgtEl>
                                        <p:attrNameLst>
                                          <p:attrName>style.visibility</p:attrName>
                                        </p:attrNameLst>
                                      </p:cBhvr>
                                      <p:to>
                                        <p:strVal val="visible"/>
                                      </p:to>
                                    </p:set>
                                  </p:childTnLst>
                                </p:cTn>
                              </p:par>
                              <p:par>
                                <p:cTn id="21" presetID="1" presetClass="exit" presetSubtype="0" fill="hold" nodeType="withEffect">
                                  <p:stCondLst>
                                    <p:cond delay="0"/>
                                  </p:stCondLst>
                                  <p:childTnLst>
                                    <p:set>
                                      <p:cBhvr>
                                        <p:cTn id="22"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65A3BF-5FAF-FBA0-D673-37520F65A34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DE85491-1A61-A0C5-6372-1F94069326CE}"/>
              </a:ext>
            </a:extLst>
          </p:cNvPr>
          <p:cNvSpPr>
            <a:spLocks noGrp="1"/>
          </p:cNvSpPr>
          <p:nvPr>
            <p:ph type="title"/>
          </p:nvPr>
        </p:nvSpPr>
        <p:spPr>
          <a:xfrm>
            <a:off x="273600" y="170145"/>
            <a:ext cx="11667575" cy="1282861"/>
          </a:xfrm>
        </p:spPr>
        <p:txBody>
          <a:bodyPr>
            <a:normAutofit/>
          </a:bodyPr>
          <a:lstStyle/>
          <a:p>
            <a:r>
              <a:rPr lang="es-US" sz="3000" b="1" i="0" strike="noStrike" cap="none" spc="0" baseline="0">
                <a:solidFill>
                  <a:srgbClr val="FFFFFF"/>
                </a:solidFill>
                <a:effectLst/>
                <a:latin typeface="Libre Franklin"/>
                <a:ea typeface="Libre Franklin"/>
                <a:cs typeface="Libre Franklin"/>
              </a:rPr>
              <a:t> Fluidez</a:t>
            </a:r>
            <a:br>
              <a:rPr sz="2700"/>
            </a:br>
            <a:r>
              <a:rPr lang="es-US" sz="2400" b="1" i="0" strike="noStrike" cap="none" spc="0" baseline="0">
                <a:solidFill>
                  <a:srgbClr val="D62714"/>
                </a:solidFill>
                <a:effectLst/>
                <a:latin typeface="Libre Franklin"/>
                <a:ea typeface="Libre Franklin"/>
                <a:cs typeface="Libre Franklin"/>
              </a:rPr>
              <a:t>Intercambio con la pizarra blanca: Fracciones equivalentes (4 de 6)</a:t>
            </a:r>
            <a:endParaRPr lang="en-IN" sz="2700"/>
          </a:p>
        </p:txBody>
      </p:sp>
      <p:pic>
        <p:nvPicPr>
          <p:cNvPr id="15" name="Picture 14" descr="Un cuadrado.">
            <a:extLst>
              <a:ext uri="{FF2B5EF4-FFF2-40B4-BE49-F238E27FC236}">
                <a16:creationId xmlns:a16="http://schemas.microsoft.com/office/drawing/2014/main" id="{D42DBA8E-BA5D-36DF-BB2F-AC65FF904A28}"/>
              </a:ext>
            </a:extLst>
          </p:cNvPr>
          <p:cNvPicPr>
            <a:picLocks noChangeAspect="1"/>
          </p:cNvPicPr>
          <p:nvPr/>
        </p:nvPicPr>
        <p:blipFill>
          <a:blip r:embed="rId3"/>
          <a:stretch>
            <a:fillRect/>
          </a:stretch>
        </p:blipFill>
        <p:spPr>
          <a:xfrm>
            <a:off x="5194911" y="1614421"/>
            <a:ext cx="1802179" cy="3421858"/>
          </a:xfrm>
          <a:prstGeom prst="rect">
            <a:avLst/>
          </a:prstGeom>
        </p:spPr>
      </p:pic>
      <p:sp>
        <p:nvSpPr>
          <p:cNvPr id="4" name="Content Placeholder 3">
            <a:extLst>
              <a:ext uri="{FF2B5EF4-FFF2-40B4-BE49-F238E27FC236}">
                <a16:creationId xmlns:a16="http://schemas.microsoft.com/office/drawing/2014/main" id="{475C351B-B093-970E-17E1-B785F1C35524}"/>
              </a:ext>
            </a:extLst>
          </p:cNvPr>
          <p:cNvSpPr>
            <a:spLocks noGrp="1"/>
          </p:cNvSpPr>
          <p:nvPr>
            <p:ph sz="quarter" idx="16"/>
          </p:nvPr>
        </p:nvSpPr>
        <p:spPr>
          <a:xfrm>
            <a:off x="273050" y="6257926"/>
            <a:ext cx="2290536" cy="191884"/>
          </a:xfrm>
        </p:spPr>
        <p:txBody>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 respuesta.</a:t>
            </a:r>
            <a:endParaRPr lang="en-IN" sz="600">
              <a:solidFill>
                <a:schemeClr val="bg1"/>
              </a:solidFill>
            </a:endParaRPr>
          </a:p>
        </p:txBody>
      </p:sp>
      <p:pic>
        <p:nvPicPr>
          <p:cNvPr id="17" name="Picture 16" descr="Un modelo de área está dividido en 4 partes iguales. 3 partes están sombreadas. El total de las partes sombreadas es tres cuartos.">
            <a:extLst>
              <a:ext uri="{FF2B5EF4-FFF2-40B4-BE49-F238E27FC236}">
                <a16:creationId xmlns:a16="http://schemas.microsoft.com/office/drawing/2014/main" id="{858D489C-25A4-24EC-A636-5DFA328F78DF}"/>
              </a:ext>
            </a:extLst>
          </p:cNvPr>
          <p:cNvPicPr>
            <a:picLocks noChangeAspect="1"/>
          </p:cNvPicPr>
          <p:nvPr/>
        </p:nvPicPr>
        <p:blipFill>
          <a:blip r:embed="rId4"/>
          <a:stretch>
            <a:fillRect/>
          </a:stretch>
        </p:blipFill>
        <p:spPr>
          <a:xfrm>
            <a:off x="5182420" y="1602155"/>
            <a:ext cx="1802179" cy="3421858"/>
          </a:xfrm>
          <a:prstGeom prst="rect">
            <a:avLst/>
          </a:prstGeom>
        </p:spPr>
      </p:pic>
      <p:pic>
        <p:nvPicPr>
          <p:cNvPr id="9" name="Picture 8" descr="Tres cuartos es igual a 3 por 2 sobre 4 por 2, que es igual a espacio.">
            <a:extLst>
              <a:ext uri="{FF2B5EF4-FFF2-40B4-BE49-F238E27FC236}">
                <a16:creationId xmlns:a16="http://schemas.microsoft.com/office/drawing/2014/main" id="{75AB1490-BA7F-0C27-448B-753A49141AAE}"/>
              </a:ext>
            </a:extLst>
          </p:cNvPr>
          <p:cNvPicPr>
            <a:picLocks/>
          </p:cNvPicPr>
          <p:nvPr/>
        </p:nvPicPr>
        <p:blipFill>
          <a:blip r:embed="rId5"/>
          <a:stretch>
            <a:fillRect/>
          </a:stretch>
        </p:blipFill>
        <p:spPr>
          <a:xfrm>
            <a:off x="4982130" y="5147789"/>
            <a:ext cx="2215041" cy="1033691"/>
          </a:xfrm>
          <a:prstGeom prst="rect">
            <a:avLst/>
          </a:prstGeom>
        </p:spPr>
      </p:pic>
      <p:pic>
        <p:nvPicPr>
          <p:cNvPr id="19" name="Picture 18" descr="Cada una de las 4 partes está dividida en 2 partes iguales para formar 8 partes iguales más pequeñas. 6 de esas partes más pequeñas están sombreadas.">
            <a:extLst>
              <a:ext uri="{FF2B5EF4-FFF2-40B4-BE49-F238E27FC236}">
                <a16:creationId xmlns:a16="http://schemas.microsoft.com/office/drawing/2014/main" id="{307FF097-05CE-16D5-9810-3197CFAD55F4}"/>
              </a:ext>
            </a:extLst>
          </p:cNvPr>
          <p:cNvPicPr>
            <a:picLocks noChangeAspect="1"/>
          </p:cNvPicPr>
          <p:nvPr/>
        </p:nvPicPr>
        <p:blipFill>
          <a:blip r:embed="rId6"/>
          <a:stretch>
            <a:fillRect/>
          </a:stretch>
        </p:blipFill>
        <p:spPr>
          <a:xfrm>
            <a:off x="5191073" y="1604422"/>
            <a:ext cx="1802178" cy="3421858"/>
          </a:xfrm>
          <a:prstGeom prst="rect">
            <a:avLst/>
          </a:prstGeom>
        </p:spPr>
      </p:pic>
      <p:pic>
        <p:nvPicPr>
          <p:cNvPr id="24" name="Picture 23" descr="No se halló ninguno">
            <a:extLst>
              <a:ext uri="{FF2B5EF4-FFF2-40B4-BE49-F238E27FC236}">
                <a16:creationId xmlns:a16="http://schemas.microsoft.com/office/drawing/2014/main" id="{499A2DA2-7B45-E344-F15D-6A3D5F18AAA3}"/>
              </a:ext>
            </a:extLst>
          </p:cNvPr>
          <p:cNvPicPr>
            <a:picLocks noChangeAspect="1"/>
          </p:cNvPicPr>
          <p:nvPr/>
        </p:nvPicPr>
        <p:blipFill>
          <a:blip r:embed="rId7"/>
          <a:stretch>
            <a:fillRect/>
          </a:stretch>
        </p:blipFill>
        <p:spPr>
          <a:xfrm>
            <a:off x="5182426" y="1598555"/>
            <a:ext cx="1802178" cy="3421858"/>
          </a:xfrm>
          <a:prstGeom prst="rect">
            <a:avLst/>
          </a:prstGeom>
        </p:spPr>
      </p:pic>
      <p:pic>
        <p:nvPicPr>
          <p:cNvPr id="6" name="Picture 5" descr="Tres cuartos es igual a 3 por 2 sobre 4 por 2, que es igual a seis octavos.">
            <a:extLst>
              <a:ext uri="{FF2B5EF4-FFF2-40B4-BE49-F238E27FC236}">
                <a16:creationId xmlns:a16="http://schemas.microsoft.com/office/drawing/2014/main" id="{76A36326-FD57-5FD7-378D-8D05B9C2679C}"/>
              </a:ext>
            </a:extLst>
          </p:cNvPr>
          <p:cNvPicPr>
            <a:picLocks/>
          </p:cNvPicPr>
          <p:nvPr/>
        </p:nvPicPr>
        <p:blipFill>
          <a:blip r:embed="rId8"/>
          <a:stretch>
            <a:fillRect/>
          </a:stretch>
        </p:blipFill>
        <p:spPr>
          <a:xfrm>
            <a:off x="4977929" y="5147789"/>
            <a:ext cx="2236142" cy="1033691"/>
          </a:xfrm>
          <a:prstGeom prst="rect">
            <a:avLst/>
          </a:prstGeom>
        </p:spPr>
      </p:pic>
      <p:sp>
        <p:nvSpPr>
          <p:cNvPr id="5" name="Content Placeholder 4">
            <a:extLst>
              <a:ext uri="{FF2B5EF4-FFF2-40B4-BE49-F238E27FC236}">
                <a16:creationId xmlns:a16="http://schemas.microsoft.com/office/drawing/2014/main" id="{82FB9708-BA81-77E3-6C73-50EECC01D12C}"/>
              </a:ext>
            </a:extLst>
          </p:cNvPr>
          <p:cNvSpPr>
            <a:spLocks noGrp="1"/>
          </p:cNvSpPr>
          <p:nvPr>
            <p:ph sz="quarter" idx="17"/>
          </p:nvPr>
        </p:nvSpPr>
        <p:spPr>
          <a:xfrm>
            <a:off x="9923236" y="6449810"/>
            <a:ext cx="1065893" cy="277477"/>
          </a:xfrm>
        </p:spPr>
        <p:txBody>
          <a:bodyPr/>
          <a:lstStyle/>
          <a:p>
            <a:r>
              <a:rPr lang="es-US" sz="6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86411594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9"/>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4"/>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6"/>
                                        </p:tgtEl>
                                        <p:attrNameLst>
                                          <p:attrName>style.visibility</p:attrName>
                                        </p:attrNameLst>
                                      </p:cBhvr>
                                      <p:to>
                                        <p:strVal val="visible"/>
                                      </p:to>
                                    </p:set>
                                  </p:childTnLst>
                                </p:cTn>
                              </p:par>
                              <p:par>
                                <p:cTn id="21" presetID="1" presetClass="exit" presetSubtype="0" fill="hold" nodeType="withEffect">
                                  <p:stCondLst>
                                    <p:cond delay="0"/>
                                  </p:stCondLst>
                                  <p:childTnLst>
                                    <p:set>
                                      <p:cBhvr>
                                        <p:cTn id="22"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5B81B8-1298-4C90-BF06-1A7DB35C3E9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D700E16-48F4-5B7C-9916-E2E7753D9AF6}"/>
              </a:ext>
            </a:extLst>
          </p:cNvPr>
          <p:cNvSpPr>
            <a:spLocks noGrp="1"/>
          </p:cNvSpPr>
          <p:nvPr>
            <p:ph type="title"/>
          </p:nvPr>
        </p:nvSpPr>
        <p:spPr>
          <a:xfrm>
            <a:off x="273600" y="170146"/>
            <a:ext cx="11667575" cy="1276616"/>
          </a:xfrm>
        </p:spPr>
        <p:txBody>
          <a:bodyPr>
            <a:normAutofit/>
          </a:bodyPr>
          <a:lstStyle/>
          <a:p>
            <a:r>
              <a:rPr lang="es-US" sz="3000" b="1" i="0" strike="noStrike" cap="none" spc="0" baseline="0" dirty="0">
                <a:solidFill>
                  <a:srgbClr val="FFFFFF"/>
                </a:solidFill>
                <a:effectLst/>
                <a:latin typeface="Libre Franklin"/>
                <a:ea typeface="Libre Franklin"/>
                <a:cs typeface="Libre Franklin"/>
              </a:rPr>
              <a:t> Fluidez </a:t>
            </a:r>
            <a:br>
              <a:rPr sz="2700" dirty="0"/>
            </a:br>
            <a:r>
              <a:rPr lang="es-US" sz="2400" b="1" i="0" strike="noStrike" cap="none" spc="0" baseline="0" dirty="0">
                <a:solidFill>
                  <a:srgbClr val="D62714"/>
                </a:solidFill>
                <a:effectLst/>
                <a:latin typeface="Libre Franklin"/>
                <a:ea typeface="Libre Franklin"/>
                <a:cs typeface="Libre Franklin"/>
              </a:rPr>
              <a:t>Intercambio </a:t>
            </a:r>
            <a:r>
              <a:rPr lang="es-US" sz="2400">
                <a:solidFill>
                  <a:srgbClr val="D62714"/>
                </a:solidFill>
                <a:latin typeface="Libre Franklin"/>
                <a:ea typeface="Libre Franklin"/>
                <a:cs typeface="Libre Franklin"/>
              </a:rPr>
              <a:t>con la</a:t>
            </a:r>
            <a:r>
              <a:rPr lang="es-US" sz="2400" b="1" i="0" strike="noStrike" cap="none" spc="0" baseline="0">
                <a:solidFill>
                  <a:srgbClr val="D62714"/>
                </a:solidFill>
                <a:effectLst/>
                <a:latin typeface="Libre Franklin"/>
                <a:ea typeface="Libre Franklin"/>
                <a:cs typeface="Libre Franklin"/>
              </a:rPr>
              <a:t> </a:t>
            </a:r>
            <a:r>
              <a:rPr lang="es-US" sz="2400" b="1" i="0" strike="noStrike" cap="none" spc="0" baseline="0" dirty="0">
                <a:solidFill>
                  <a:srgbClr val="D62714"/>
                </a:solidFill>
                <a:effectLst/>
                <a:latin typeface="Libre Franklin"/>
                <a:ea typeface="Libre Franklin"/>
                <a:cs typeface="Libre Franklin"/>
              </a:rPr>
              <a:t>pizarras blancas: Fracciones equivalentes (5 de 6)</a:t>
            </a:r>
            <a:endParaRPr lang="en-IN" sz="2700" dirty="0"/>
          </a:p>
        </p:txBody>
      </p:sp>
      <p:pic>
        <p:nvPicPr>
          <p:cNvPr id="15" name="Picture 14" descr="Un cuadrado.">
            <a:extLst>
              <a:ext uri="{FF2B5EF4-FFF2-40B4-BE49-F238E27FC236}">
                <a16:creationId xmlns:a16="http://schemas.microsoft.com/office/drawing/2014/main" id="{25840C5A-B322-8D8A-4881-45424A751A0D}"/>
              </a:ext>
            </a:extLst>
          </p:cNvPr>
          <p:cNvPicPr>
            <a:picLocks noChangeAspect="1"/>
          </p:cNvPicPr>
          <p:nvPr/>
        </p:nvPicPr>
        <p:blipFill>
          <a:blip r:embed="rId3"/>
          <a:stretch>
            <a:fillRect/>
          </a:stretch>
        </p:blipFill>
        <p:spPr>
          <a:xfrm>
            <a:off x="5221412" y="1621197"/>
            <a:ext cx="1749177" cy="3321222"/>
          </a:xfrm>
          <a:prstGeom prst="rect">
            <a:avLst/>
          </a:prstGeom>
        </p:spPr>
      </p:pic>
      <p:sp>
        <p:nvSpPr>
          <p:cNvPr id="4" name="Content Placeholder 3">
            <a:extLst>
              <a:ext uri="{FF2B5EF4-FFF2-40B4-BE49-F238E27FC236}">
                <a16:creationId xmlns:a16="http://schemas.microsoft.com/office/drawing/2014/main" id="{E3E919ED-2FB1-F056-4FCA-F58C4516CF15}"/>
              </a:ext>
            </a:extLst>
          </p:cNvPr>
          <p:cNvSpPr>
            <a:spLocks noGrp="1"/>
          </p:cNvSpPr>
          <p:nvPr>
            <p:ph sz="quarter" idx="16"/>
          </p:nvPr>
        </p:nvSpPr>
        <p:spPr>
          <a:xfrm>
            <a:off x="273050" y="6257926"/>
            <a:ext cx="2290536" cy="191884"/>
          </a:xfrm>
        </p:spPr>
        <p:txBody>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 respuesta.</a:t>
            </a:r>
            <a:endParaRPr lang="en-IN" sz="600">
              <a:solidFill>
                <a:schemeClr val="bg1"/>
              </a:solidFill>
            </a:endParaRPr>
          </a:p>
        </p:txBody>
      </p:sp>
      <p:pic>
        <p:nvPicPr>
          <p:cNvPr id="17" name="Picture 16" descr="Un modelo de área está dividido en 4 partes iguales. 3 partes están sombreadas. El total de las partes sombreadas es tres cuartos.">
            <a:extLst>
              <a:ext uri="{FF2B5EF4-FFF2-40B4-BE49-F238E27FC236}">
                <a16:creationId xmlns:a16="http://schemas.microsoft.com/office/drawing/2014/main" id="{5EB2AAF1-3F31-F112-7629-7986CFA73CC0}"/>
              </a:ext>
            </a:extLst>
          </p:cNvPr>
          <p:cNvPicPr>
            <a:picLocks noChangeAspect="1"/>
          </p:cNvPicPr>
          <p:nvPr/>
        </p:nvPicPr>
        <p:blipFill>
          <a:blip r:embed="rId4"/>
          <a:stretch>
            <a:fillRect/>
          </a:stretch>
        </p:blipFill>
        <p:spPr>
          <a:xfrm>
            <a:off x="5208921" y="1608931"/>
            <a:ext cx="1749177" cy="3321222"/>
          </a:xfrm>
          <a:prstGeom prst="rect">
            <a:avLst/>
          </a:prstGeom>
        </p:spPr>
      </p:pic>
      <p:pic>
        <p:nvPicPr>
          <p:cNvPr id="9" name="Picture 8" descr="Tres cuartos es igual a 3 por 3 sobre 4 por 3, que es igual a espacio.">
            <a:extLst>
              <a:ext uri="{FF2B5EF4-FFF2-40B4-BE49-F238E27FC236}">
                <a16:creationId xmlns:a16="http://schemas.microsoft.com/office/drawing/2014/main" id="{EB42AEC3-09F6-AEEE-77A4-41B6A9ACE4D7}"/>
              </a:ext>
            </a:extLst>
          </p:cNvPr>
          <p:cNvPicPr>
            <a:picLocks/>
          </p:cNvPicPr>
          <p:nvPr/>
        </p:nvPicPr>
        <p:blipFill>
          <a:blip r:embed="rId5"/>
          <a:stretch>
            <a:fillRect/>
          </a:stretch>
        </p:blipFill>
        <p:spPr>
          <a:xfrm>
            <a:off x="4926780" y="5214334"/>
            <a:ext cx="2046337" cy="964142"/>
          </a:xfrm>
          <a:prstGeom prst="rect">
            <a:avLst/>
          </a:prstGeom>
        </p:spPr>
      </p:pic>
      <p:pic>
        <p:nvPicPr>
          <p:cNvPr id="19" name="Picture 18" descr="Cada una de las 4 partes está dividida en 3 partes iguales para formar 12 partes iguales más pequeñas. 9 de esas partes más pequeñas están sombreadas.">
            <a:extLst>
              <a:ext uri="{FF2B5EF4-FFF2-40B4-BE49-F238E27FC236}">
                <a16:creationId xmlns:a16="http://schemas.microsoft.com/office/drawing/2014/main" id="{29733EA2-B929-258F-B056-A2AB696A049E}"/>
              </a:ext>
            </a:extLst>
          </p:cNvPr>
          <p:cNvPicPr>
            <a:picLocks noChangeAspect="1"/>
          </p:cNvPicPr>
          <p:nvPr/>
        </p:nvPicPr>
        <p:blipFill>
          <a:blip r:embed="rId6"/>
          <a:stretch>
            <a:fillRect/>
          </a:stretch>
        </p:blipFill>
        <p:spPr>
          <a:xfrm>
            <a:off x="5201237" y="1611199"/>
            <a:ext cx="1749176" cy="3321220"/>
          </a:xfrm>
          <a:prstGeom prst="rect">
            <a:avLst/>
          </a:prstGeom>
        </p:spPr>
      </p:pic>
      <p:pic>
        <p:nvPicPr>
          <p:cNvPr id="24" name="Picture 23" descr="No se halló ninguno">
            <a:extLst>
              <a:ext uri="{FF2B5EF4-FFF2-40B4-BE49-F238E27FC236}">
                <a16:creationId xmlns:a16="http://schemas.microsoft.com/office/drawing/2014/main" id="{33417348-250E-14C3-6402-C134A43AFD23}"/>
              </a:ext>
            </a:extLst>
          </p:cNvPr>
          <p:cNvPicPr>
            <a:picLocks noChangeAspect="1"/>
          </p:cNvPicPr>
          <p:nvPr/>
        </p:nvPicPr>
        <p:blipFill>
          <a:blip r:embed="rId7"/>
          <a:stretch>
            <a:fillRect/>
          </a:stretch>
        </p:blipFill>
        <p:spPr>
          <a:xfrm>
            <a:off x="5208933" y="1621661"/>
            <a:ext cx="1749176" cy="3321220"/>
          </a:xfrm>
          <a:prstGeom prst="rect">
            <a:avLst/>
          </a:prstGeom>
        </p:spPr>
      </p:pic>
      <p:pic>
        <p:nvPicPr>
          <p:cNvPr id="6" name="Picture 5" descr="Tres cuartos es igual a 3 por 3 sobre 4 por 3, que es igual a nueve doceavos.">
            <a:extLst>
              <a:ext uri="{FF2B5EF4-FFF2-40B4-BE49-F238E27FC236}">
                <a16:creationId xmlns:a16="http://schemas.microsoft.com/office/drawing/2014/main" id="{CB6AC32C-8BF7-0A36-5C6B-65D958D4540F}"/>
              </a:ext>
            </a:extLst>
          </p:cNvPr>
          <p:cNvPicPr>
            <a:picLocks/>
          </p:cNvPicPr>
          <p:nvPr/>
        </p:nvPicPr>
        <p:blipFill>
          <a:blip r:embed="rId8"/>
          <a:stretch>
            <a:fillRect/>
          </a:stretch>
        </p:blipFill>
        <p:spPr>
          <a:xfrm>
            <a:off x="4931954" y="5214334"/>
            <a:ext cx="2262777" cy="964142"/>
          </a:xfrm>
          <a:prstGeom prst="rect">
            <a:avLst/>
          </a:prstGeom>
        </p:spPr>
      </p:pic>
      <p:sp>
        <p:nvSpPr>
          <p:cNvPr id="5" name="Content Placeholder 4">
            <a:extLst>
              <a:ext uri="{FF2B5EF4-FFF2-40B4-BE49-F238E27FC236}">
                <a16:creationId xmlns:a16="http://schemas.microsoft.com/office/drawing/2014/main" id="{78E89181-30A6-AC0C-0435-A54DC1C36812}"/>
              </a:ext>
            </a:extLst>
          </p:cNvPr>
          <p:cNvSpPr>
            <a:spLocks noGrp="1"/>
          </p:cNvSpPr>
          <p:nvPr>
            <p:ph sz="quarter" idx="17"/>
          </p:nvPr>
        </p:nvSpPr>
        <p:spPr>
          <a:xfrm>
            <a:off x="9923236" y="6449810"/>
            <a:ext cx="1065893" cy="277477"/>
          </a:xfrm>
        </p:spPr>
        <p:txBody>
          <a:bodyPr/>
          <a:lstStyle/>
          <a:p>
            <a:r>
              <a:rPr lang="es-US" sz="6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263061037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9"/>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4"/>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6"/>
                                        </p:tgtEl>
                                        <p:attrNameLst>
                                          <p:attrName>style.visibility</p:attrName>
                                        </p:attrNameLst>
                                      </p:cBhvr>
                                      <p:to>
                                        <p:strVal val="visible"/>
                                      </p:to>
                                    </p:set>
                                  </p:childTnLst>
                                </p:cTn>
                              </p:par>
                              <p:par>
                                <p:cTn id="21" presetID="1" presetClass="exit" presetSubtype="0" fill="hold" nodeType="withEffect">
                                  <p:stCondLst>
                                    <p:cond delay="0"/>
                                  </p:stCondLst>
                                  <p:childTnLst>
                                    <p:set>
                                      <p:cBhvr>
                                        <p:cTn id="22"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47F05E-1EEC-B5AF-4E7F-0EA7C64EACA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2DD75C6-750B-EA87-3713-A38DC996E6A9}"/>
              </a:ext>
            </a:extLst>
          </p:cNvPr>
          <p:cNvSpPr>
            <a:spLocks noGrp="1"/>
          </p:cNvSpPr>
          <p:nvPr>
            <p:ph type="title"/>
          </p:nvPr>
        </p:nvSpPr>
        <p:spPr>
          <a:xfrm>
            <a:off x="273600" y="170146"/>
            <a:ext cx="11667575" cy="1344820"/>
          </a:xfrm>
        </p:spPr>
        <p:txBody>
          <a:bodyPr>
            <a:normAutofit/>
          </a:bodyPr>
          <a:lstStyle/>
          <a:p>
            <a:r>
              <a:rPr lang="es-US" sz="3000" b="1" i="0" strike="noStrike" cap="none" spc="0" baseline="0" dirty="0">
                <a:solidFill>
                  <a:srgbClr val="FFFFFF"/>
                </a:solidFill>
                <a:effectLst/>
                <a:latin typeface="Libre Franklin"/>
                <a:ea typeface="Libre Franklin"/>
                <a:cs typeface="Libre Franklin"/>
              </a:rPr>
              <a:t> Fluidez </a:t>
            </a:r>
            <a:br>
              <a:rPr sz="2700" dirty="0"/>
            </a:br>
            <a:r>
              <a:rPr lang="es-US" sz="2400" b="1" i="0" strike="noStrike" cap="none" spc="0" baseline="0" dirty="0">
                <a:solidFill>
                  <a:srgbClr val="D62714"/>
                </a:solidFill>
                <a:effectLst/>
                <a:latin typeface="Libre Franklin"/>
                <a:ea typeface="Libre Franklin"/>
                <a:cs typeface="Libre Franklin"/>
              </a:rPr>
              <a:t>Intercambio con la pizarra blanca: Fracciones equivalentes (6 de 6)</a:t>
            </a:r>
            <a:endParaRPr lang="en-IN" sz="2700" dirty="0"/>
          </a:p>
        </p:txBody>
      </p:sp>
      <p:pic>
        <p:nvPicPr>
          <p:cNvPr id="15" name="Picture 14" descr="Un cuadrado.">
            <a:extLst>
              <a:ext uri="{FF2B5EF4-FFF2-40B4-BE49-F238E27FC236}">
                <a16:creationId xmlns:a16="http://schemas.microsoft.com/office/drawing/2014/main" id="{F1012A61-5E3C-13FB-68F4-3F4AEE7352BE}"/>
              </a:ext>
            </a:extLst>
          </p:cNvPr>
          <p:cNvPicPr>
            <a:picLocks noChangeAspect="1"/>
          </p:cNvPicPr>
          <p:nvPr/>
        </p:nvPicPr>
        <p:blipFill>
          <a:blip r:embed="rId3"/>
          <a:stretch>
            <a:fillRect/>
          </a:stretch>
        </p:blipFill>
        <p:spPr>
          <a:xfrm>
            <a:off x="5185900" y="1629966"/>
            <a:ext cx="1820201" cy="3456077"/>
          </a:xfrm>
          <a:prstGeom prst="rect">
            <a:avLst/>
          </a:prstGeom>
        </p:spPr>
      </p:pic>
      <p:sp>
        <p:nvSpPr>
          <p:cNvPr id="4" name="Content Placeholder 3">
            <a:extLst>
              <a:ext uri="{FF2B5EF4-FFF2-40B4-BE49-F238E27FC236}">
                <a16:creationId xmlns:a16="http://schemas.microsoft.com/office/drawing/2014/main" id="{7DEDD515-EAA1-7216-104E-BB89A3E77F37}"/>
              </a:ext>
            </a:extLst>
          </p:cNvPr>
          <p:cNvSpPr>
            <a:spLocks noGrp="1"/>
          </p:cNvSpPr>
          <p:nvPr>
            <p:ph sz="quarter" idx="16"/>
          </p:nvPr>
        </p:nvSpPr>
        <p:spPr>
          <a:xfrm>
            <a:off x="273050" y="6257926"/>
            <a:ext cx="2290536" cy="191884"/>
          </a:xfrm>
        </p:spPr>
        <p:txBody>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 respuesta.</a:t>
            </a:r>
            <a:endParaRPr lang="en-IN" sz="600">
              <a:solidFill>
                <a:schemeClr val="bg1"/>
              </a:solidFill>
            </a:endParaRPr>
          </a:p>
        </p:txBody>
      </p:sp>
      <p:pic>
        <p:nvPicPr>
          <p:cNvPr id="17" name="Picture 16" descr="Un modelo de área está dividido en 5 partes iguales. 2 partes están sombreadas. El total de las partes sombreadas es dos quintos.">
            <a:extLst>
              <a:ext uri="{FF2B5EF4-FFF2-40B4-BE49-F238E27FC236}">
                <a16:creationId xmlns:a16="http://schemas.microsoft.com/office/drawing/2014/main" id="{04CA68B5-1E07-3C1E-D096-5F5AAB0E6CF9}"/>
              </a:ext>
            </a:extLst>
          </p:cNvPr>
          <p:cNvPicPr>
            <a:picLocks noChangeAspect="1"/>
          </p:cNvPicPr>
          <p:nvPr/>
        </p:nvPicPr>
        <p:blipFill>
          <a:blip r:embed="rId4"/>
          <a:stretch>
            <a:fillRect/>
          </a:stretch>
        </p:blipFill>
        <p:spPr>
          <a:xfrm>
            <a:off x="5173408" y="1617700"/>
            <a:ext cx="1820200" cy="3456077"/>
          </a:xfrm>
          <a:prstGeom prst="rect">
            <a:avLst/>
          </a:prstGeom>
        </p:spPr>
      </p:pic>
      <p:pic>
        <p:nvPicPr>
          <p:cNvPr id="9" name="Picture 8" descr="Dos quintos es igual a dos por 2 sobre 5 por 2, que es igual a espacio.">
            <a:extLst>
              <a:ext uri="{FF2B5EF4-FFF2-40B4-BE49-F238E27FC236}">
                <a16:creationId xmlns:a16="http://schemas.microsoft.com/office/drawing/2014/main" id="{BC620342-697D-68CF-260A-1F455790A37A}"/>
              </a:ext>
            </a:extLst>
          </p:cNvPr>
          <p:cNvPicPr>
            <a:picLocks/>
          </p:cNvPicPr>
          <p:nvPr/>
        </p:nvPicPr>
        <p:blipFill>
          <a:blip r:embed="rId5"/>
          <a:stretch>
            <a:fillRect/>
          </a:stretch>
        </p:blipFill>
        <p:spPr>
          <a:xfrm>
            <a:off x="5041396" y="5265798"/>
            <a:ext cx="1928675" cy="926522"/>
          </a:xfrm>
          <a:prstGeom prst="rect">
            <a:avLst/>
          </a:prstGeom>
        </p:spPr>
      </p:pic>
      <p:pic>
        <p:nvPicPr>
          <p:cNvPr id="19" name="Picture 18" descr="Cada una de las 5 partes está dividida en 2 partes iguales para formar 10 partes iguales más pequeñas. 4 de esas partes más pequeñas están sombreadas.">
            <a:extLst>
              <a:ext uri="{FF2B5EF4-FFF2-40B4-BE49-F238E27FC236}">
                <a16:creationId xmlns:a16="http://schemas.microsoft.com/office/drawing/2014/main" id="{179F4990-DCDF-0FDC-8F59-658ACBD99295}"/>
              </a:ext>
            </a:extLst>
          </p:cNvPr>
          <p:cNvPicPr>
            <a:picLocks noChangeAspect="1"/>
          </p:cNvPicPr>
          <p:nvPr/>
        </p:nvPicPr>
        <p:blipFill>
          <a:blip r:embed="rId6"/>
          <a:stretch>
            <a:fillRect/>
          </a:stretch>
        </p:blipFill>
        <p:spPr>
          <a:xfrm>
            <a:off x="5182050" y="1619968"/>
            <a:ext cx="1820199" cy="3456075"/>
          </a:xfrm>
          <a:prstGeom prst="rect">
            <a:avLst/>
          </a:prstGeom>
        </p:spPr>
      </p:pic>
      <p:pic>
        <p:nvPicPr>
          <p:cNvPr id="24" name="Picture 23" descr="Las 4 partes sombreadas más pequeñas están rotuladas 4 décimos.">
            <a:extLst>
              <a:ext uri="{FF2B5EF4-FFF2-40B4-BE49-F238E27FC236}">
                <a16:creationId xmlns:a16="http://schemas.microsoft.com/office/drawing/2014/main" id="{89981568-B163-A052-ECC8-76328D6C9D21}"/>
              </a:ext>
            </a:extLst>
          </p:cNvPr>
          <p:cNvPicPr>
            <a:picLocks noChangeAspect="1"/>
          </p:cNvPicPr>
          <p:nvPr/>
        </p:nvPicPr>
        <p:blipFill>
          <a:blip r:embed="rId7"/>
          <a:stretch>
            <a:fillRect/>
          </a:stretch>
        </p:blipFill>
        <p:spPr>
          <a:xfrm>
            <a:off x="5173427" y="1614101"/>
            <a:ext cx="1820199" cy="3456075"/>
          </a:xfrm>
          <a:prstGeom prst="rect">
            <a:avLst/>
          </a:prstGeom>
        </p:spPr>
      </p:pic>
      <p:pic>
        <p:nvPicPr>
          <p:cNvPr id="6" name="Picture 5" descr="Dos quintos es igual a dos por 2 sobre cinco por 2, que es igual a cuatro décimos.">
            <a:extLst>
              <a:ext uri="{FF2B5EF4-FFF2-40B4-BE49-F238E27FC236}">
                <a16:creationId xmlns:a16="http://schemas.microsoft.com/office/drawing/2014/main" id="{DA357797-3D08-7362-0D0E-6C4B6694CE22}"/>
              </a:ext>
            </a:extLst>
          </p:cNvPr>
          <p:cNvPicPr>
            <a:picLocks/>
          </p:cNvPicPr>
          <p:nvPr/>
        </p:nvPicPr>
        <p:blipFill>
          <a:blip r:embed="rId8"/>
          <a:stretch>
            <a:fillRect/>
          </a:stretch>
        </p:blipFill>
        <p:spPr>
          <a:xfrm>
            <a:off x="5050793" y="5265798"/>
            <a:ext cx="2136668" cy="926522"/>
          </a:xfrm>
          <a:prstGeom prst="rect">
            <a:avLst/>
          </a:prstGeom>
        </p:spPr>
      </p:pic>
      <p:sp>
        <p:nvSpPr>
          <p:cNvPr id="5" name="Content Placeholder 4">
            <a:extLst>
              <a:ext uri="{FF2B5EF4-FFF2-40B4-BE49-F238E27FC236}">
                <a16:creationId xmlns:a16="http://schemas.microsoft.com/office/drawing/2014/main" id="{54A3BA85-F112-47D8-A4D1-6339B7DF1A68}"/>
              </a:ext>
            </a:extLst>
          </p:cNvPr>
          <p:cNvSpPr>
            <a:spLocks noGrp="1"/>
          </p:cNvSpPr>
          <p:nvPr>
            <p:ph sz="quarter" idx="17"/>
          </p:nvPr>
        </p:nvSpPr>
        <p:spPr>
          <a:xfrm>
            <a:off x="9923236" y="6449810"/>
            <a:ext cx="1065893" cy="277477"/>
          </a:xfrm>
        </p:spPr>
        <p:txBody>
          <a:bodyPr/>
          <a:lstStyle/>
          <a:p>
            <a:r>
              <a:rPr lang="es-US" sz="6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6516912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9"/>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4"/>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6"/>
                                        </p:tgtEl>
                                        <p:attrNameLst>
                                          <p:attrName>style.visibility</p:attrName>
                                        </p:attrNameLst>
                                      </p:cBhvr>
                                      <p:to>
                                        <p:strVal val="visible"/>
                                      </p:to>
                                    </p:set>
                                  </p:childTnLst>
                                </p:cTn>
                              </p:par>
                              <p:par>
                                <p:cTn id="21" presetID="1" presetClass="exit" presetSubtype="0" fill="hold" nodeType="withEffect">
                                  <p:stCondLst>
                                    <p:cond delay="0"/>
                                  </p:stCondLst>
                                  <p:childTnLst>
                                    <p:set>
                                      <p:cBhvr>
                                        <p:cTn id="22"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32F18D-DAA2-07A3-EEC9-811389D7315E}"/>
              </a:ext>
            </a:extLst>
          </p:cNvPr>
          <p:cNvSpPr>
            <a:spLocks noGrp="1"/>
          </p:cNvSpPr>
          <p:nvPr>
            <p:ph type="title"/>
          </p:nvPr>
        </p:nvSpPr>
        <p:spPr>
          <a:xfrm>
            <a:off x="284486" y="170145"/>
            <a:ext cx="11667575" cy="820455"/>
          </a:xfrm>
        </p:spPr>
        <p:txBody>
          <a:bodyPr>
            <a:normAutofit fontScale="90000"/>
          </a:bodyPr>
          <a:lstStyle/>
          <a:p>
            <a:r>
              <a:rPr lang="es-US" sz="3000" b="1" i="0" strike="noStrike" cap="none" spc="0" baseline="0" dirty="0">
                <a:solidFill>
                  <a:srgbClr val="FFFFFF"/>
                </a:solidFill>
                <a:effectLst/>
                <a:latin typeface="Libre Franklin"/>
                <a:ea typeface="Libre Franklin"/>
                <a:cs typeface="Libre Franklin"/>
              </a:rPr>
              <a:t> </a:t>
            </a:r>
            <a:r>
              <a:rPr lang="es-US" sz="3300" b="1" i="0" strike="noStrike" cap="none" spc="0" baseline="0" dirty="0">
                <a:solidFill>
                  <a:srgbClr val="FFFFFF"/>
                </a:solidFill>
                <a:effectLst/>
                <a:latin typeface="Libre Franklin"/>
                <a:ea typeface="Libre Franklin"/>
                <a:cs typeface="Libre Franklin"/>
              </a:rPr>
              <a:t>Presentar</a:t>
            </a:r>
            <a:br>
              <a:rPr sz="3300" dirty="0"/>
            </a:br>
            <a:endParaRPr lang="en-IN" sz="3300" dirty="0"/>
          </a:p>
        </p:txBody>
      </p:sp>
      <p:pic>
        <p:nvPicPr>
          <p:cNvPr id="5" name="Picture 4" descr="15 sobre 17 + 27 sobre 51.">
            <a:extLst>
              <a:ext uri="{FF2B5EF4-FFF2-40B4-BE49-F238E27FC236}">
                <a16:creationId xmlns:a16="http://schemas.microsoft.com/office/drawing/2014/main" id="{37C1DD6B-C0F1-F669-E74B-C3768FE4AFD4}"/>
              </a:ext>
            </a:extLst>
          </p:cNvPr>
          <p:cNvPicPr>
            <a:picLocks/>
          </p:cNvPicPr>
          <p:nvPr/>
        </p:nvPicPr>
        <p:blipFill>
          <a:blip r:embed="rId3"/>
          <a:stretch>
            <a:fillRect/>
          </a:stretch>
        </p:blipFill>
        <p:spPr>
          <a:xfrm>
            <a:off x="5060950" y="1968500"/>
            <a:ext cx="2070100" cy="1460500"/>
          </a:xfrm>
          <a:prstGeom prst="rect">
            <a:avLst/>
          </a:prstGeom>
        </p:spPr>
      </p:pic>
    </p:spTree>
    <p:extLst>
      <p:ext uri="{BB962C8B-B14F-4D97-AF65-F5344CB8AC3E}">
        <p14:creationId xmlns:p14="http://schemas.microsoft.com/office/powerpoint/2010/main" val="139061014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8D388E-1D82-1719-8D9E-69910357445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A4390A2-E291-CFA8-5DB6-5634D6BD8614}"/>
              </a:ext>
            </a:extLst>
          </p:cNvPr>
          <p:cNvSpPr>
            <a:spLocks noGrp="1"/>
          </p:cNvSpPr>
          <p:nvPr>
            <p:ph type="title"/>
          </p:nvPr>
        </p:nvSpPr>
        <p:spPr>
          <a:xfrm>
            <a:off x="273600" y="115716"/>
            <a:ext cx="11671645" cy="1260000"/>
          </a:xfrm>
        </p:spPr>
        <p:txBody>
          <a:bodyPr>
            <a:noAutofit/>
          </a:bodyPr>
          <a:lstStyle/>
          <a:p>
            <a:r>
              <a:rPr lang="es-US" sz="3000" b="1" i="0" strike="noStrike" cap="none" spc="0" baseline="0" dirty="0">
                <a:solidFill>
                  <a:srgbClr val="FFFFFF"/>
                </a:solidFill>
                <a:effectLst/>
                <a:latin typeface="Libre Franklin"/>
                <a:ea typeface="Libre Franklin"/>
                <a:cs typeface="Libre Franklin"/>
              </a:rPr>
              <a:t> Aprender</a:t>
            </a:r>
            <a:br>
              <a:rPr sz="3000" dirty="0"/>
            </a:br>
            <a:r>
              <a:rPr lang="es-US" sz="2400" b="1" i="0" strike="noStrike" cap="none" spc="0" baseline="0" dirty="0">
                <a:solidFill>
                  <a:srgbClr val="D62714"/>
                </a:solidFill>
                <a:effectLst/>
                <a:latin typeface="Libre Franklin"/>
                <a:ea typeface="Libre Franklin"/>
                <a:cs typeface="Libre Franklin"/>
              </a:rPr>
              <a:t>Formar unidades semejantes usando la multiplicación</a:t>
            </a:r>
            <a:endParaRPr lang="en-US" sz="2400" dirty="0"/>
          </a:p>
        </p:txBody>
      </p:sp>
      <p:pic>
        <p:nvPicPr>
          <p:cNvPr id="5" name="Picture 4" descr="cinco sextos + ocho doceavos.">
            <a:extLst>
              <a:ext uri="{FF2B5EF4-FFF2-40B4-BE49-F238E27FC236}">
                <a16:creationId xmlns:a16="http://schemas.microsoft.com/office/drawing/2014/main" id="{38B680E1-3E06-7D90-4D54-DE9575BDFCD7}"/>
              </a:ext>
            </a:extLst>
          </p:cNvPr>
          <p:cNvPicPr>
            <a:picLocks/>
          </p:cNvPicPr>
          <p:nvPr/>
        </p:nvPicPr>
        <p:blipFill>
          <a:blip r:embed="rId3"/>
          <a:stretch>
            <a:fillRect/>
          </a:stretch>
        </p:blipFill>
        <p:spPr>
          <a:xfrm>
            <a:off x="5238750" y="1930400"/>
            <a:ext cx="1714500" cy="1460500"/>
          </a:xfrm>
          <a:prstGeom prst="rect">
            <a:avLst/>
          </a:prstGeom>
        </p:spPr>
      </p:pic>
    </p:spTree>
    <p:extLst>
      <p:ext uri="{BB962C8B-B14F-4D97-AF65-F5344CB8AC3E}">
        <p14:creationId xmlns:p14="http://schemas.microsoft.com/office/powerpoint/2010/main" val="1443274736"/>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A935C3-ECA2-EAB4-42C8-1E8822E8303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AA12AFF-C256-8DA8-2D3A-3AC73A3EBB1B}"/>
              </a:ext>
            </a:extLst>
          </p:cNvPr>
          <p:cNvSpPr>
            <a:spLocks noGrp="1"/>
          </p:cNvSpPr>
          <p:nvPr>
            <p:ph type="title"/>
          </p:nvPr>
        </p:nvSpPr>
        <p:spPr>
          <a:xfrm>
            <a:off x="273600" y="115716"/>
            <a:ext cx="11671645" cy="1260000"/>
          </a:xfrm>
        </p:spPr>
        <p:txBody>
          <a:bodyPr>
            <a:noAutofit/>
          </a:bodyPr>
          <a:lstStyle/>
          <a:p>
            <a:r>
              <a:rPr lang="es-US" sz="3000" b="1" i="0" strike="noStrike" cap="none" spc="0" baseline="0">
                <a:solidFill>
                  <a:srgbClr val="FFFFFF"/>
                </a:solidFill>
                <a:effectLst/>
                <a:latin typeface="Libre Franklin"/>
                <a:ea typeface="Libre Franklin"/>
                <a:cs typeface="Libre Franklin"/>
              </a:rPr>
              <a:t> Aprender</a:t>
            </a:r>
            <a:br>
              <a:rPr sz="3000"/>
            </a:br>
            <a:r>
              <a:rPr lang="es-US" sz="2400" b="1" i="0" strike="noStrike" cap="none" spc="0" baseline="0">
                <a:solidFill>
                  <a:srgbClr val="D62714"/>
                </a:solidFill>
                <a:effectLst/>
                <a:latin typeface="Libre Franklin"/>
                <a:ea typeface="Libre Franklin"/>
                <a:cs typeface="Libre Franklin"/>
              </a:rPr>
              <a:t>Formar unidades semejantes usando la multiplicación (1 de 3)</a:t>
            </a:r>
            <a:endParaRPr lang="en-US" sz="2400"/>
          </a:p>
        </p:txBody>
      </p:sp>
      <p:pic>
        <p:nvPicPr>
          <p:cNvPr id="4" name="Picture 3" descr="cinco sextos + ocho doceavos.">
            <a:extLst>
              <a:ext uri="{FF2B5EF4-FFF2-40B4-BE49-F238E27FC236}">
                <a16:creationId xmlns:a16="http://schemas.microsoft.com/office/drawing/2014/main" id="{FD3DDB35-9C90-DAA6-B94D-11FDADD703B7}"/>
              </a:ext>
            </a:extLst>
          </p:cNvPr>
          <p:cNvPicPr>
            <a:picLocks/>
          </p:cNvPicPr>
          <p:nvPr/>
        </p:nvPicPr>
        <p:blipFill>
          <a:blip r:embed="rId3"/>
          <a:stretch>
            <a:fillRect/>
          </a:stretch>
        </p:blipFill>
        <p:spPr>
          <a:xfrm>
            <a:off x="5238750" y="1930400"/>
            <a:ext cx="1714500" cy="1460500"/>
          </a:xfrm>
          <a:prstGeom prst="rect">
            <a:avLst/>
          </a:prstGeom>
        </p:spPr>
      </p:pic>
    </p:spTree>
    <p:extLst>
      <p:ext uri="{BB962C8B-B14F-4D97-AF65-F5344CB8AC3E}">
        <p14:creationId xmlns:p14="http://schemas.microsoft.com/office/powerpoint/2010/main" val="2762252050"/>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A935C3-ECA2-EAB4-42C8-1E8822E8303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AA12AFF-C256-8DA8-2D3A-3AC73A3EBB1B}"/>
              </a:ext>
            </a:extLst>
          </p:cNvPr>
          <p:cNvSpPr>
            <a:spLocks noGrp="1"/>
          </p:cNvSpPr>
          <p:nvPr>
            <p:ph type="title"/>
          </p:nvPr>
        </p:nvSpPr>
        <p:spPr>
          <a:xfrm>
            <a:off x="273600" y="115716"/>
            <a:ext cx="11671645" cy="1260000"/>
          </a:xfrm>
        </p:spPr>
        <p:txBody>
          <a:bodyPr>
            <a:noAutofit/>
          </a:bodyPr>
          <a:lstStyle/>
          <a:p>
            <a:r>
              <a:rPr lang="es-US" sz="3000" b="1" i="0" strike="noStrike" cap="none" spc="0" baseline="0">
                <a:solidFill>
                  <a:srgbClr val="FFFFFF"/>
                </a:solidFill>
                <a:effectLst/>
                <a:latin typeface="Libre Franklin"/>
                <a:ea typeface="Libre Franklin"/>
                <a:cs typeface="Libre Franklin"/>
              </a:rPr>
              <a:t> Aprender</a:t>
            </a:r>
            <a:br>
              <a:rPr sz="3000"/>
            </a:br>
            <a:r>
              <a:rPr lang="es-US" sz="2400" b="1" i="0" strike="noStrike" cap="none" spc="0" baseline="0">
                <a:solidFill>
                  <a:srgbClr val="D62714"/>
                </a:solidFill>
                <a:effectLst/>
                <a:latin typeface="Libre Franklin"/>
                <a:ea typeface="Libre Franklin"/>
                <a:cs typeface="Libre Franklin"/>
              </a:rPr>
              <a:t>Formar unidades semejantes usando la multiplicación (2 de 3)</a:t>
            </a:r>
            <a:endParaRPr lang="en-US" sz="2400"/>
          </a:p>
        </p:txBody>
      </p:sp>
      <p:sp>
        <p:nvSpPr>
          <p:cNvPr id="13" name="Content Placeholder 12">
            <a:extLst>
              <a:ext uri="{FF2B5EF4-FFF2-40B4-BE49-F238E27FC236}">
                <a16:creationId xmlns:a16="http://schemas.microsoft.com/office/drawing/2014/main" id="{41AF1A47-BCDA-ECF4-4FB9-ABD2EF0429C3}"/>
              </a:ext>
            </a:extLst>
          </p:cNvPr>
          <p:cNvSpPr>
            <a:spLocks noGrp="1"/>
          </p:cNvSpPr>
          <p:nvPr>
            <p:ph sz="quarter" idx="26"/>
          </p:nvPr>
        </p:nvSpPr>
        <p:spPr/>
        <p:txBody>
          <a:bodyPr/>
          <a:lstStyle/>
          <a:p>
            <a:r>
              <a:rPr lang="es-US" sz="1800" b="0" i="0" strike="noStrike" cap="none" spc="0" baseline="0">
                <a:solidFill>
                  <a:srgbClr val="000000"/>
                </a:solidFill>
                <a:effectLst/>
                <a:latin typeface="Libre Franklin"/>
                <a:ea typeface="Libre Franklin"/>
                <a:cs typeface="Libre Franklin"/>
              </a:rPr>
              <a:t>Descompón para formar unidades semejantes. Luego, suma o resta.</a:t>
            </a:r>
            <a:endParaRPr lang="en-IN"/>
          </a:p>
        </p:txBody>
      </p:sp>
      <p:sp>
        <p:nvSpPr>
          <p:cNvPr id="3" name="Content Placeholder 2">
            <a:extLst>
              <a:ext uri="{FF2B5EF4-FFF2-40B4-BE49-F238E27FC236}">
                <a16:creationId xmlns:a16="http://schemas.microsoft.com/office/drawing/2014/main" id="{E4E79D1D-3B74-3C1B-96AA-F784B082C4E7}"/>
              </a:ext>
            </a:extLst>
          </p:cNvPr>
          <p:cNvSpPr>
            <a:spLocks noGrp="1"/>
          </p:cNvSpPr>
          <p:nvPr>
            <p:ph sz="quarter" idx="16"/>
          </p:nvPr>
        </p:nvSpPr>
        <p:spPr>
          <a:xfrm>
            <a:off x="273050" y="2257425"/>
            <a:ext cx="429080" cy="372033"/>
          </a:xfrm>
        </p:spPr>
        <p:txBody>
          <a:bodyPr/>
          <a:lstStyle/>
          <a:p>
            <a:r>
              <a:rPr lang="es-US" sz="1800" b="0" i="0" strike="noStrike" cap="none" spc="0" baseline="0">
                <a:solidFill>
                  <a:srgbClr val="000000"/>
                </a:solidFill>
                <a:effectLst/>
                <a:latin typeface="Libre Franklin"/>
                <a:ea typeface="Libre Franklin"/>
                <a:cs typeface="Libre Franklin"/>
              </a:rPr>
              <a:t>1.</a:t>
            </a:r>
            <a:endParaRPr lang="en-IN"/>
          </a:p>
        </p:txBody>
      </p:sp>
      <p:pic>
        <p:nvPicPr>
          <p:cNvPr id="9" name="Picture 8" descr="quince octavos menos 9 sobre veinticuatro">
            <a:extLst>
              <a:ext uri="{FF2B5EF4-FFF2-40B4-BE49-F238E27FC236}">
                <a16:creationId xmlns:a16="http://schemas.microsoft.com/office/drawing/2014/main" id="{4CC00D77-06D8-9B2A-32E9-3BD233AB1A62}"/>
              </a:ext>
            </a:extLst>
          </p:cNvPr>
          <p:cNvPicPr>
            <a:picLocks/>
          </p:cNvPicPr>
          <p:nvPr/>
        </p:nvPicPr>
        <p:blipFill>
          <a:blip r:embed="rId3"/>
          <a:stretch>
            <a:fillRect/>
          </a:stretch>
        </p:blipFill>
        <p:spPr>
          <a:xfrm>
            <a:off x="822666" y="2132291"/>
            <a:ext cx="863600" cy="622300"/>
          </a:xfrm>
          <a:prstGeom prst="rect">
            <a:avLst/>
          </a:prstGeom>
        </p:spPr>
      </p:pic>
      <p:sp>
        <p:nvSpPr>
          <p:cNvPr id="5" name="Content Placeholder 4">
            <a:extLst>
              <a:ext uri="{FF2B5EF4-FFF2-40B4-BE49-F238E27FC236}">
                <a16:creationId xmlns:a16="http://schemas.microsoft.com/office/drawing/2014/main" id="{1E90000B-D9A6-A198-9EF9-3590F0DCC91F}"/>
              </a:ext>
            </a:extLst>
          </p:cNvPr>
          <p:cNvSpPr>
            <a:spLocks noGrp="1"/>
          </p:cNvSpPr>
          <p:nvPr>
            <p:ph sz="quarter" idx="17"/>
          </p:nvPr>
        </p:nvSpPr>
        <p:spPr>
          <a:xfrm>
            <a:off x="5816144" y="2257425"/>
            <a:ext cx="429080" cy="348168"/>
          </a:xfrm>
        </p:spPr>
        <p:txBody>
          <a:bodyPr/>
          <a:lstStyle/>
          <a:p>
            <a:r>
              <a:rPr lang="es-US" sz="1800" b="0" i="0" strike="noStrike" cap="none" spc="0" baseline="0">
                <a:solidFill>
                  <a:srgbClr val="000000"/>
                </a:solidFill>
                <a:effectLst/>
                <a:latin typeface="Libre Franklin"/>
                <a:ea typeface="Libre Franklin"/>
                <a:cs typeface="Libre Franklin"/>
              </a:rPr>
              <a:t>2.</a:t>
            </a:r>
            <a:endParaRPr lang="en-IN"/>
          </a:p>
        </p:txBody>
      </p:sp>
      <p:pic>
        <p:nvPicPr>
          <p:cNvPr id="6" name="Picture 5" descr="veintiuno sobre quince + seis quintos">
            <a:extLst>
              <a:ext uri="{FF2B5EF4-FFF2-40B4-BE49-F238E27FC236}">
                <a16:creationId xmlns:a16="http://schemas.microsoft.com/office/drawing/2014/main" id="{0387B106-BD3C-DAD3-DDD0-E6B253352C1B}"/>
              </a:ext>
            </a:extLst>
          </p:cNvPr>
          <p:cNvPicPr>
            <a:picLocks/>
          </p:cNvPicPr>
          <p:nvPr/>
        </p:nvPicPr>
        <p:blipFill>
          <a:blip r:embed="rId4"/>
          <a:stretch>
            <a:fillRect/>
          </a:stretch>
        </p:blipFill>
        <p:spPr>
          <a:xfrm>
            <a:off x="6410325" y="2143125"/>
            <a:ext cx="736600" cy="622300"/>
          </a:xfrm>
          <a:prstGeom prst="rect">
            <a:avLst/>
          </a:prstGeom>
        </p:spPr>
      </p:pic>
    </p:spTree>
    <p:extLst>
      <p:ext uri="{BB962C8B-B14F-4D97-AF65-F5344CB8AC3E}">
        <p14:creationId xmlns:p14="http://schemas.microsoft.com/office/powerpoint/2010/main" val="3671416425"/>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D44BBF-418E-AAE8-C9A1-D76C08198DB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69472CD-34E8-6384-D632-62980CEEC974}"/>
              </a:ext>
            </a:extLst>
          </p:cNvPr>
          <p:cNvSpPr>
            <a:spLocks noGrp="1"/>
          </p:cNvSpPr>
          <p:nvPr>
            <p:ph type="title"/>
          </p:nvPr>
        </p:nvSpPr>
        <p:spPr>
          <a:xfrm>
            <a:off x="273600" y="115716"/>
            <a:ext cx="11671645" cy="1260000"/>
          </a:xfrm>
        </p:spPr>
        <p:txBody>
          <a:bodyPr>
            <a:noAutofit/>
          </a:bodyPr>
          <a:lstStyle/>
          <a:p>
            <a:r>
              <a:rPr lang="es-US" sz="3000" b="1" i="0" strike="noStrike" cap="none" spc="0" baseline="0">
                <a:solidFill>
                  <a:srgbClr val="FFFFFF"/>
                </a:solidFill>
                <a:effectLst/>
                <a:latin typeface="Libre Franklin"/>
                <a:ea typeface="Libre Franklin"/>
                <a:cs typeface="Libre Franklin"/>
              </a:rPr>
              <a:t> Aprender</a:t>
            </a:r>
            <a:br>
              <a:rPr sz="3000"/>
            </a:br>
            <a:r>
              <a:rPr lang="es-US" sz="2400" b="1" i="0" strike="noStrike" cap="none" spc="0" baseline="0">
                <a:solidFill>
                  <a:srgbClr val="D62714"/>
                </a:solidFill>
                <a:effectLst/>
                <a:latin typeface="Libre Franklin"/>
                <a:ea typeface="Libre Franklin"/>
                <a:cs typeface="Libre Franklin"/>
              </a:rPr>
              <a:t>Formar unidades semejantes usando la división (3 de 3)</a:t>
            </a:r>
            <a:endParaRPr lang="en-US" sz="2400"/>
          </a:p>
        </p:txBody>
      </p:sp>
      <p:sp>
        <p:nvSpPr>
          <p:cNvPr id="3" name="Content Placeholder 12">
            <a:extLst>
              <a:ext uri="{FF2B5EF4-FFF2-40B4-BE49-F238E27FC236}">
                <a16:creationId xmlns:a16="http://schemas.microsoft.com/office/drawing/2014/main" id="{1AE2B18B-9B1E-444C-FBC7-0EA4F5909C36}"/>
              </a:ext>
            </a:extLst>
          </p:cNvPr>
          <p:cNvSpPr>
            <a:spLocks noGrp="1"/>
          </p:cNvSpPr>
          <p:nvPr>
            <p:ph sz="quarter" idx="26"/>
          </p:nvPr>
        </p:nvSpPr>
        <p:spPr>
          <a:xfrm>
            <a:off x="296862" y="1501775"/>
            <a:ext cx="11648383" cy="348217"/>
          </a:xfrm>
        </p:spPr>
        <p:txBody>
          <a:bodyPr/>
          <a:lstStyle/>
          <a:p>
            <a:r>
              <a:rPr lang="es-US" sz="1800" b="0" i="0" strike="noStrike" cap="none" spc="0" baseline="0">
                <a:solidFill>
                  <a:srgbClr val="000000"/>
                </a:solidFill>
                <a:effectLst/>
                <a:latin typeface="Libre Franklin"/>
                <a:ea typeface="Libre Franklin"/>
                <a:cs typeface="Libre Franklin"/>
              </a:rPr>
              <a:t>Compón para formar unidades semejantes. Luego, suma o resta.</a:t>
            </a:r>
            <a:endParaRPr lang="en-IN"/>
          </a:p>
        </p:txBody>
      </p:sp>
      <p:sp>
        <p:nvSpPr>
          <p:cNvPr id="4" name="Content Placeholder 2">
            <a:extLst>
              <a:ext uri="{FF2B5EF4-FFF2-40B4-BE49-F238E27FC236}">
                <a16:creationId xmlns:a16="http://schemas.microsoft.com/office/drawing/2014/main" id="{9DE15D25-E018-4D02-6436-BAB8DB2B51AD}"/>
              </a:ext>
            </a:extLst>
          </p:cNvPr>
          <p:cNvSpPr>
            <a:spLocks noGrp="1"/>
          </p:cNvSpPr>
          <p:nvPr>
            <p:ph sz="quarter" idx="16"/>
          </p:nvPr>
        </p:nvSpPr>
        <p:spPr>
          <a:xfrm>
            <a:off x="273050" y="2257425"/>
            <a:ext cx="429080" cy="372033"/>
          </a:xfrm>
        </p:spPr>
        <p:txBody>
          <a:bodyPr/>
          <a:lstStyle/>
          <a:p>
            <a:r>
              <a:rPr lang="es-US" sz="1800" b="0" i="0" strike="noStrike" cap="none" spc="0" baseline="0">
                <a:solidFill>
                  <a:srgbClr val="000000"/>
                </a:solidFill>
                <a:effectLst/>
                <a:latin typeface="Libre Franklin"/>
                <a:ea typeface="Libre Franklin"/>
                <a:cs typeface="Libre Franklin"/>
              </a:rPr>
              <a:t>3.</a:t>
            </a:r>
            <a:endParaRPr lang="en-IN"/>
          </a:p>
        </p:txBody>
      </p:sp>
      <p:pic>
        <p:nvPicPr>
          <p:cNvPr id="12" name="Picture 11" descr="quince octavos menos 9 sobre veinticuatro">
            <a:extLst>
              <a:ext uri="{FF2B5EF4-FFF2-40B4-BE49-F238E27FC236}">
                <a16:creationId xmlns:a16="http://schemas.microsoft.com/office/drawing/2014/main" id="{111ED435-C004-AF87-E6BF-64E56170D6AF}"/>
              </a:ext>
            </a:extLst>
          </p:cNvPr>
          <p:cNvPicPr>
            <a:picLocks/>
          </p:cNvPicPr>
          <p:nvPr/>
        </p:nvPicPr>
        <p:blipFill>
          <a:blip r:embed="rId3"/>
          <a:stretch>
            <a:fillRect/>
          </a:stretch>
        </p:blipFill>
        <p:spPr>
          <a:xfrm>
            <a:off x="822666" y="2132291"/>
            <a:ext cx="863600" cy="622300"/>
          </a:xfrm>
          <a:prstGeom prst="rect">
            <a:avLst/>
          </a:prstGeom>
        </p:spPr>
      </p:pic>
      <p:sp>
        <p:nvSpPr>
          <p:cNvPr id="6" name="Content Placeholder 4">
            <a:extLst>
              <a:ext uri="{FF2B5EF4-FFF2-40B4-BE49-F238E27FC236}">
                <a16:creationId xmlns:a16="http://schemas.microsoft.com/office/drawing/2014/main" id="{F244069E-00F5-202E-62A4-A3F950B19C3B}"/>
              </a:ext>
            </a:extLst>
          </p:cNvPr>
          <p:cNvSpPr>
            <a:spLocks noGrp="1"/>
          </p:cNvSpPr>
          <p:nvPr>
            <p:ph sz="quarter" idx="17"/>
          </p:nvPr>
        </p:nvSpPr>
        <p:spPr>
          <a:xfrm>
            <a:off x="5816144" y="2257425"/>
            <a:ext cx="429080" cy="348168"/>
          </a:xfrm>
        </p:spPr>
        <p:txBody>
          <a:bodyPr/>
          <a:lstStyle/>
          <a:p>
            <a:r>
              <a:rPr lang="es-US" sz="1800" b="0" i="0" strike="noStrike" cap="none" spc="0" baseline="0">
                <a:solidFill>
                  <a:srgbClr val="000000"/>
                </a:solidFill>
                <a:effectLst/>
                <a:latin typeface="Libre Franklin"/>
                <a:ea typeface="Libre Franklin"/>
                <a:cs typeface="Libre Franklin"/>
              </a:rPr>
              <a:t>4.</a:t>
            </a:r>
            <a:endParaRPr lang="en-IN"/>
          </a:p>
        </p:txBody>
      </p:sp>
      <p:pic>
        <p:nvPicPr>
          <p:cNvPr id="9" name="Picture 8" descr="veintiuno sobre quince + seis quintos">
            <a:extLst>
              <a:ext uri="{FF2B5EF4-FFF2-40B4-BE49-F238E27FC236}">
                <a16:creationId xmlns:a16="http://schemas.microsoft.com/office/drawing/2014/main" id="{7F647443-972F-A3B0-84A7-180A5FE7E886}"/>
              </a:ext>
            </a:extLst>
          </p:cNvPr>
          <p:cNvPicPr>
            <a:picLocks/>
          </p:cNvPicPr>
          <p:nvPr/>
        </p:nvPicPr>
        <p:blipFill>
          <a:blip r:embed="rId4"/>
          <a:stretch>
            <a:fillRect/>
          </a:stretch>
        </p:blipFill>
        <p:spPr>
          <a:xfrm>
            <a:off x="6410325" y="2143125"/>
            <a:ext cx="736600" cy="622300"/>
          </a:xfrm>
          <a:prstGeom prst="rect">
            <a:avLst/>
          </a:prstGeom>
        </p:spPr>
      </p:pic>
    </p:spTree>
    <p:extLst>
      <p:ext uri="{BB962C8B-B14F-4D97-AF65-F5344CB8AC3E}">
        <p14:creationId xmlns:p14="http://schemas.microsoft.com/office/powerpoint/2010/main" val="2953951900"/>
      </p:ext>
    </p:ext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D4B803-287E-AEB8-C2E2-861CF5DC2D5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8C5953C-8131-A938-B4B1-1252C79252A5}"/>
              </a:ext>
            </a:extLst>
          </p:cNvPr>
          <p:cNvSpPr>
            <a:spLocks noGrp="1"/>
          </p:cNvSpPr>
          <p:nvPr>
            <p:ph type="title"/>
          </p:nvPr>
        </p:nvSpPr>
        <p:spPr>
          <a:xfrm>
            <a:off x="273600" y="115716"/>
            <a:ext cx="11671645" cy="1260000"/>
          </a:xfrm>
        </p:spPr>
        <p:txBody>
          <a:bodyPr>
            <a:noAutofit/>
          </a:bodyPr>
          <a:lstStyle/>
          <a:p>
            <a:r>
              <a:rPr lang="es-US" sz="3000" b="1" i="0" strike="noStrike" cap="none" spc="0" baseline="0">
                <a:solidFill>
                  <a:srgbClr val="FFFFFF"/>
                </a:solidFill>
                <a:effectLst/>
                <a:latin typeface="Libre Franklin"/>
                <a:ea typeface="Libre Franklin"/>
                <a:cs typeface="Libre Franklin"/>
              </a:rPr>
              <a:t> Aprender</a:t>
            </a:r>
            <a:br>
              <a:rPr sz="3000"/>
            </a:br>
            <a:r>
              <a:rPr lang="es-US" sz="2400" b="1" i="0" strike="noStrike" cap="none" spc="0" baseline="0">
                <a:solidFill>
                  <a:srgbClr val="D62714"/>
                </a:solidFill>
                <a:effectLst/>
                <a:latin typeface="Libre Franklin"/>
                <a:ea typeface="Libre Franklin"/>
                <a:cs typeface="Libre Franklin"/>
              </a:rPr>
              <a:t>Expresar como composición o descomposición (1 de 3)</a:t>
            </a:r>
            <a:endParaRPr lang="en-US" sz="2400"/>
          </a:p>
        </p:txBody>
      </p:sp>
      <p:pic>
        <p:nvPicPr>
          <p:cNvPr id="5" name="Picture 4" descr="Dos quintos + cuatro décimos.">
            <a:extLst>
              <a:ext uri="{FF2B5EF4-FFF2-40B4-BE49-F238E27FC236}">
                <a16:creationId xmlns:a16="http://schemas.microsoft.com/office/drawing/2014/main" id="{8A3D2284-45BD-97BA-B3BF-7C0989B3D6D3}"/>
              </a:ext>
            </a:extLst>
          </p:cNvPr>
          <p:cNvPicPr>
            <a:picLocks/>
          </p:cNvPicPr>
          <p:nvPr/>
        </p:nvPicPr>
        <p:blipFill>
          <a:blip r:embed="rId3"/>
          <a:stretch>
            <a:fillRect/>
          </a:stretch>
        </p:blipFill>
        <p:spPr>
          <a:xfrm>
            <a:off x="5245100" y="1930400"/>
            <a:ext cx="1701800" cy="1460500"/>
          </a:xfrm>
          <a:prstGeom prst="rect">
            <a:avLst/>
          </a:prstGeom>
        </p:spPr>
      </p:pic>
    </p:spTree>
    <p:extLst>
      <p:ext uri="{BB962C8B-B14F-4D97-AF65-F5344CB8AC3E}">
        <p14:creationId xmlns:p14="http://schemas.microsoft.com/office/powerpoint/2010/main" val="3646912969"/>
      </p:ext>
    </p:extLst>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8246D3-59A4-06CD-4D5D-D6D8EDFA18B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0C49CA6-CE2E-DE3E-09AC-28519F615CEF}"/>
              </a:ext>
            </a:extLst>
          </p:cNvPr>
          <p:cNvSpPr>
            <a:spLocks noGrp="1"/>
          </p:cNvSpPr>
          <p:nvPr>
            <p:ph type="title"/>
          </p:nvPr>
        </p:nvSpPr>
        <p:spPr>
          <a:xfrm>
            <a:off x="273600" y="115716"/>
            <a:ext cx="11671645" cy="1260000"/>
          </a:xfrm>
        </p:spPr>
        <p:txBody>
          <a:bodyPr>
            <a:noAutofit/>
          </a:bodyPr>
          <a:lstStyle/>
          <a:p>
            <a:r>
              <a:rPr lang="es-US" sz="3000" b="1" i="0" strike="noStrike" cap="none" spc="0" baseline="0">
                <a:solidFill>
                  <a:srgbClr val="FFFFFF"/>
                </a:solidFill>
                <a:effectLst/>
                <a:latin typeface="Libre Franklin"/>
                <a:ea typeface="Libre Franklin"/>
                <a:cs typeface="Libre Franklin"/>
              </a:rPr>
              <a:t> Aprender</a:t>
            </a:r>
            <a:br>
              <a:rPr sz="3000"/>
            </a:br>
            <a:r>
              <a:rPr lang="es-US" sz="2400" b="1" i="0" strike="noStrike" cap="none" spc="0" baseline="0">
                <a:solidFill>
                  <a:srgbClr val="D62714"/>
                </a:solidFill>
                <a:effectLst/>
                <a:latin typeface="Libre Franklin"/>
                <a:ea typeface="Libre Franklin"/>
                <a:cs typeface="Libre Franklin"/>
              </a:rPr>
              <a:t>Expresar como composición o descomposición (2 de 3)</a:t>
            </a:r>
            <a:endParaRPr lang="en-US" sz="2400"/>
          </a:p>
        </p:txBody>
      </p:sp>
      <p:pic>
        <p:nvPicPr>
          <p:cNvPr id="5" name="Picture 4" descr="nueve doceavos menos un sexto.">
            <a:extLst>
              <a:ext uri="{FF2B5EF4-FFF2-40B4-BE49-F238E27FC236}">
                <a16:creationId xmlns:a16="http://schemas.microsoft.com/office/drawing/2014/main" id="{46928E01-1A55-CA8D-33A0-974D0A3F8209}"/>
              </a:ext>
            </a:extLst>
          </p:cNvPr>
          <p:cNvPicPr>
            <a:picLocks/>
          </p:cNvPicPr>
          <p:nvPr/>
        </p:nvPicPr>
        <p:blipFill>
          <a:blip r:embed="rId3"/>
          <a:stretch>
            <a:fillRect/>
          </a:stretch>
        </p:blipFill>
        <p:spPr>
          <a:xfrm>
            <a:off x="5245100" y="1930400"/>
            <a:ext cx="1701800" cy="1460500"/>
          </a:xfrm>
          <a:prstGeom prst="rect">
            <a:avLst/>
          </a:prstGeom>
        </p:spPr>
      </p:pic>
    </p:spTree>
    <p:extLst>
      <p:ext uri="{BB962C8B-B14F-4D97-AF65-F5344CB8AC3E}">
        <p14:creationId xmlns:p14="http://schemas.microsoft.com/office/powerpoint/2010/main" val="1312896428"/>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A197DB-7742-0022-36BE-02F5DA824EB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3A43557-9664-A4FA-5E68-437CD8B4792F}"/>
              </a:ext>
            </a:extLst>
          </p:cNvPr>
          <p:cNvSpPr>
            <a:spLocks noGrp="1"/>
          </p:cNvSpPr>
          <p:nvPr>
            <p:ph type="title"/>
          </p:nvPr>
        </p:nvSpPr>
        <p:spPr>
          <a:xfrm>
            <a:off x="273600" y="115716"/>
            <a:ext cx="11671645" cy="1260000"/>
          </a:xfrm>
        </p:spPr>
        <p:txBody>
          <a:bodyPr>
            <a:noAutofit/>
          </a:bodyPr>
          <a:lstStyle/>
          <a:p>
            <a:r>
              <a:rPr lang="es-US" sz="3000" b="1" i="0" strike="noStrike" cap="none" spc="0" baseline="0">
                <a:solidFill>
                  <a:srgbClr val="FFFFFF"/>
                </a:solidFill>
                <a:effectLst/>
                <a:latin typeface="Libre Franklin"/>
                <a:ea typeface="Libre Franklin"/>
                <a:cs typeface="Libre Franklin"/>
              </a:rPr>
              <a:t> Aprender</a:t>
            </a:r>
            <a:br>
              <a:rPr sz="3000"/>
            </a:br>
            <a:r>
              <a:rPr lang="es-US" sz="2400" b="1" i="0" strike="noStrike" cap="none" spc="0" baseline="0">
                <a:solidFill>
                  <a:srgbClr val="D62714"/>
                </a:solidFill>
                <a:effectLst/>
                <a:latin typeface="Libre Franklin"/>
                <a:ea typeface="Libre Franklin"/>
                <a:cs typeface="Libre Franklin"/>
              </a:rPr>
              <a:t>Expresar como composición o descomposición (3 de 3)</a:t>
            </a:r>
            <a:endParaRPr lang="en-US" sz="2400"/>
          </a:p>
        </p:txBody>
      </p:sp>
      <p:pic>
        <p:nvPicPr>
          <p:cNvPr id="5" name="Picture 4" descr="tres octavos + tres cuartos.">
            <a:extLst>
              <a:ext uri="{FF2B5EF4-FFF2-40B4-BE49-F238E27FC236}">
                <a16:creationId xmlns:a16="http://schemas.microsoft.com/office/drawing/2014/main" id="{7F287E88-AAD8-D1B5-723E-718D18BF3ED9}"/>
              </a:ext>
            </a:extLst>
          </p:cNvPr>
          <p:cNvPicPr>
            <a:picLocks/>
          </p:cNvPicPr>
          <p:nvPr/>
        </p:nvPicPr>
        <p:blipFill>
          <a:blip r:embed="rId3"/>
          <a:stretch>
            <a:fillRect/>
          </a:stretch>
        </p:blipFill>
        <p:spPr>
          <a:xfrm>
            <a:off x="5384800" y="1930400"/>
            <a:ext cx="1422400" cy="1460500"/>
          </a:xfrm>
          <a:prstGeom prst="rect">
            <a:avLst/>
          </a:prstGeom>
        </p:spPr>
      </p:pic>
    </p:spTree>
    <p:extLst>
      <p:ext uri="{BB962C8B-B14F-4D97-AF65-F5344CB8AC3E}">
        <p14:creationId xmlns:p14="http://schemas.microsoft.com/office/powerpoint/2010/main" val="3651309820"/>
      </p:ext>
    </p:extLst>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8CBEB6-F1A5-3339-FF15-C97443B4E056}"/>
              </a:ext>
            </a:extLst>
          </p:cNvPr>
          <p:cNvSpPr>
            <a:spLocks noGrp="1"/>
          </p:cNvSpPr>
          <p:nvPr>
            <p:ph type="title"/>
          </p:nvPr>
        </p:nvSpPr>
        <p:spPr>
          <a:xfrm>
            <a:off x="273598" y="115716"/>
            <a:ext cx="4777373" cy="1260000"/>
          </a:xfrm>
        </p:spPr>
        <p:txBody>
          <a:bodyPr>
            <a:noAutofit/>
          </a:bodyPr>
          <a:lstStyle/>
          <a:p>
            <a:r>
              <a:rPr lang="es-US" sz="3000" b="1" i="0" strike="noStrike" cap="none" spc="0" baseline="0" dirty="0">
                <a:solidFill>
                  <a:srgbClr val="FFFFFF"/>
                </a:solidFill>
                <a:effectLst/>
                <a:latin typeface="Libre Franklin"/>
                <a:ea typeface="Libre Franklin"/>
                <a:cs typeface="Libre Franklin"/>
              </a:rPr>
              <a:t> Aprender</a:t>
            </a:r>
            <a:br>
              <a:rPr sz="3000" dirty="0"/>
            </a:br>
            <a:r>
              <a:rPr lang="es-US" sz="2400" b="1" i="0" strike="noStrike" cap="none" spc="0" baseline="0" dirty="0">
                <a:solidFill>
                  <a:srgbClr val="D62714"/>
                </a:solidFill>
                <a:effectLst/>
                <a:latin typeface="Libre Franklin"/>
                <a:ea typeface="Libre Franklin"/>
                <a:cs typeface="Libre Franklin"/>
              </a:rPr>
              <a:t>Grupo de problemas (1 de 4)</a:t>
            </a:r>
            <a:endParaRPr lang="en-IN" sz="2400" dirty="0"/>
          </a:p>
        </p:txBody>
      </p:sp>
      <p:pic>
        <p:nvPicPr>
          <p:cNvPr id="5" name="Picture 4" descr="Edición para estudiantes: 4.ᵒ grado, módulo 1, tema B, lección 7, página 1">
            <a:extLst>
              <a:ext uri="{FF2B5EF4-FFF2-40B4-BE49-F238E27FC236}">
                <a16:creationId xmlns:a16="http://schemas.microsoft.com/office/drawing/2014/main" id="{2E8AB70A-B7C6-43D3-A27F-DFEF85213F98}"/>
              </a:ext>
            </a:extLst>
          </p:cNvPr>
          <p:cNvPicPr/>
          <p:nvPr/>
        </p:nvPicPr>
        <p:blipFill>
          <a:blip r:embed="rId3"/>
          <a:stretch>
            <a:fillRect/>
          </a:stretch>
        </p:blipFill>
        <p:spPr>
          <a:xfrm>
            <a:off x="5472000" y="61200"/>
            <a:ext cx="5284800" cy="6757200"/>
          </a:xfrm>
          <a:prstGeom prst="rect">
            <a:avLst/>
          </a:prstGeom>
          <a:ln w="9525">
            <a:solidFill>
              <a:schemeClr val="tx1"/>
            </a:solidFill>
          </a:ln>
        </p:spPr>
      </p:pic>
    </p:spTree>
    <p:extLst>
      <p:ext uri="{BB962C8B-B14F-4D97-AF65-F5344CB8AC3E}">
        <p14:creationId xmlns:p14="http://schemas.microsoft.com/office/powerpoint/2010/main" val="321392549"/>
      </p:ext>
    </p:extLst>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FE1ECD-7B58-228B-CB4A-9B2FC4CC10A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EBA8993-B9A7-3FCA-7042-DA754335243D}"/>
              </a:ext>
            </a:extLst>
          </p:cNvPr>
          <p:cNvSpPr>
            <a:spLocks noGrp="1"/>
          </p:cNvSpPr>
          <p:nvPr>
            <p:ph type="title"/>
          </p:nvPr>
        </p:nvSpPr>
        <p:spPr>
          <a:xfrm>
            <a:off x="273598" y="115716"/>
            <a:ext cx="4755602" cy="1260000"/>
          </a:xfrm>
        </p:spPr>
        <p:txBody>
          <a:bodyPr>
            <a:noAutofit/>
          </a:bodyPr>
          <a:lstStyle/>
          <a:p>
            <a:r>
              <a:rPr lang="es-US" sz="3000" b="1" i="0" strike="noStrike" cap="none" spc="0" baseline="0">
                <a:solidFill>
                  <a:srgbClr val="FFFFFF"/>
                </a:solidFill>
                <a:effectLst/>
                <a:latin typeface="Libre Franklin"/>
                <a:ea typeface="Libre Franklin"/>
                <a:cs typeface="Libre Franklin"/>
              </a:rPr>
              <a:t> Aprender</a:t>
            </a:r>
            <a:br>
              <a:rPr sz="3000"/>
            </a:br>
            <a:r>
              <a:rPr lang="es-US" sz="2400" b="1" i="0" strike="noStrike" cap="none" spc="0" baseline="0">
                <a:solidFill>
                  <a:srgbClr val="D62714"/>
                </a:solidFill>
                <a:effectLst/>
                <a:latin typeface="Libre Franklin"/>
                <a:ea typeface="Libre Franklin"/>
                <a:cs typeface="Libre Franklin"/>
              </a:rPr>
              <a:t>Grupo de problemas (2 de 4)</a:t>
            </a:r>
            <a:endParaRPr lang="en-IN" sz="2400"/>
          </a:p>
        </p:txBody>
      </p:sp>
      <p:pic>
        <p:nvPicPr>
          <p:cNvPr id="5" name="Picture 4" descr="Edición para estudiantes: 4.ᵒ grado, módulo 1, tema B, lección 7, página 2">
            <a:extLst>
              <a:ext uri="{FF2B5EF4-FFF2-40B4-BE49-F238E27FC236}">
                <a16:creationId xmlns:a16="http://schemas.microsoft.com/office/drawing/2014/main" id="{E71E5601-9065-4864-88E1-D988082BFC85}"/>
              </a:ext>
            </a:extLst>
          </p:cNvPr>
          <p:cNvPicPr/>
          <p:nvPr/>
        </p:nvPicPr>
        <p:blipFill>
          <a:blip r:embed="rId3"/>
          <a:stretch>
            <a:fillRect/>
          </a:stretch>
        </p:blipFill>
        <p:spPr>
          <a:xfrm>
            <a:off x="5472000" y="61200"/>
            <a:ext cx="5284800" cy="6757200"/>
          </a:xfrm>
          <a:prstGeom prst="rect">
            <a:avLst/>
          </a:prstGeom>
          <a:ln w="9525">
            <a:solidFill>
              <a:schemeClr val="tx1"/>
            </a:solidFill>
          </a:ln>
        </p:spPr>
      </p:pic>
    </p:spTree>
    <p:extLst>
      <p:ext uri="{BB962C8B-B14F-4D97-AF65-F5344CB8AC3E}">
        <p14:creationId xmlns:p14="http://schemas.microsoft.com/office/powerpoint/2010/main" val="1984518778"/>
      </p:ext>
    </p:extLst>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4AAE88-B40F-9289-2F74-D2A217E2744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C71453F-EE75-E99A-D96B-EC7C4C66386D}"/>
              </a:ext>
            </a:extLst>
          </p:cNvPr>
          <p:cNvSpPr>
            <a:spLocks noGrp="1"/>
          </p:cNvSpPr>
          <p:nvPr>
            <p:ph type="title"/>
          </p:nvPr>
        </p:nvSpPr>
        <p:spPr>
          <a:xfrm>
            <a:off x="273598" y="115716"/>
            <a:ext cx="4712059" cy="1260000"/>
          </a:xfrm>
        </p:spPr>
        <p:txBody>
          <a:bodyPr>
            <a:noAutofit/>
          </a:bodyPr>
          <a:lstStyle/>
          <a:p>
            <a:r>
              <a:rPr lang="es-US" sz="3000" b="1" i="0" strike="noStrike" cap="none" spc="0" baseline="0" dirty="0">
                <a:solidFill>
                  <a:srgbClr val="FFFFFF"/>
                </a:solidFill>
                <a:effectLst/>
                <a:latin typeface="Libre Franklin"/>
                <a:ea typeface="Libre Franklin"/>
                <a:cs typeface="Libre Franklin"/>
              </a:rPr>
              <a:t> Aprender</a:t>
            </a:r>
            <a:br>
              <a:rPr sz="3000" dirty="0"/>
            </a:br>
            <a:r>
              <a:rPr lang="es-US" sz="2400" b="1" i="0" strike="noStrike" cap="none" spc="0" baseline="0" dirty="0">
                <a:solidFill>
                  <a:srgbClr val="D62714"/>
                </a:solidFill>
                <a:effectLst/>
                <a:latin typeface="Libre Franklin"/>
                <a:ea typeface="Libre Franklin"/>
                <a:cs typeface="Libre Franklin"/>
              </a:rPr>
              <a:t>Grupo de problemas (3 de 4)</a:t>
            </a:r>
            <a:endParaRPr lang="en-IN" sz="2400" dirty="0"/>
          </a:p>
        </p:txBody>
      </p:sp>
      <p:pic>
        <p:nvPicPr>
          <p:cNvPr id="5" name="Picture 4" descr="Edición para estudiantes: 4.ᵒ grado, módulo 1, tema B, lección 7, página 3">
            <a:extLst>
              <a:ext uri="{FF2B5EF4-FFF2-40B4-BE49-F238E27FC236}">
                <a16:creationId xmlns:a16="http://schemas.microsoft.com/office/drawing/2014/main" id="{8706B1EF-CDE9-41B5-A136-C38208B17805}"/>
              </a:ext>
            </a:extLst>
          </p:cNvPr>
          <p:cNvPicPr/>
          <p:nvPr/>
        </p:nvPicPr>
        <p:blipFill>
          <a:blip r:embed="rId3"/>
          <a:stretch>
            <a:fillRect/>
          </a:stretch>
        </p:blipFill>
        <p:spPr>
          <a:xfrm>
            <a:off x="5472000" y="61200"/>
            <a:ext cx="5284800" cy="6757200"/>
          </a:xfrm>
          <a:prstGeom prst="rect">
            <a:avLst/>
          </a:prstGeom>
          <a:ln w="9525">
            <a:solidFill>
              <a:schemeClr val="tx1"/>
            </a:solidFill>
          </a:ln>
        </p:spPr>
      </p:pic>
    </p:spTree>
    <p:extLst>
      <p:ext uri="{BB962C8B-B14F-4D97-AF65-F5344CB8AC3E}">
        <p14:creationId xmlns:p14="http://schemas.microsoft.com/office/powerpoint/2010/main" val="2629151450"/>
      </p:ext>
    </p:extLst>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625DF2-D7AA-83BF-934B-CE9FBECBD22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7CCB29A-35A7-184A-E3F2-D2E59E6D617A}"/>
              </a:ext>
            </a:extLst>
          </p:cNvPr>
          <p:cNvSpPr>
            <a:spLocks noGrp="1"/>
          </p:cNvSpPr>
          <p:nvPr>
            <p:ph type="title"/>
          </p:nvPr>
        </p:nvSpPr>
        <p:spPr>
          <a:xfrm>
            <a:off x="273598" y="115716"/>
            <a:ext cx="4559659" cy="1260000"/>
          </a:xfrm>
        </p:spPr>
        <p:txBody>
          <a:bodyPr>
            <a:noAutofit/>
          </a:bodyPr>
          <a:lstStyle/>
          <a:p>
            <a:r>
              <a:rPr lang="es-US" sz="3000" b="1" i="0" strike="noStrike" cap="none" spc="0" baseline="0" dirty="0">
                <a:solidFill>
                  <a:srgbClr val="FFFFFF"/>
                </a:solidFill>
                <a:effectLst/>
                <a:latin typeface="Libre Franklin"/>
                <a:ea typeface="Libre Franklin"/>
                <a:cs typeface="Libre Franklin"/>
              </a:rPr>
              <a:t> Aprender</a:t>
            </a:r>
            <a:br>
              <a:rPr sz="3000" dirty="0"/>
            </a:br>
            <a:r>
              <a:rPr lang="es-US" sz="2400" b="1" i="0" strike="noStrike" cap="none" spc="0" baseline="0" dirty="0">
                <a:solidFill>
                  <a:srgbClr val="D62714"/>
                </a:solidFill>
                <a:effectLst/>
                <a:latin typeface="Libre Franklin"/>
                <a:ea typeface="Libre Franklin"/>
                <a:cs typeface="Libre Franklin"/>
              </a:rPr>
              <a:t>Grupo de problemas (4 de 4)</a:t>
            </a:r>
            <a:endParaRPr lang="en-IN" sz="2400" dirty="0"/>
          </a:p>
        </p:txBody>
      </p:sp>
      <p:pic>
        <p:nvPicPr>
          <p:cNvPr id="5" name="Picture 4" descr="Edición para estudiantes: 4.ᵒ grado, módulo 1, tema B, lección 7, página 4">
            <a:extLst>
              <a:ext uri="{FF2B5EF4-FFF2-40B4-BE49-F238E27FC236}">
                <a16:creationId xmlns:a16="http://schemas.microsoft.com/office/drawing/2014/main" id="{9DEA795B-E50A-4196-A5DC-DB0E6604329E}"/>
              </a:ext>
            </a:extLst>
          </p:cNvPr>
          <p:cNvPicPr/>
          <p:nvPr/>
        </p:nvPicPr>
        <p:blipFill>
          <a:blip r:embed="rId3"/>
          <a:stretch>
            <a:fillRect/>
          </a:stretch>
        </p:blipFill>
        <p:spPr>
          <a:xfrm>
            <a:off x="5472000" y="61200"/>
            <a:ext cx="5284800" cy="6757200"/>
          </a:xfrm>
          <a:prstGeom prst="rect">
            <a:avLst/>
          </a:prstGeom>
          <a:ln w="9525">
            <a:solidFill>
              <a:schemeClr val="tx1"/>
            </a:solidFill>
          </a:ln>
        </p:spPr>
      </p:pic>
    </p:spTree>
    <p:extLst>
      <p:ext uri="{BB962C8B-B14F-4D97-AF65-F5344CB8AC3E}">
        <p14:creationId xmlns:p14="http://schemas.microsoft.com/office/powerpoint/2010/main" val="1101225664"/>
      </p:ext>
    </p:extLst>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E60FC8-ACBB-E37E-31F5-D55443F03C36}"/>
              </a:ext>
            </a:extLst>
          </p:cNvPr>
          <p:cNvSpPr>
            <a:spLocks noGrp="1"/>
          </p:cNvSpPr>
          <p:nvPr>
            <p:ph type="title"/>
          </p:nvPr>
        </p:nvSpPr>
        <p:spPr>
          <a:xfrm>
            <a:off x="273599" y="170146"/>
            <a:ext cx="11667600" cy="1260000"/>
          </a:xfrm>
        </p:spPr>
        <p:txBody>
          <a:bodyPr>
            <a:noAutofit/>
          </a:bodyPr>
          <a:lstStyle/>
          <a:p>
            <a:r>
              <a:rPr lang="es-US" sz="3000" b="1" i="0" strike="noStrike" cap="none" spc="0" baseline="0">
                <a:solidFill>
                  <a:srgbClr val="FFFFFF"/>
                </a:solidFill>
                <a:effectLst/>
                <a:latin typeface="Libre Franklin"/>
                <a:ea typeface="Libre Franklin"/>
                <a:cs typeface="Libre Franklin"/>
              </a:rPr>
              <a:t> Concluir </a:t>
            </a:r>
            <a:br>
              <a:rPr sz="3000"/>
            </a:br>
            <a:r>
              <a:rPr lang="es-US" sz="2400" b="1" i="0" strike="noStrike" cap="none" spc="0" baseline="0">
                <a:solidFill>
                  <a:srgbClr val="D62714"/>
                </a:solidFill>
                <a:effectLst/>
                <a:latin typeface="Libre Franklin"/>
                <a:ea typeface="Libre Franklin"/>
                <a:cs typeface="Libre Franklin"/>
              </a:rPr>
              <a:t>Reflexión final (1 de 2)</a:t>
            </a:r>
            <a:endParaRPr lang="en-US" sz="2400"/>
          </a:p>
        </p:txBody>
      </p:sp>
      <p:sp>
        <p:nvSpPr>
          <p:cNvPr id="3" name="Content Placeholder 2">
            <a:extLst>
              <a:ext uri="{FF2B5EF4-FFF2-40B4-BE49-F238E27FC236}">
                <a16:creationId xmlns:a16="http://schemas.microsoft.com/office/drawing/2014/main" id="{44FBD9C5-0FC0-293C-C6AF-C6595D8A8398}"/>
              </a:ext>
            </a:extLst>
          </p:cNvPr>
          <p:cNvSpPr txBox="1"/>
          <p:nvPr/>
        </p:nvSpPr>
        <p:spPr>
          <a:xfrm>
            <a:off x="334449" y="1582649"/>
            <a:ext cx="10953661" cy="264251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Libre Franklin"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buFont typeface="Arial" panose="020B0604020202020204" pitchFamily="34" charset="0"/>
              <a:buChar char="•"/>
            </a:pPr>
            <a:r>
              <a:rPr lang="es-US" sz="1800" b="0" i="0" strike="noStrike" cap="none" spc="0" baseline="0">
                <a:solidFill>
                  <a:srgbClr val="000000"/>
                </a:solidFill>
                <a:effectLst/>
                <a:latin typeface="Libre Franklin"/>
                <a:ea typeface="Libre Franklin"/>
                <a:cs typeface="Libre Franklin"/>
              </a:rPr>
              <a:t>¿Qué observan acerca de los problemas del Grupo de problemas?</a:t>
            </a:r>
          </a:p>
          <a:p>
            <a:pPr marL="285750" indent="-285750">
              <a:buFont typeface="Arial" panose="020B0604020202020204" pitchFamily="34" charset="0"/>
              <a:buChar char="•"/>
            </a:pPr>
            <a:r>
              <a:rPr lang="es-US" sz="1800" b="0" i="0" strike="noStrike" cap="none" spc="0" baseline="0">
                <a:solidFill>
                  <a:srgbClr val="000000"/>
                </a:solidFill>
                <a:effectLst/>
                <a:latin typeface="Libre Franklin"/>
                <a:ea typeface="Libre Franklin"/>
                <a:cs typeface="Libre Franklin"/>
              </a:rPr>
              <a:t>¿Por qué creen que los problemas 4 y 8 no son iguales?</a:t>
            </a:r>
          </a:p>
          <a:p>
            <a:pPr marL="285750" indent="-285750">
              <a:buFont typeface="Arial" panose="020B0604020202020204" pitchFamily="34" charset="0"/>
              <a:buChar char="•"/>
            </a:pPr>
            <a:r>
              <a:rPr lang="es-US" sz="1800" b="0" i="0" strike="noStrike" cap="none" spc="0" baseline="0">
                <a:solidFill>
                  <a:srgbClr val="000000"/>
                </a:solidFill>
                <a:effectLst/>
                <a:latin typeface="Libre Franklin"/>
                <a:ea typeface="Libre Franklin"/>
                <a:cs typeface="Libre Franklin"/>
              </a:rPr>
              <a:t>¿Cómo saben cuándo componer o descomponer al sumar y restar unidades relacionadas?</a:t>
            </a:r>
            <a:endParaRPr lang="en-IN"/>
          </a:p>
        </p:txBody>
      </p:sp>
    </p:spTree>
    <p:extLst>
      <p:ext uri="{BB962C8B-B14F-4D97-AF65-F5344CB8AC3E}">
        <p14:creationId xmlns:p14="http://schemas.microsoft.com/office/powerpoint/2010/main" val="2121459417"/>
      </p:ext>
    </p:extLst>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D83FB3-1E1C-829B-3E75-2337E4F561A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2B0E211-6E40-C350-365E-E3CD162A76EB}"/>
              </a:ext>
            </a:extLst>
          </p:cNvPr>
          <p:cNvSpPr>
            <a:spLocks noGrp="1"/>
          </p:cNvSpPr>
          <p:nvPr>
            <p:ph type="title"/>
          </p:nvPr>
        </p:nvSpPr>
        <p:spPr>
          <a:xfrm>
            <a:off x="273599" y="170146"/>
            <a:ext cx="11667600" cy="1260000"/>
          </a:xfrm>
        </p:spPr>
        <p:txBody>
          <a:bodyPr>
            <a:noAutofit/>
          </a:bodyPr>
          <a:lstStyle/>
          <a:p>
            <a:r>
              <a:rPr lang="es-US" sz="3000" b="1" i="0" strike="noStrike" cap="none" spc="0" baseline="0">
                <a:solidFill>
                  <a:srgbClr val="FFFFFF"/>
                </a:solidFill>
                <a:effectLst/>
                <a:latin typeface="Libre Franklin"/>
                <a:ea typeface="Libre Franklin"/>
                <a:cs typeface="Libre Franklin"/>
              </a:rPr>
              <a:t> Concluir </a:t>
            </a:r>
            <a:br>
              <a:rPr sz="3000"/>
            </a:br>
            <a:r>
              <a:rPr lang="es-US" sz="2400" b="1" i="0" strike="noStrike" cap="none" spc="0" baseline="0">
                <a:solidFill>
                  <a:srgbClr val="D62714"/>
                </a:solidFill>
                <a:effectLst/>
                <a:latin typeface="Libre Franklin"/>
                <a:ea typeface="Libre Franklin"/>
                <a:cs typeface="Libre Franklin"/>
              </a:rPr>
              <a:t>Reflexión final (2 de 2)</a:t>
            </a:r>
            <a:endParaRPr lang="en-US" sz="2400"/>
          </a:p>
        </p:txBody>
      </p:sp>
      <p:pic>
        <p:nvPicPr>
          <p:cNvPr id="6" name="Picture 5" descr="15 sobre 17 + 27 sobre 51.">
            <a:extLst>
              <a:ext uri="{FF2B5EF4-FFF2-40B4-BE49-F238E27FC236}">
                <a16:creationId xmlns:a16="http://schemas.microsoft.com/office/drawing/2014/main" id="{AB91DC79-7735-3E0A-9085-C48ED3B90CB3}"/>
              </a:ext>
            </a:extLst>
          </p:cNvPr>
          <p:cNvPicPr>
            <a:picLocks/>
          </p:cNvPicPr>
          <p:nvPr/>
        </p:nvPicPr>
        <p:blipFill>
          <a:blip r:embed="rId3"/>
          <a:stretch>
            <a:fillRect/>
          </a:stretch>
        </p:blipFill>
        <p:spPr>
          <a:xfrm>
            <a:off x="5072063" y="2159000"/>
            <a:ext cx="2070100" cy="1460500"/>
          </a:xfrm>
          <a:prstGeom prst="rect">
            <a:avLst/>
          </a:prstGeom>
        </p:spPr>
      </p:pic>
      <p:sp>
        <p:nvSpPr>
          <p:cNvPr id="5" name="TextBox 4">
            <a:extLst>
              <a:ext uri="{FF2B5EF4-FFF2-40B4-BE49-F238E27FC236}">
                <a16:creationId xmlns:a16="http://schemas.microsoft.com/office/drawing/2014/main" id="{01882AC0-9E08-9E1B-57A4-90A87D8A31A0}"/>
              </a:ext>
            </a:extLst>
          </p:cNvPr>
          <p:cNvSpPr txBox="1"/>
          <p:nvPr/>
        </p:nvSpPr>
        <p:spPr>
          <a:xfrm>
            <a:off x="273599" y="4468100"/>
            <a:ext cx="10329334" cy="767080"/>
          </a:xfrm>
          <a:prstGeom prst="rect">
            <a:avLst/>
          </a:prstGeom>
          <a:noFill/>
        </p:spPr>
        <p:txBody>
          <a:bodyPr wrap="square">
            <a:spAutoFit/>
          </a:bodyPr>
          <a:lstStyle/>
          <a:p>
            <a:pPr marL="285750" indent="-285750">
              <a:spcBef>
                <a:spcPts val="1000"/>
              </a:spcBef>
              <a:buFont typeface="Arial" panose="020B0604020202020204" pitchFamily="34" charset="0"/>
              <a:buChar char="•"/>
            </a:pPr>
            <a:r>
              <a:rPr lang="es-US" sz="1800" b="0" i="0" strike="noStrike" cap="none" spc="0" baseline="0">
                <a:solidFill>
                  <a:srgbClr val="000000"/>
                </a:solidFill>
                <a:effectLst/>
                <a:latin typeface="Aptos"/>
                <a:ea typeface="Aptos"/>
                <a:cs typeface="Aptos"/>
              </a:rPr>
              <a:t>¿Intentarían resolver este problema de la misma manera que antes? ¿Por qué?</a:t>
            </a:r>
          </a:p>
          <a:p>
            <a:pPr marL="285750" indent="-285750">
              <a:spcBef>
                <a:spcPts val="1000"/>
              </a:spcBef>
              <a:buFont typeface="Arial" panose="020B0604020202020204" pitchFamily="34" charset="0"/>
              <a:buChar char="•"/>
            </a:pPr>
            <a:r>
              <a:rPr lang="es-US" sz="1800" b="0" i="0" strike="noStrike" cap="none" spc="0" baseline="0">
                <a:solidFill>
                  <a:srgbClr val="000000"/>
                </a:solidFill>
                <a:effectLst/>
                <a:latin typeface="Aptos"/>
                <a:ea typeface="Aptos"/>
                <a:cs typeface="Aptos"/>
              </a:rPr>
              <a:t>¿Es útil expresar fracciones con otro nombre numéricamente? ¿Por qué?</a:t>
            </a:r>
          </a:p>
        </p:txBody>
      </p:sp>
    </p:spTree>
    <p:extLst>
      <p:ext uri="{BB962C8B-B14F-4D97-AF65-F5344CB8AC3E}">
        <p14:creationId xmlns:p14="http://schemas.microsoft.com/office/powerpoint/2010/main" val="3026889712"/>
      </p:ext>
    </p:extLst>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6465F8-C3DA-42C9-4E77-33FDBE60F354}"/>
              </a:ext>
            </a:extLst>
          </p:cNvPr>
          <p:cNvSpPr>
            <a:spLocks noGrp="1"/>
          </p:cNvSpPr>
          <p:nvPr>
            <p:ph type="title"/>
          </p:nvPr>
        </p:nvSpPr>
        <p:spPr>
          <a:xfrm>
            <a:off x="284486" y="170146"/>
            <a:ext cx="4548771" cy="1386514"/>
          </a:xfrm>
        </p:spPr>
        <p:txBody>
          <a:bodyPr>
            <a:normAutofit/>
          </a:bodyPr>
          <a:lstStyle/>
          <a:p>
            <a:r>
              <a:rPr lang="es-US" sz="2700" b="1" i="0" strike="noStrike" cap="none" spc="0" baseline="0" dirty="0">
                <a:solidFill>
                  <a:srgbClr val="FFFFFF"/>
                </a:solidFill>
                <a:effectLst/>
                <a:latin typeface="Libre Franklin"/>
                <a:ea typeface="Libre Franklin"/>
                <a:cs typeface="Libre Franklin"/>
              </a:rPr>
              <a:t> </a:t>
            </a:r>
            <a:r>
              <a:rPr lang="es-US" sz="3000" b="1" i="0" strike="noStrike" cap="none" spc="0" baseline="0" dirty="0">
                <a:solidFill>
                  <a:srgbClr val="FFFFFF"/>
                </a:solidFill>
                <a:effectLst/>
                <a:latin typeface="Libre Franklin"/>
                <a:ea typeface="Libre Franklin"/>
                <a:cs typeface="Libre Franklin"/>
              </a:rPr>
              <a:t>Concluir</a:t>
            </a:r>
            <a:br>
              <a:rPr sz="2700" dirty="0"/>
            </a:br>
            <a:r>
              <a:rPr lang="es-US" sz="2400" b="1" i="0" strike="noStrike" cap="none" spc="0" baseline="0" dirty="0">
                <a:solidFill>
                  <a:srgbClr val="D62714"/>
                </a:solidFill>
                <a:effectLst/>
                <a:latin typeface="Libre Franklin"/>
                <a:ea typeface="Libre Franklin"/>
                <a:cs typeface="Libre Franklin"/>
              </a:rPr>
              <a:t>Boleto de salida</a:t>
            </a:r>
            <a:endParaRPr lang="en-IN" sz="2700" dirty="0"/>
          </a:p>
        </p:txBody>
      </p:sp>
      <p:pic>
        <p:nvPicPr>
          <p:cNvPr id="6" name="Picture 5" descr="Edición para estudiantes: 7.º grado, Módulo 2, Tema B, Lección 7">
            <a:extLst>
              <a:ext uri="{FF2B5EF4-FFF2-40B4-BE49-F238E27FC236}">
                <a16:creationId xmlns:a16="http://schemas.microsoft.com/office/drawing/2014/main" id="{FF6E542D-7028-471E-AD4C-DB39D19A0435}"/>
              </a:ext>
            </a:extLst>
          </p:cNvPr>
          <p:cNvPicPr/>
          <p:nvPr/>
        </p:nvPicPr>
        <p:blipFill>
          <a:blip r:embed="rId3"/>
          <a:stretch>
            <a:fillRect/>
          </a:stretch>
        </p:blipFill>
        <p:spPr>
          <a:xfrm>
            <a:off x="5472000" y="61200"/>
            <a:ext cx="5284800" cy="6757200"/>
          </a:xfrm>
          <a:prstGeom prst="rect">
            <a:avLst/>
          </a:prstGeom>
          <a:ln w="9525">
            <a:solidFill>
              <a:schemeClr val="tx1"/>
            </a:solidFill>
          </a:ln>
        </p:spPr>
      </p:pic>
    </p:spTree>
    <p:extLst>
      <p:ext uri="{BB962C8B-B14F-4D97-AF65-F5344CB8AC3E}">
        <p14:creationId xmlns:p14="http://schemas.microsoft.com/office/powerpoint/2010/main" val="2913825158"/>
      </p:ext>
    </p:extLst>
  </p:cSld>
  <p:clrMapOvr>
    <a:masterClrMapping/>
  </p:clrMapOvr>
  <p:transition/>
</p:sld>
</file>

<file path=ppt/tags/tag1.xml><?xml version="1.0" encoding="utf-8"?>
<p:tagLst xmlns:a="http://schemas.openxmlformats.org/drawingml/2006/main" xmlns:r="http://schemas.openxmlformats.org/officeDocument/2006/relationships" xmlns:p="http://schemas.openxmlformats.org/presentationml/2006/main">
  <p:tag name="AS_OS" val="Mac OS X 10.16"/>
  <p:tag name="AS_RELEASE_DATE" val="2021.10.31"/>
  <p:tag name="AS_TITLE" val="Aspose.Slides for Java"/>
  <p:tag name="AS_VERSION" val="21.10"/>
</p:tagLst>
</file>

<file path=ppt/theme/theme1.xml><?xml version="1.0" encoding="utf-8"?>
<a:theme xmlns:a="http://schemas.openxmlformats.org/drawingml/2006/main" name="1_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4.xml><?xml version="1.0" encoding="utf-8"?>
<a:theme xmlns:a="http://schemas.openxmlformats.org/drawingml/2006/main" name="3_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5.xml><?xml version="1.0" encoding="utf-8"?>
<a:theme xmlns:a="http://schemas.openxmlformats.org/drawingml/2006/main" name="2_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3bb81e40-ca7d-41cb-aaab-8c632f3d7372" xsi:nil="true"/>
    <lcf76f155ced4ddcb4097134ff3c332f xmlns="b56b1dbd-347e-459c-8e23-8e8473b844c2">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7713FC9446E364C8501BE49993E4F44" ma:contentTypeVersion="13" ma:contentTypeDescription="Create a new document." ma:contentTypeScope="" ma:versionID="5da9b0f9b23dcea8f8a329247648660b">
  <xsd:schema xmlns:xsd="http://www.w3.org/2001/XMLSchema" xmlns:xs="http://www.w3.org/2001/XMLSchema" xmlns:p="http://schemas.microsoft.com/office/2006/metadata/properties" xmlns:ns2="b56b1dbd-347e-459c-8e23-8e8473b844c2" xmlns:ns3="3bb81e40-ca7d-41cb-aaab-8c632f3d7372" targetNamespace="http://schemas.microsoft.com/office/2006/metadata/properties" ma:root="true" ma:fieldsID="7a36dea4ff5ad104067c55fb4d293c9b" ns2:_="" ns3:_="">
    <xsd:import namespace="b56b1dbd-347e-459c-8e23-8e8473b844c2"/>
    <xsd:import namespace="3bb81e40-ca7d-41cb-aaab-8c632f3d7372"/>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56b1dbd-347e-459c-8e23-8e8473b844c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descriptio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de60b0ef-67dc-4259-b262-c7e5de449711"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0"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bb81e40-ca7d-41cb-aaab-8c632f3d7372"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d8f3ccf1-a0b7-4dbb-a1c1-4b208dda9e4b}" ma:internalName="TaxCatchAll" ma:showField="CatchAllData" ma:web="3bb81e40-ca7d-41cb-aaab-8c632f3d73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0B69C76-EC43-45AE-8D08-5CB3080B0911}">
  <ds:schemaRefs>
    <ds:schemaRef ds:uri="http://schemas.microsoft.com/sharepoint/v3/contenttype/forms"/>
  </ds:schemaRefs>
</ds:datastoreItem>
</file>

<file path=customXml/itemProps2.xml><?xml version="1.0" encoding="utf-8"?>
<ds:datastoreItem xmlns:ds="http://schemas.openxmlformats.org/officeDocument/2006/customXml" ds:itemID="{041FEFAD-E6CE-45A9-8EFE-2037AF78EA91}">
  <ds:schemaRefs>
    <ds:schemaRef ds:uri="http://schemas.openxmlformats.org/package/2006/metadata/core-properties"/>
    <ds:schemaRef ds:uri="http://schemas.microsoft.com/office/2006/documentManagement/types"/>
    <ds:schemaRef ds:uri="http://purl.org/dc/terms/"/>
    <ds:schemaRef ds:uri="http://www.w3.org/XML/1998/namespace"/>
    <ds:schemaRef ds:uri="http://schemas.microsoft.com/office/infopath/2007/PartnerControls"/>
    <ds:schemaRef ds:uri="5454de79-deb2-452d-9c5c-6bf68d99f938"/>
    <ds:schemaRef ds:uri="http://purl.org/dc/elements/1.1/"/>
    <ds:schemaRef ds:uri="837caeac-2aa5-41c1-9bca-2ac065ad7039"/>
    <ds:schemaRef ds:uri="http://schemas.microsoft.com/office/2006/metadata/properties"/>
    <ds:schemaRef ds:uri="http://purl.org/dc/dcmitype/"/>
    <ds:schemaRef ds:uri="3bb81e40-ca7d-41cb-aaab-8c632f3d7372"/>
    <ds:schemaRef ds:uri="b56b1dbd-347e-459c-8e23-8e8473b844c2"/>
  </ds:schemaRefs>
</ds:datastoreItem>
</file>

<file path=customXml/itemProps3.xml><?xml version="1.0" encoding="utf-8"?>
<ds:datastoreItem xmlns:ds="http://schemas.openxmlformats.org/officeDocument/2006/customXml" ds:itemID="{DB2C6A3C-0AED-4BF8-98AC-BB4BF24021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56b1dbd-347e-459c-8e23-8e8473b844c2"/>
    <ds:schemaRef ds:uri="3bb81e40-ca7d-41cb-aaab-8c632f3d737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34319bed-6257-48d4-b77a-948b3602eca8}" enabled="0" method="" siteId="{34319bed-6257-48d4-b77a-948b3602eca8}" removed="1"/>
</clbl:labelList>
</file>

<file path=docProps/app.xml><?xml version="1.0" encoding="utf-8"?>
<Properties xmlns="http://schemas.openxmlformats.org/officeDocument/2006/extended-properties" xmlns:vt="http://schemas.openxmlformats.org/officeDocument/2006/docPropsVTypes">
  <TotalTime>123</TotalTime>
  <Words>3815</Words>
  <Application>Microsoft Office PowerPoint</Application>
  <PresentationFormat>Widescreen</PresentationFormat>
  <Paragraphs>409</Paragraphs>
  <Slides>32</Slides>
  <Notes>32</Notes>
  <HiddenSlides>0</HiddenSlides>
  <MMClips>0</MMClips>
  <ScaleCrop>false</ScaleCrop>
  <HeadingPairs>
    <vt:vector size="6" baseType="variant">
      <vt:variant>
        <vt:lpstr>Fonts Used</vt:lpstr>
      </vt:variant>
      <vt:variant>
        <vt:i4>6</vt:i4>
      </vt:variant>
      <vt:variant>
        <vt:lpstr>Theme</vt:lpstr>
      </vt:variant>
      <vt:variant>
        <vt:i4>5</vt:i4>
      </vt:variant>
      <vt:variant>
        <vt:lpstr>Slide Titles</vt:lpstr>
      </vt:variant>
      <vt:variant>
        <vt:i4>32</vt:i4>
      </vt:variant>
    </vt:vector>
  </HeadingPairs>
  <TitlesOfParts>
    <vt:vector size="43" baseType="lpstr">
      <vt:lpstr>Arial</vt:lpstr>
      <vt:lpstr>Aptos Display</vt:lpstr>
      <vt:lpstr>Cambria</vt:lpstr>
      <vt:lpstr>Cambria Math</vt:lpstr>
      <vt:lpstr>Aptos</vt:lpstr>
      <vt:lpstr>Libre Franklin</vt:lpstr>
      <vt:lpstr>1_Custom Design</vt:lpstr>
      <vt:lpstr>2_Office Theme</vt:lpstr>
      <vt:lpstr>Custom Design</vt:lpstr>
      <vt:lpstr>3_Custom Design</vt:lpstr>
      <vt:lpstr>2_Custom Design</vt:lpstr>
      <vt:lpstr>Sumar y restar fracciones con unidades relacionadas hallando fracciones equivalentes numéricamente</vt:lpstr>
      <vt:lpstr> Fluidez Contar de un octavo en un octavo en la recta numérica</vt:lpstr>
      <vt:lpstr> Fluidez  Respuesta a coro: Más cerca de 0, 1/2 , o 1 (1 de 9)</vt:lpstr>
      <vt:lpstr> Fluidez  Respuesta a coro: Más cerca de 0, 1/2 , o 1 (2 de 9)</vt:lpstr>
      <vt:lpstr> Fluidez  Respuesta a coro: Más cerca de 0, 1/2 , o 1 (3 de 9)</vt:lpstr>
      <vt:lpstr> Fluidez  Respuesta a coro: Más cerca de 0, 1/2 , o 1 (4 de 9)</vt:lpstr>
      <vt:lpstr> Fluidez  Respuesta a coro: Más cerca de 0, 1/2 , o 1 (5 de 9)</vt:lpstr>
      <vt:lpstr> Fluidez  Respuesta a coro: Más cerca de 0, 1/2 , o 1 (6 de 9)</vt:lpstr>
      <vt:lpstr> Fluidez  Respuesta a coro: Más cerca de 0, 1/2 , o 1 (7 de 9)</vt:lpstr>
      <vt:lpstr> Fluidez  Respuesta a coro: Más cerca de 0, 1/2 , o 1 (8 de 9)</vt:lpstr>
      <vt:lpstr> Fluidez  Respuesta a coro: Más cerca de 0, 1/2 , o 1 (9 de 9)</vt:lpstr>
      <vt:lpstr> Fluidez  Intercambio con la pizarra blanca: Fracciones equivalentes (1 de 6)</vt:lpstr>
      <vt:lpstr> Fluidez Intercambio con la pizarra blanca: Fracciones equivalentes (2 de 6)</vt:lpstr>
      <vt:lpstr> Fluidez  Intercambio con la pizarra blanca: Fracciones equivalentes (3 de 6)</vt:lpstr>
      <vt:lpstr> Fluidez Intercambio con la pizarra blanca: Fracciones equivalentes (4 de 6)</vt:lpstr>
      <vt:lpstr> Fluidez  Intercambio con la pizarras blancas: Fracciones equivalentes (5 de 6)</vt:lpstr>
      <vt:lpstr> Fluidez  Intercambio con la pizarra blanca: Fracciones equivalentes (6 de 6)</vt:lpstr>
      <vt:lpstr> Presentar </vt:lpstr>
      <vt:lpstr> Aprender Formar unidades semejantes usando la multiplicación</vt:lpstr>
      <vt:lpstr> Aprender Formar unidades semejantes usando la multiplicación (1 de 3)</vt:lpstr>
      <vt:lpstr> Aprender Formar unidades semejantes usando la multiplicación (2 de 3)</vt:lpstr>
      <vt:lpstr> Aprender Formar unidades semejantes usando la división (3 de 3)</vt:lpstr>
      <vt:lpstr> Aprender Expresar como composición o descomposición (1 de 3)</vt:lpstr>
      <vt:lpstr> Aprender Expresar como composición o descomposición (2 de 3)</vt:lpstr>
      <vt:lpstr> Aprender Expresar como composición o descomposición (3 de 3)</vt:lpstr>
      <vt:lpstr> Aprender Grupo de problemas (1 de 4)</vt:lpstr>
      <vt:lpstr> Aprender Grupo de problemas (2 de 4)</vt:lpstr>
      <vt:lpstr> Aprender Grupo de problemas (3 de 4)</vt:lpstr>
      <vt:lpstr> Aprender Grupo de problemas (4 de 4)</vt:lpstr>
      <vt:lpstr> Concluir  Reflexión final (1 de 2)</vt:lpstr>
      <vt:lpstr> Concluir  Reflexión final (2 de 2)</vt:lpstr>
      <vt:lpstr> Concluir Boleto de salida</vt:lpstr>
    </vt:vector>
  </TitlesOfParts>
  <Company>Great Minds PBC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Sumar y restar fracciones con unidades relacionadas hallando fracciones equivalentes numéricamente</dc:title>
  <dc:subject>Math</dc:subject>
  <dc:creator>Great Minds PBC</dc:creator>
  <cp:lastModifiedBy>Kristen Hayes</cp:lastModifiedBy>
  <cp:revision>21</cp:revision>
  <dcterms:created xsi:type="dcterms:W3CDTF">2024-08-23T07:11:00Z</dcterms:created>
  <dcterms:modified xsi:type="dcterms:W3CDTF">2025-09-11T04:03:50Z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0x01010067713FC9446E364C8501BE49993E4F44</vt:lpwstr>
  </property>
  <property fmtid="{D5CDD505-2E9C-101B-9397-08002B2CF9AE}" pid="3" name="ICV">
    <vt:lpwstr>282C30FF6FE24A48A59601E8B85BD00C_12</vt:lpwstr>
  </property>
  <property fmtid="{D5CDD505-2E9C-101B-9397-08002B2CF9AE}" pid="4" name="KSOProductBuildVer">
    <vt:lpwstr>1033-12.2.0.18283</vt:lpwstr>
  </property>
  <property fmtid="{D5CDD505-2E9C-101B-9397-08002B2CF9AE}" pid="5" name="MediaServiceImageTags">
    <vt:lpwstr/>
  </property>
</Properties>
</file>