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688" r:id="rId5"/>
    <p:sldMasterId id="2147483725" r:id="rId6"/>
    <p:sldMasterId id="2147483723" r:id="rId7"/>
  </p:sldMasterIdLst>
  <p:notesMasterIdLst>
    <p:notesMasterId r:id="rId30"/>
  </p:notesMasterIdLst>
  <p:handoutMasterIdLst>
    <p:handoutMasterId r:id="rId31"/>
  </p:handoutMasterIdLst>
  <p:sldIdLst>
    <p:sldId id="334" r:id="rId8"/>
    <p:sldId id="481" r:id="rId9"/>
    <p:sldId id="482" r:id="rId10"/>
    <p:sldId id="483" r:id="rId11"/>
    <p:sldId id="349" r:id="rId12"/>
    <p:sldId id="484" r:id="rId13"/>
    <p:sldId id="485" r:id="rId14"/>
    <p:sldId id="486" r:id="rId15"/>
    <p:sldId id="487" r:id="rId16"/>
    <p:sldId id="411" r:id="rId17"/>
    <p:sldId id="453" r:id="rId18"/>
    <p:sldId id="488" r:id="rId19"/>
    <p:sldId id="489" r:id="rId20"/>
    <p:sldId id="490" r:id="rId21"/>
    <p:sldId id="491" r:id="rId22"/>
    <p:sldId id="391" r:id="rId23"/>
    <p:sldId id="392" r:id="rId24"/>
    <p:sldId id="398" r:id="rId25"/>
    <p:sldId id="476" r:id="rId26"/>
    <p:sldId id="354" r:id="rId27"/>
    <p:sldId id="458" r:id="rId28"/>
    <p:sldId id="376" r:id="rId29"/>
  </p:sldIdLst>
  <p:sldSz cx="12192000" cy="6858000"/>
  <p:notesSz cx="6858000" cy="9144000"/>
  <p:embeddedFontLst>
    <p:embeddedFont>
      <p:font typeface="Cambria" panose="02040503050406030204" pitchFamily="18" charset="0"/>
      <p:regular r:id="rId32"/>
      <p:bold r:id="rId33"/>
      <p:italic r:id="rId34"/>
      <p:boldItalic r:id="rId35"/>
    </p:embeddedFont>
    <p:embeddedFont>
      <p:font typeface="Cambria Math" panose="02040503050406030204" pitchFamily="18" charset="0"/>
      <p:regular r:id="rId36"/>
    </p:embeddedFont>
    <p:embeddedFont>
      <p:font typeface="Libre Franklin" pitchFamily="2" charset="0"/>
      <p:regular r:id="rId37"/>
      <p:bold r:id="rId38"/>
      <p:italic r:id="rId39"/>
      <p:boldItalic r:id="rId40"/>
    </p:embeddedFont>
  </p:embeddedFontLst>
  <p:custDataLst>
    <p:tags r:id="rId4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31F05-1CDB-FFD1-7A0B-ABFAC258E987}" name="Bharti Sharma" initials="BS" userId="S::bharti.sharma@magicsw.onmicrosoft.com::39970086-9c89-4b4c-b20d-e406c7a22e8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276A11-9F9C-4BB5-8C56-5CC22E020C29}" v="614" dt="2025-09-11T07:05:40.1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53630"/>
  </p:normalViewPr>
  <p:slideViewPr>
    <p:cSldViewPr snapToGrid="0">
      <p:cViewPr varScale="1">
        <p:scale>
          <a:sx n="26" d="100"/>
          <a:sy n="26" d="100"/>
        </p:scale>
        <p:origin x="1483" y="3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font" Target="fonts/font8.fntdata"/><Relationship Id="rId21" Type="http://schemas.openxmlformats.org/officeDocument/2006/relationships/slide" Target="slides/slide14.xml"/><Relationship Id="rId34" Type="http://schemas.openxmlformats.org/officeDocument/2006/relationships/font" Target="fonts/font3.fntdata"/><Relationship Id="rId42" Type="http://schemas.openxmlformats.org/officeDocument/2006/relationships/presProps" Target="presProps.xml"/><Relationship Id="rId47" Type="http://schemas.microsoft.com/office/2018/10/relationships/authors" Target="author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font" Target="fonts/font5.fntdata"/><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handoutMaster" Target="handoutMasters/handoutMaster1.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notesMaster" Target="notesMasters/notesMaster1.xml"/><Relationship Id="rId35" Type="http://schemas.openxmlformats.org/officeDocument/2006/relationships/font" Target="fonts/font4.fntdata"/><Relationship Id="rId43" Type="http://schemas.openxmlformats.org/officeDocument/2006/relationships/viewProps" Target="viewProps.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font" Target="fonts/font2.fntdata"/><Relationship Id="rId38" Type="http://schemas.openxmlformats.org/officeDocument/2006/relationships/font" Target="fonts/font7.fntdata"/><Relationship Id="rId46" Type="http://schemas.microsoft.com/office/2015/10/relationships/revisionInfo" Target="revisionInfo.xml"/><Relationship Id="rId20" Type="http://schemas.openxmlformats.org/officeDocument/2006/relationships/slide" Target="slides/slide13.xml"/><Relationship Id="rId41"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11-09-2025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11-09-2025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Agenda</a:t>
            </a:r>
            <a:endParaRPr lang="es-US" sz="1200" b="1" i="0" strike="noStrike" cap="none" spc="0" baseline="0" dirty="0">
              <a:solidFill>
                <a:srgbClr val="000000"/>
              </a:solidFill>
              <a:effectLst/>
              <a:latin typeface="Libre Franklin"/>
              <a:ea typeface="Libre Franklin"/>
              <a:cs typeface="Libre Franklin"/>
            </a:endParaRP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a:t>
            </a:r>
            <a:r>
              <a:rPr lang="es-US" sz="1200" b="0" i="0" strike="noStrike" cap="none" spc="0" baseline="0" dirty="0">
                <a:solidFill>
                  <a:srgbClr val="000000"/>
                </a:solidFill>
                <a:effectLst/>
                <a:latin typeface="Libre Franklin"/>
                <a:ea typeface="Libre Franklin"/>
                <a:cs typeface="Libre Franklin"/>
              </a:rPr>
              <a:t> 5 min</a:t>
            </a:r>
          </a:p>
          <a:p>
            <a:r>
              <a:rPr lang="es-US" sz="1200" b="1" i="0" strike="noStrike" cap="none" spc="0" baseline="0" dirty="0">
                <a:solidFill>
                  <a:srgbClr val="000000"/>
                </a:solidFill>
                <a:effectLst/>
                <a:latin typeface="Libre Franklin"/>
                <a:ea typeface="Libre Franklin"/>
                <a:cs typeface="Libre Franklin"/>
              </a:rPr>
              <a:t>Aprender</a:t>
            </a:r>
            <a:r>
              <a:rPr lang="es-US" sz="1200" b="0" i="0" strike="noStrike" cap="none" spc="0" baseline="0" dirty="0">
                <a:solidFill>
                  <a:srgbClr val="000000"/>
                </a:solidFill>
                <a:effectLst/>
                <a:latin typeface="Libre Franklin"/>
                <a:ea typeface="Libre Franklin"/>
                <a:cs typeface="Libre Franklin"/>
              </a:rPr>
              <a:t> 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Sumar y restar fracciones con unidades no relacionadas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Sumar y restar fracciones mayores que </a:t>
            </a:r>
            <a:r>
              <a:rPr lang="es-US" sz="1200" b="0" i="0" strike="noStrike" cap="none" spc="0" baseline="0" dirty="0">
                <a:solidFill>
                  <a:srgbClr val="000000"/>
                </a:solidFill>
                <a:effectLst/>
                <a:latin typeface="Cambria"/>
                <a:ea typeface="Cambria"/>
                <a:cs typeface="Cambria"/>
              </a:rPr>
              <a:t>1</a:t>
            </a:r>
            <a:r>
              <a:rPr lang="es-US" sz="1200" b="0" i="0" strike="noStrike" cap="none" spc="0" baseline="0" dirty="0">
                <a:solidFill>
                  <a:srgbClr val="000000"/>
                </a:solidFill>
                <a:effectLst/>
                <a:latin typeface="Libre Franklin"/>
                <a:ea typeface="Libre Franklin"/>
                <a:cs typeface="Libre Franklin"/>
              </a:rPr>
              <a:t> con unidades no relacionadas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pPr marL="0" indent="0">
              <a:buFont typeface="Arial" panose="020B0604020202020204" pitchFamily="34" charset="0"/>
              <a:buNone/>
            </a:pPr>
            <a:r>
              <a:rPr lang="es-US" sz="1200" b="1" i="0" strike="noStrike" cap="none" spc="0" baseline="0" dirty="0">
                <a:solidFill>
                  <a:srgbClr val="000000"/>
                </a:solidFill>
                <a:effectLst/>
                <a:latin typeface="Libre Franklin"/>
                <a:ea typeface="Libre Franklin"/>
                <a:cs typeface="Libre Franklin"/>
              </a:rPr>
              <a:t>Concluir</a:t>
            </a:r>
            <a:r>
              <a:rPr lang="es-US" sz="1200" b="0" i="0" strike="noStrike" cap="none" spc="0" baseline="0" dirty="0">
                <a:solidFill>
                  <a:srgbClr val="000000"/>
                </a:solidFill>
                <a:effectLst/>
                <a:latin typeface="Libre Franklin"/>
                <a:ea typeface="Libre Franklin"/>
                <a:cs typeface="Libre Franklin"/>
              </a:rPr>
              <a:t> 10 min</a:t>
            </a:r>
            <a:endParaRPr lang="en-IN" dirty="0">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a:t>
            </a:fld>
            <a:endParaRPr lang="en-IN"/>
          </a:p>
        </p:txBody>
      </p:sp>
    </p:spTree>
    <p:extLst>
      <p:ext uri="{BB962C8B-B14F-4D97-AF65-F5344CB8AC3E}">
        <p14:creationId xmlns:p14="http://schemas.microsoft.com/office/powerpoint/2010/main" val="38210934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3,212 × 3 </a:t>
            </a:r>
            <a:r>
              <a:rPr lang="es-US" sz="1200" b="1" i="0" strike="noStrike" cap="none" spc="0" baseline="0">
                <a:solidFill>
                  <a:srgbClr val="000000"/>
                </a:solidFill>
                <a:effectLst/>
                <a:latin typeface="Libre Franklin"/>
                <a:ea typeface="Libre Franklin"/>
                <a:cs typeface="Libre Franklin"/>
              </a:rPr>
              <a:t>=________].</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usando el algoritmo convencional.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producto y el registro del algoritmo convencional de forma vertical].</a:t>
            </a:r>
          </a:p>
          <a:p>
            <a:endParaRPr lang="en-US"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a:t>
            </a:fld>
            <a:endParaRPr lang="en-IN"/>
          </a:p>
        </p:txBody>
      </p:sp>
    </p:spTree>
    <p:extLst>
      <p:ext uri="{BB962C8B-B14F-4D97-AF65-F5344CB8AC3E}">
        <p14:creationId xmlns:p14="http://schemas.microsoft.com/office/powerpoint/2010/main" val="1175978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E0BDE-29A6-52A1-FF7D-BAC012A641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852BC9-D71A-B752-8BF4-AC5349ADEC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58E70A-82C8-0405-77B4-036AA678D9DB}"/>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1,623 × 4</a:t>
            </a:r>
            <a:r>
              <a:rPr lang="es-US" sz="1200" b="1" i="0" strike="noStrike" cap="none" spc="0" baseline="0">
                <a:solidFill>
                  <a:srgbClr val="000000"/>
                </a:solidFill>
                <a:effectLst/>
                <a:latin typeface="Libre Franklin"/>
                <a:ea typeface="Libre Franklin"/>
                <a:cs typeface="Libre Franklin"/>
              </a:rPr>
              <a:t> =________].</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usando el algoritmo convencional.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producto y el registro del algoritmo convencional de forma vertical].</a:t>
            </a: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CDFF4DD7-62E9-F077-CC3D-45D8A849964D}"/>
              </a:ext>
            </a:extLst>
          </p:cNvPr>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518999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AD9CC-F35F-E65E-3D7B-0A22CA35FD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D7A74F-0B6A-E640-9700-11EC6D37C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2BF2FE-A576-5923-D5AC-8F0875D3280B}"/>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4,120 × 7 </a:t>
            </a:r>
            <a:r>
              <a:rPr lang="es-US" sz="1200" b="1" i="0" strike="noStrike" cap="none" spc="0" baseline="0">
                <a:solidFill>
                  <a:srgbClr val="000000"/>
                </a:solidFill>
                <a:effectLst/>
                <a:latin typeface="Libre Franklin"/>
                <a:ea typeface="Libre Franklin"/>
                <a:cs typeface="Libre Franklin"/>
              </a:rPr>
              <a:t>=________].</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usando el algoritmo convencional.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producto y el registro del algoritmo convencional de forma vertical].</a:t>
            </a: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27E59FBF-DE7D-D955-8BA3-4F9FD8D72A5F}"/>
              </a:ext>
            </a:extLst>
          </p:cNvPr>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32729916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num>
                      <m:den>
                        <m:r>
                          <a:rPr lang="en-US" b="1" i="1" smtClean="0">
                            <a:latin typeface="Cambria Math" panose="02040503050406030204" pitchFamily="18" charset="0"/>
                          </a:rPr>
                          <m:t>𝟐</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borderBox>
                          <m:borderBoxPr>
                            <m:ctrlPr>
                              <a:rPr lang="en-US" b="1" i="1" smtClean="0">
                                <a:latin typeface="Cambria Math" panose="02040503050406030204" pitchFamily="18" charset="0"/>
                              </a:rPr>
                            </m:ctrlPr>
                          </m:borderBoxPr>
                          <m:e/>
                        </m:borderBox>
                      </m:num>
                      <m:den>
                        <m:r>
                          <a:rPr lang="en-US" b="1" i="1" smtClean="0">
                            <a:latin typeface="Cambria Math" panose="02040503050406030204" pitchFamily="18" charset="0"/>
                          </a:rPr>
                          <m:t>𝟒</m:t>
                        </m:r>
                      </m:den>
                    </m:f>
                  </m:oMath>
                </a14:m>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la ecuación para hallar una fracción equivalente a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oMath>
                </a14:m>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p:txBody>
          </p:sp>
        </mc:Choice>
        <mc:Fallback xmlns="">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n-US" b="0" i="0">
                    <a:latin typeface="Cambria Math" panose="02040503050406030204" pitchFamily="18" charset="0"/>
                  </a:rPr>
                  <a:t>1/2</a:t>
                </a:r>
                <a:r>
                  <a:rPr lang="en-US" b="1">
                    <a:latin typeface="Libre Franklin" pitchFamily="2" charset="0"/>
                  </a:rPr>
                  <a:t> = </a:t>
                </a:r>
                <a:r>
                  <a:rPr lang="en-US" b="1" i="0">
                    <a:latin typeface="Cambria Math" panose="02040503050406030204" pitchFamily="18" charset="0"/>
                  </a:rPr>
                  <a:t>(𝟏</a:t>
                </a:r>
                <a:r>
                  <a:rPr lang="en-US" b="1" i="0">
                    <a:latin typeface="Cambria Math" panose="02040503050406030204" pitchFamily="18" charset="0"/>
                    <a:ea typeface="Cambria Math" panose="02040503050406030204" pitchFamily="18" charset="0"/>
                  </a:rPr>
                  <a:t>×▭)/(</a:t>
                </a:r>
                <a:r>
                  <a:rPr lang="en-US" b="1" i="0">
                    <a:latin typeface="Cambria Math" panose="02040503050406030204" pitchFamily="18" charset="0"/>
                  </a:rPr>
                  <a:t>𝟐</a:t>
                </a:r>
                <a:r>
                  <a:rPr lang="en-US" b="1" i="0">
                    <a:latin typeface="Cambria Math" panose="02040503050406030204" pitchFamily="18" charset="0"/>
                    <a:ea typeface="Cambria Math" panose="02040503050406030204" pitchFamily="18" charset="0"/>
                  </a:rPr>
                  <a:t>×▭)</a:t>
                </a:r>
                <a:r>
                  <a:rPr lang="en-US" b="1">
                    <a:latin typeface="Libre Franklin" pitchFamily="2" charset="0"/>
                  </a:rPr>
                  <a:t> = </a:t>
                </a:r>
                <a:r>
                  <a:rPr lang="en-US" b="1" i="0">
                    <a:latin typeface="Cambria Math" panose="02040503050406030204" pitchFamily="18" charset="0"/>
                  </a:rPr>
                  <a:t>▭/𝟒</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la ecuación para hallar una fracción equivalente a </a:t>
                </a:r>
                <a:r>
                  <a:rPr lang="en-US" b="0" i="0">
                    <a:latin typeface="Cambria Math" panose="02040503050406030204" pitchFamily="18" charset="0"/>
                  </a:rPr>
                  <a:t>1/2</a:t>
                </a:r>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1175978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7E110-2121-4DDA-CCCE-D3315F6796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FCE288-7C2E-2AA6-6508-49C3AEBF62B0}"/>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FBD3DDC4-82E0-05E9-F87B-5D190C872A60}"/>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num>
                      <m:den>
                        <m:r>
                          <a:rPr lang="en-US" b="1" i="1" smtClean="0">
                            <a:latin typeface="Cambria Math" panose="02040503050406030204" pitchFamily="18" charset="0"/>
                          </a:rPr>
                          <m:t>𝟐</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borderBox>
                          <m:borderBoxPr>
                            <m:ctrlPr>
                              <a:rPr lang="en-US" b="1" i="1" smtClean="0">
                                <a:latin typeface="Cambria Math" panose="02040503050406030204" pitchFamily="18" charset="0"/>
                              </a:rPr>
                            </m:ctrlPr>
                          </m:borderBoxPr>
                          <m:e/>
                        </m:borderBox>
                      </m:num>
                      <m:den>
                        <m:r>
                          <a:rPr lang="en-US" b="1" i="1" smtClean="0">
                            <a:latin typeface="Cambria Math" panose="02040503050406030204" pitchFamily="18" charset="0"/>
                          </a:rPr>
                          <m:t>𝟏𝟎</m:t>
                        </m:r>
                      </m:den>
                    </m:f>
                  </m:oMath>
                </a14:m>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eta la ecuación para hallar una fracción equivalente a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oMath>
                </a14:m>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a:p>
                <a:endParaRPr lang="en-US" b="1">
                  <a:latin typeface="Libre Franklin" pitchFamily="2" charset="0"/>
                </a:endParaRPr>
              </a:p>
            </p:txBody>
          </p:sp>
        </mc:Choice>
        <mc:Fallback xmlns="">
          <p:sp>
            <p:nvSpPr>
              <p:cNvPr id="3" name="Notes Placeholder 2">
                <a:extLst>
                  <a:ext uri="{FF2B5EF4-FFF2-40B4-BE49-F238E27FC236}">
                    <a16:creationId xmlns:a16="http://schemas.microsoft.com/office/drawing/2014/main" id="{FBD3DDC4-82E0-05E9-F87B-5D190C872A60}"/>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n-US" b="0" i="0">
                    <a:latin typeface="Cambria Math" panose="02040503050406030204" pitchFamily="18" charset="0"/>
                  </a:rPr>
                  <a:t>1/2</a:t>
                </a:r>
                <a:r>
                  <a:rPr lang="en-US" b="1">
                    <a:latin typeface="Libre Franklin" pitchFamily="2" charset="0"/>
                  </a:rPr>
                  <a:t> = </a:t>
                </a:r>
                <a:r>
                  <a:rPr lang="en-US" b="1" i="0">
                    <a:latin typeface="Cambria Math" panose="02040503050406030204" pitchFamily="18" charset="0"/>
                  </a:rPr>
                  <a:t>(𝟏</a:t>
                </a:r>
                <a:r>
                  <a:rPr lang="en-US" b="1" i="0">
                    <a:latin typeface="Cambria Math" panose="02040503050406030204" pitchFamily="18" charset="0"/>
                    <a:ea typeface="Cambria Math" panose="02040503050406030204" pitchFamily="18" charset="0"/>
                  </a:rPr>
                  <a:t>×▭)/(</a:t>
                </a:r>
                <a:r>
                  <a:rPr lang="en-US" b="1" i="0">
                    <a:latin typeface="Cambria Math" panose="02040503050406030204" pitchFamily="18" charset="0"/>
                  </a:rPr>
                  <a:t>𝟐</a:t>
                </a:r>
                <a:r>
                  <a:rPr lang="en-US" b="1" i="0">
                    <a:latin typeface="Cambria Math" panose="02040503050406030204" pitchFamily="18" charset="0"/>
                    <a:ea typeface="Cambria Math" panose="02040503050406030204" pitchFamily="18" charset="0"/>
                  </a:rPr>
                  <a:t>×▭)</a:t>
                </a:r>
                <a:r>
                  <a:rPr lang="en-US" b="1">
                    <a:latin typeface="Libre Franklin" pitchFamily="2" charset="0"/>
                  </a:rPr>
                  <a:t> = </a:t>
                </a:r>
                <a:r>
                  <a:rPr lang="en-US" b="1" i="0">
                    <a:latin typeface="Cambria Math" panose="02040503050406030204" pitchFamily="18" charset="0"/>
                  </a:rPr>
                  <a:t>▭/𝟏𝟎</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eta la ecuación para hallar una fracción equivalente a </a:t>
                </a:r>
                <a:r>
                  <a:rPr lang="en-US" b="0" i="0">
                    <a:latin typeface="Cambria Math" panose="02040503050406030204" pitchFamily="18" charset="0"/>
                  </a:rPr>
                  <a:t>1/2</a:t>
                </a:r>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a:p>
                <a:endParaRPr lang="en-US" b="1">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496911D2-86FE-85C0-77B7-A48ADB6D3AD3}"/>
              </a:ext>
            </a:extLst>
          </p:cNvPr>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2057611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42288-8BC2-5FFE-D13D-F7C4BAE7A0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10F57C-A5EF-EF77-DB99-A9025198A219}"/>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CCC7C56B-11F9-C218-1F54-ABBEFE6F79D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3</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num>
                      <m:den>
                        <m:r>
                          <a:rPr lang="en-US" b="1" i="1" smtClean="0">
                            <a:latin typeface="Cambria Math" panose="02040503050406030204" pitchFamily="18" charset="0"/>
                            <a:ea typeface="Cambria Math" panose="02040503050406030204" pitchFamily="18" charset="0"/>
                          </a:rPr>
                          <m:t>𝟑</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borderBox>
                          <m:borderBoxPr>
                            <m:ctrlPr>
                              <a:rPr lang="en-US" b="1" i="1" smtClean="0">
                                <a:latin typeface="Cambria Math" panose="02040503050406030204" pitchFamily="18" charset="0"/>
                              </a:rPr>
                            </m:ctrlPr>
                          </m:borderBoxPr>
                          <m:e/>
                        </m:borderBox>
                      </m:num>
                      <m:den>
                        <m:r>
                          <a:rPr lang="en-US" b="1" i="1" smtClean="0">
                            <a:latin typeface="Cambria Math" panose="02040503050406030204" pitchFamily="18" charset="0"/>
                          </a:rPr>
                          <m:t>𝟔</m:t>
                        </m:r>
                      </m:den>
                    </m:f>
                  </m:oMath>
                </a14:m>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la ecuación para hallar una fracción equivalente a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3</m:t>
                        </m:r>
                      </m:den>
                    </m:f>
                  </m:oMath>
                </a14:m>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a:p>
                <a:endParaRPr lang="en-US" b="1">
                  <a:latin typeface="Libre Franklin" pitchFamily="2" charset="0"/>
                </a:endParaRPr>
              </a:p>
            </p:txBody>
          </p:sp>
        </mc:Choice>
        <mc:Fallback xmlns="">
          <p:sp>
            <p:nvSpPr>
              <p:cNvPr id="3" name="Notes Placeholder 2">
                <a:extLst>
                  <a:ext uri="{FF2B5EF4-FFF2-40B4-BE49-F238E27FC236}">
                    <a16:creationId xmlns:a16="http://schemas.microsoft.com/office/drawing/2014/main" id="{CCC7C56B-11F9-C218-1F54-ABBEFE6F79D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n-US" b="0" i="0">
                    <a:latin typeface="Cambria Math" panose="02040503050406030204" pitchFamily="18" charset="0"/>
                  </a:rPr>
                  <a:t>1/3</a:t>
                </a:r>
                <a:r>
                  <a:rPr lang="en-US" b="1">
                    <a:latin typeface="Libre Franklin" pitchFamily="2" charset="0"/>
                  </a:rPr>
                  <a:t> = </a:t>
                </a:r>
                <a:r>
                  <a:rPr lang="en-US" b="1" i="0">
                    <a:latin typeface="Cambria Math" panose="02040503050406030204" pitchFamily="18" charset="0"/>
                  </a:rPr>
                  <a:t>(𝟏</a:t>
                </a:r>
                <a:r>
                  <a:rPr lang="en-US" b="1" i="0">
                    <a:latin typeface="Cambria Math" panose="02040503050406030204" pitchFamily="18" charset="0"/>
                    <a:ea typeface="Cambria Math" panose="02040503050406030204" pitchFamily="18" charset="0"/>
                  </a:rPr>
                  <a:t>×▭)/(𝟑×▭)</a:t>
                </a:r>
                <a:r>
                  <a:rPr lang="en-US" b="1">
                    <a:latin typeface="Libre Franklin" pitchFamily="2" charset="0"/>
                  </a:rPr>
                  <a:t> = </a:t>
                </a:r>
                <a:r>
                  <a:rPr lang="en-US" b="1" i="0">
                    <a:latin typeface="Cambria Math" panose="02040503050406030204" pitchFamily="18" charset="0"/>
                  </a:rPr>
                  <a:t>▭/𝟔</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la ecuación para hallar una fracción equivalente a </a:t>
                </a:r>
                <a:r>
                  <a:rPr lang="en-US" b="0" i="0">
                    <a:latin typeface="Cambria Math" panose="02040503050406030204" pitchFamily="18" charset="0"/>
                  </a:rPr>
                  <a:t>1/3</a:t>
                </a:r>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a:p>
                <a:endParaRPr lang="en-US" b="1">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5382DEF0-941B-0287-9C2A-C0533E062C6B}"/>
              </a:ext>
            </a:extLst>
          </p:cNvPr>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2114750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8B0BD-4F1E-862A-A16D-A81BA36EED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84FA39-456A-6CF8-AF21-A315FB79ED31}"/>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A57120D6-BF92-FC86-C158-9ABBAE60146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3</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num>
                      <m:den>
                        <m:r>
                          <a:rPr lang="en-US" b="1" i="1" smtClean="0">
                            <a:latin typeface="Cambria Math" panose="02040503050406030204" pitchFamily="18" charset="0"/>
                            <a:ea typeface="Cambria Math" panose="02040503050406030204" pitchFamily="18" charset="0"/>
                          </a:rPr>
                          <m:t>𝟑</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𝟒</m:t>
                        </m:r>
                      </m:num>
                      <m:den>
                        <m:borderBox>
                          <m:borderBoxPr>
                            <m:ctrlPr>
                              <a:rPr lang="en-US" b="1" i="1" smtClean="0">
                                <a:latin typeface="Cambria Math" panose="02040503050406030204" pitchFamily="18" charset="0"/>
                              </a:rPr>
                            </m:ctrlPr>
                          </m:borderBoxPr>
                          <m:e/>
                        </m:borderBox>
                      </m:den>
                    </m:f>
                  </m:oMath>
                </a14:m>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la ecuación para hallar una fracción equivalente a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3</m:t>
                        </m:r>
                      </m:den>
                    </m:f>
                  </m:oMath>
                </a14:m>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a:p>
                <a:endParaRPr lang="en-US" b="1">
                  <a:latin typeface="Libre Franklin" pitchFamily="2" charset="0"/>
                </a:endParaRPr>
              </a:p>
            </p:txBody>
          </p:sp>
        </mc:Choice>
        <mc:Fallback xmlns="">
          <p:sp>
            <p:nvSpPr>
              <p:cNvPr id="3" name="Notes Placeholder 2">
                <a:extLst>
                  <a:ext uri="{FF2B5EF4-FFF2-40B4-BE49-F238E27FC236}">
                    <a16:creationId xmlns:a16="http://schemas.microsoft.com/office/drawing/2014/main" id="{A57120D6-BF92-FC86-C158-9ABBAE60146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n-US" b="0" i="0">
                    <a:latin typeface="Cambria Math" panose="02040503050406030204" pitchFamily="18" charset="0"/>
                  </a:rPr>
                  <a:t>1/3</a:t>
                </a:r>
                <a:r>
                  <a:rPr lang="en-US" b="1">
                    <a:latin typeface="Libre Franklin" pitchFamily="2" charset="0"/>
                  </a:rPr>
                  <a:t> = </a:t>
                </a:r>
                <a:r>
                  <a:rPr lang="en-US" b="1" i="0">
                    <a:latin typeface="Cambria Math" panose="02040503050406030204" pitchFamily="18" charset="0"/>
                  </a:rPr>
                  <a:t>(𝟏</a:t>
                </a:r>
                <a:r>
                  <a:rPr lang="en-US" b="1" i="0">
                    <a:latin typeface="Cambria Math" panose="02040503050406030204" pitchFamily="18" charset="0"/>
                    <a:ea typeface="Cambria Math" panose="02040503050406030204" pitchFamily="18" charset="0"/>
                  </a:rPr>
                  <a:t>×▭)/(𝟑×▭)</a:t>
                </a:r>
                <a:r>
                  <a:rPr lang="en-US" b="1">
                    <a:latin typeface="Libre Franklin" pitchFamily="2" charset="0"/>
                  </a:rPr>
                  <a:t> = </a:t>
                </a:r>
                <a:r>
                  <a:rPr lang="en-US" b="1" i="0">
                    <a:latin typeface="Cambria Math" panose="02040503050406030204" pitchFamily="18" charset="0"/>
                  </a:rPr>
                  <a:t>𝟒/▭</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la ecuación para hallar una fracción equivalente a </a:t>
                </a:r>
                <a:r>
                  <a:rPr lang="en-US" b="0" i="0">
                    <a:latin typeface="Cambria Math" panose="02040503050406030204" pitchFamily="18" charset="0"/>
                  </a:rPr>
                  <a:t>1/3</a:t>
                </a:r>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a:p>
                <a:endParaRPr lang="en-US" b="1">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9B82C463-E718-CDA7-1229-F8DF3BEA8087}"/>
              </a:ext>
            </a:extLst>
          </p:cNvPr>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3852008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C8050-D5D4-9E89-8319-D3F0DEB427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988198-C937-B213-6EEF-59A377E5A4E3}"/>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3EF56C59-6EE9-070F-19AF-24EB5078D88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4</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num>
                      <m:den>
                        <m:r>
                          <a:rPr lang="en-US" b="1" i="1" smtClean="0">
                            <a:latin typeface="Cambria Math" panose="02040503050406030204" pitchFamily="18" charset="0"/>
                            <a:ea typeface="Cambria Math" panose="02040503050406030204" pitchFamily="18" charset="0"/>
                          </a:rPr>
                          <m:t>𝟒</m:t>
                        </m:r>
                        <m:r>
                          <a:rPr lang="en-US" b="1" i="1" smtClean="0">
                            <a:latin typeface="Cambria Math" panose="02040503050406030204" pitchFamily="18" charset="0"/>
                            <a:ea typeface="Cambria Math" panose="02040503050406030204" pitchFamily="18" charset="0"/>
                          </a:rPr>
                          <m:t>×</m:t>
                        </m:r>
                        <m:borderBox>
                          <m:borderBoxPr>
                            <m:ctrlPr>
                              <a:rPr lang="en-US" b="1" i="1" smtClean="0">
                                <a:latin typeface="Cambria Math" panose="02040503050406030204" pitchFamily="18" charset="0"/>
                                <a:ea typeface="Cambria Math" panose="02040503050406030204" pitchFamily="18" charset="0"/>
                              </a:rPr>
                            </m:ctrlPr>
                          </m:borderBoxPr>
                          <m:e/>
                        </m:borderBox>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𝟐</m:t>
                        </m:r>
                      </m:num>
                      <m:den>
                        <m:borderBox>
                          <m:borderBoxPr>
                            <m:ctrlPr>
                              <a:rPr lang="en-US" b="1" i="1" smtClean="0">
                                <a:latin typeface="Cambria Math" panose="02040503050406030204" pitchFamily="18" charset="0"/>
                              </a:rPr>
                            </m:ctrlPr>
                          </m:borderBoxPr>
                          <m:e/>
                        </m:borderBox>
                      </m:den>
                    </m:f>
                  </m:oMath>
                </a14:m>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la ecuación para hallar una fracción equivalente a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4</m:t>
                        </m:r>
                      </m:den>
                    </m:f>
                  </m:oMath>
                </a14:m>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a:p>
                <a:endParaRPr lang="en-US" b="1">
                  <a:latin typeface="Libre Franklin" pitchFamily="2" charset="0"/>
                </a:endParaRPr>
              </a:p>
            </p:txBody>
          </p:sp>
        </mc:Choice>
        <mc:Fallback xmlns="">
          <p:sp>
            <p:nvSpPr>
              <p:cNvPr id="3" name="Notes Placeholder 2">
                <a:extLst>
                  <a:ext uri="{FF2B5EF4-FFF2-40B4-BE49-F238E27FC236}">
                    <a16:creationId xmlns:a16="http://schemas.microsoft.com/office/drawing/2014/main" id="{3EF56C59-6EE9-070F-19AF-24EB5078D88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n-US" b="0" i="0">
                    <a:latin typeface="Cambria Math" panose="02040503050406030204" pitchFamily="18" charset="0"/>
                  </a:rPr>
                  <a:t>1/4</a:t>
                </a:r>
                <a:r>
                  <a:rPr lang="en-US" b="1">
                    <a:latin typeface="Libre Franklin" pitchFamily="2" charset="0"/>
                  </a:rPr>
                  <a:t> = </a:t>
                </a:r>
                <a:r>
                  <a:rPr lang="en-US" b="1" i="0">
                    <a:latin typeface="Cambria Math" panose="02040503050406030204" pitchFamily="18" charset="0"/>
                  </a:rPr>
                  <a:t>(𝟏</a:t>
                </a:r>
                <a:r>
                  <a:rPr lang="en-US" b="1" i="0">
                    <a:latin typeface="Cambria Math" panose="02040503050406030204" pitchFamily="18" charset="0"/>
                    <a:ea typeface="Cambria Math" panose="02040503050406030204" pitchFamily="18" charset="0"/>
                  </a:rPr>
                  <a:t>×▭)/(𝟒×▭)</a:t>
                </a:r>
                <a:r>
                  <a:rPr lang="en-US" b="1">
                    <a:latin typeface="Libre Franklin" pitchFamily="2" charset="0"/>
                  </a:rPr>
                  <a:t> = </a:t>
                </a:r>
                <a:r>
                  <a:rPr lang="en-US" b="1" i="0">
                    <a:latin typeface="Cambria Math" panose="02040503050406030204" pitchFamily="18" charset="0"/>
                  </a:rPr>
                  <a:t>𝟐/▭</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y completen la ecuación para hallar una fracción equivalente a </a:t>
                </a:r>
                <a:r>
                  <a:rPr lang="en-US" b="0" i="0">
                    <a:latin typeface="Cambria Math" panose="02040503050406030204" pitchFamily="18" charset="0"/>
                  </a:rPr>
                  <a:t>1/4</a:t>
                </a:r>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completada].</a:t>
                </a:r>
              </a:p>
              <a:p>
                <a:endParaRPr lang="en-US" b="1">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06C14F12-443A-D70A-ABAB-69F74C0047D6}"/>
              </a:ext>
            </a:extLst>
          </p:cNvPr>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113894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las expresiones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𝟒</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𝟖</m:t>
                        </m:r>
                      </m:den>
                    </m:f>
                  </m:oMath>
                </a14:m>
                <a:r>
                  <a:rPr lang="es-US" sz="1200" b="1" i="0" strike="noStrike" cap="none" spc="0" baseline="0">
                    <a:solidFill>
                      <a:srgbClr val="000000"/>
                    </a:solidFill>
                    <a:effectLst/>
                    <a:latin typeface="Libre Franklin"/>
                    <a:ea typeface="Libre Franklin"/>
                    <a:cs typeface="Libre Franklin"/>
                  </a:rPr>
                  <a:t> y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𝟒</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𝟔</m:t>
                        </m:r>
                      </m:den>
                    </m:f>
                  </m:oMath>
                </a14:m>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 acerca de estas expresiones?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Antes, usamos modelos y expresiones numéricas para formar fracciones equivalentes. Hoy, vamos a plegar papel para representar la expresión con unidades relacionadas y ver si podemos usar el mismo método para ayudarnos con la expresión que tiene unidades que no están relacionadas.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[Distribuya dos hojas de papel a cada estudiante].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[Pídales que comiencen con una de las hojas].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Expresemos con otro nombre nuestros cuartos como octavos para representar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4</m:t>
                        </m:r>
                      </m:den>
                    </m:f>
                  </m:oMath>
                </a14:m>
                <a:r>
                  <a:rPr lang="en-US" b="0">
                    <a:latin typeface="Libre Franklin" pitchFamily="2" charset="0"/>
                  </a:rPr>
                  <a:t> +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8</m:t>
                        </m:r>
                      </m:den>
                    </m:f>
                  </m:oMath>
                </a14:m>
                <a:r>
                  <a:rPr lang="es-US" sz="1200" b="0" i="0" strike="noStrike" cap="none" spc="0" baseline="0">
                    <a:solidFill>
                      <a:srgbClr val="000000"/>
                    </a:solidFill>
                    <a:effectLst/>
                    <a:latin typeface="Libre Franklin"/>
                    <a:ea typeface="Libre Franklin"/>
                    <a:cs typeface="Libre Franklin"/>
                  </a:rPr>
                  <a:t> . Primero, plieguen el papel para mostrar cuartos, como si dibujaran un modelo de área. Luego, sombreen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cuartos.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plieguen el papel para mostrar octavos, como si dibujaran un modelo de área.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levanten el papel plegado que representa los octavos para confirmar que toda la clase lo haya plegado correctamente].</a:t>
                </a:r>
              </a:p>
              <a:p>
                <a:endParaRPr lang="en-US">
                  <a:latin typeface="Libre Franklin" pitchFamily="2" charset="0"/>
                </a:endParaRPr>
              </a:p>
              <a:p>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4</m:t>
                        </m:r>
                      </m:den>
                    </m:f>
                  </m:oMath>
                </a14:m>
                <a:r>
                  <a:rPr lang="es-US" sz="1200" b="0" i="0" strike="noStrike" cap="none" spc="0" baseline="0">
                    <a:solidFill>
                      <a:srgbClr val="000000"/>
                    </a:solidFill>
                    <a:effectLst/>
                    <a:latin typeface="Libre Franklin"/>
                    <a:ea typeface="Libre Franklin"/>
                    <a:cs typeface="Libre Franklin"/>
                  </a:rPr>
                  <a:t> es igual a cuántos octavos?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Plegamos papel para descomponer</a:t>
                </a:r>
                <a:r>
                  <a:rPr lang="en-IN" sz="1200" b="0" i="0" strike="noStrike" cap="none" spc="0" baseline="0">
                    <a:solidFill>
                      <a:srgbClr val="000000"/>
                    </a:solidFill>
                    <a:effectLst/>
                    <a:latin typeface="Libre Franklin"/>
                    <a:ea typeface="Libre Franklin"/>
                    <a:cs typeface="Libre Franklin"/>
                  </a:rPr>
                  <a:t>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4</m:t>
                        </m:r>
                      </m:den>
                    </m:f>
                  </m:oMath>
                </a14:m>
                <a:r>
                  <a:rPr lang="es-US" sz="1200" b="0" i="0" strike="noStrike" cap="none" spc="0" baseline="0">
                    <a:solidFill>
                      <a:srgbClr val="000000"/>
                    </a:solidFill>
                    <a:effectLst/>
                    <a:latin typeface="Libre Franklin"/>
                    <a:ea typeface="Libre Franklin"/>
                    <a:cs typeface="Libre Franklin"/>
                  </a:rPr>
                  <a:t> y formar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6</m:t>
                        </m:r>
                      </m:num>
                      <m:den>
                        <m:r>
                          <a:rPr lang="en-US" b="0" i="1" smtClean="0">
                            <a:latin typeface="Cambria Math" panose="02040503050406030204" pitchFamily="18" charset="0"/>
                          </a:rPr>
                          <m:t>8</m:t>
                        </m:r>
                      </m:den>
                    </m:f>
                  </m:oMath>
                </a14:m>
                <a:r>
                  <a:rPr lang="es-US" sz="1200" b="0" i="0" strike="noStrike" cap="none" spc="0" baseline="0">
                    <a:solidFill>
                      <a:srgbClr val="000000"/>
                    </a:solidFill>
                    <a:effectLst/>
                    <a:latin typeface="Libre Franklin"/>
                    <a:ea typeface="Libre Franklin"/>
                    <a:cs typeface="Libre Franklin"/>
                  </a:rPr>
                  <a:t>, como se dibujaría un modelo de área. </a:t>
                </a:r>
              </a:p>
              <a:p>
                <a:r>
                  <a:rPr lang="es-US" sz="1200" b="0" i="0" strike="noStrike" cap="none" spc="0" baseline="0">
                    <a:solidFill>
                      <a:srgbClr val="000000"/>
                    </a:solidFill>
                    <a:effectLst/>
                    <a:latin typeface="Libre Franklin"/>
                    <a:ea typeface="Libre Franklin"/>
                    <a:cs typeface="Libre Franklin"/>
                  </a:rPr>
                  <a:t>Ahora que tenemos unidades semejantes, podemos hallar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6</m:t>
                        </m:r>
                      </m:num>
                      <m:den>
                        <m:r>
                          <a:rPr lang="en-US" b="0" i="1" smtClean="0">
                            <a:latin typeface="Cambria Math" panose="02040503050406030204" pitchFamily="18" charset="0"/>
                          </a:rPr>
                          <m:t>8</m:t>
                        </m:r>
                      </m:den>
                    </m:f>
                  </m:oMath>
                </a14:m>
                <a:r>
                  <a:rPr lang="en-US">
                    <a:latin typeface="Libre Franklin" pitchFamily="2" charset="0"/>
                  </a:rPr>
                  <a:t> +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8</m:t>
                        </m:r>
                      </m:den>
                    </m:f>
                  </m:oMath>
                </a14:m>
                <a:r>
                  <a:rPr lang="es-US" sz="1200" b="0" i="0" strike="noStrike" cap="none" spc="0" baseline="0">
                    <a:solidFill>
                      <a:srgbClr val="000000"/>
                    </a:solidFill>
                    <a:effectLst/>
                    <a:latin typeface="Libre Franklin"/>
                    <a:ea typeface="Libre Franklin"/>
                    <a:cs typeface="Libre Franklin"/>
                  </a:rPr>
                  <a:t> , que es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9</m:t>
                        </m:r>
                      </m:num>
                      <m:den>
                        <m:r>
                          <a:rPr lang="en-US" b="0" i="1" smtClean="0">
                            <a:latin typeface="Cambria Math" panose="02040503050406030204" pitchFamily="18" charset="0"/>
                          </a:rPr>
                          <m:t>8</m:t>
                        </m:r>
                      </m:den>
                    </m:f>
                  </m:oMath>
                </a14:m>
                <a:r>
                  <a:rPr lang="es-US" sz="1200" b="0"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expresión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𝟒</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𝟔</m:t>
                        </m:r>
                      </m:den>
                    </m:f>
                  </m:oMath>
                </a14:m>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Veamos si podemos usar este mismo método con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4</m:t>
                        </m:r>
                      </m:den>
                    </m:f>
                  </m:oMath>
                </a14:m>
                <a:r>
                  <a:rPr lang="en-US" b="0">
                    <a:latin typeface="Libre Franklin" pitchFamily="2" charset="0"/>
                  </a:rPr>
                  <a:t> +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6</m:t>
                        </m:r>
                      </m:den>
                    </m:f>
                  </m:oMath>
                </a14:m>
                <a:r>
                  <a:rPr lang="es-US" sz="1200" b="0" i="0" strike="noStrike" cap="none" spc="0" baseline="0">
                    <a:solidFill>
                      <a:srgbClr val="000000"/>
                    </a:solidFill>
                    <a:effectLst/>
                    <a:latin typeface="Libre Franklin"/>
                    <a:ea typeface="Libre Franklin"/>
                    <a:cs typeface="Libre Franklin"/>
                  </a:rPr>
                  <a:t> . Tomen una nueva hoja de papel y, como antes, dóblenla y sombreen para representar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4</m:t>
                        </m:r>
                      </m:den>
                    </m:f>
                    <m:r>
                      <a:rPr lang="en-US" b="0" i="0" smtClean="0">
                        <a:latin typeface="Cambria Math" panose="02040503050406030204" pitchFamily="18" charset="0"/>
                      </a:rPr>
                      <m:t> </m:t>
                    </m:r>
                  </m:oMath>
                </a14:m>
                <a:r>
                  <a:rPr lang="es-US" sz="1200" b="0" i="0" strike="noStrike" cap="none" spc="0" baseline="0">
                    <a:solidFill>
                      <a:srgbClr val="000000"/>
                    </a:solidFill>
                    <a:effectLst/>
                    <a:latin typeface="Libre Franklin"/>
                    <a:ea typeface="Libre Franklin"/>
                    <a:cs typeface="Libre Franklin"/>
                  </a:rPr>
                  <a:t>. Luego, vuelvan a plegarla para expresar cuartos como sextos.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y dé tiempo para que sus estudiantes realicen un esfuerzo productivo. La actividad está pensada para ayudarles a darse cuenta de que necesitan un método nuevo para formar unidades semejantes cuando las fracciones tienen unidades no relacionadas].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¿Por qué no podemos formar sextos?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Los cuartos y los sextos no son unidades relacionadas. Es decir,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no es un múltiplo de </a:t>
                </a:r>
                <a:r>
                  <a:rPr lang="es-US" sz="1200" b="0" i="0" strike="noStrike" cap="none" spc="0" baseline="0">
                    <a:solidFill>
                      <a:srgbClr val="000000"/>
                    </a:solidFill>
                    <a:effectLst/>
                    <a:latin typeface="Cambria"/>
                    <a:ea typeface="Cambria"/>
                    <a:cs typeface="Cambria"/>
                  </a:rPr>
                  <a:t>4</a:t>
                </a:r>
                <a:r>
                  <a:rPr lang="es-US" sz="1200" b="0" i="0" strike="noStrike" cap="none" spc="0" baseline="0">
                    <a:solidFill>
                      <a:srgbClr val="000000"/>
                    </a:solidFill>
                    <a:effectLst/>
                    <a:latin typeface="Libre Franklin"/>
                    <a:ea typeface="Libre Franklin"/>
                    <a:cs typeface="Libre Franklin"/>
                  </a:rPr>
                  <a:t> y </a:t>
                </a:r>
                <a:r>
                  <a:rPr lang="es-US" sz="1200" b="0" i="0" strike="noStrike" cap="none" spc="0" baseline="0">
                    <a:solidFill>
                      <a:srgbClr val="000000"/>
                    </a:solidFill>
                    <a:effectLst/>
                    <a:latin typeface="Cambria"/>
                    <a:ea typeface="Cambria"/>
                    <a:cs typeface="Cambria"/>
                  </a:rPr>
                  <a:t>4</a:t>
                </a:r>
                <a:r>
                  <a:rPr lang="es-US" sz="1200" b="0" i="0" strike="noStrike" cap="none" spc="0" baseline="0">
                    <a:solidFill>
                      <a:srgbClr val="000000"/>
                    </a:solidFill>
                    <a:effectLst/>
                    <a:latin typeface="Libre Franklin"/>
                    <a:ea typeface="Libre Franklin"/>
                    <a:cs typeface="Libre Franklin"/>
                  </a:rPr>
                  <a:t> no es un factor de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Nos referimos a este tipo de unidades como </a:t>
                </a:r>
                <a:r>
                  <a:rPr lang="es-US" sz="1200" b="0" i="1" strike="noStrike" cap="none" spc="0" baseline="0">
                    <a:solidFill>
                      <a:srgbClr val="000000"/>
                    </a:solidFill>
                    <a:effectLst/>
                    <a:latin typeface="Libre Franklin"/>
                    <a:ea typeface="Libre Franklin"/>
                    <a:cs typeface="Libre Franklin"/>
                  </a:rPr>
                  <a:t>unidades no relacionadas</a:t>
                </a:r>
                <a:r>
                  <a:rPr lang="es-US" sz="1200" b="0"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Hoy, vamos a sumar y restar fracciones con unidades no relacionadas hallando fracciones equivalentes.</a:t>
                </a:r>
              </a:p>
            </p:txBody>
          </p:sp>
        </mc:Choice>
        <mc:Fallback xmlns="">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las expresiones </a:t>
                </a:r>
                <a:r>
                  <a:rPr lang="en-US" b="1" i="0">
                    <a:latin typeface="Cambria Math" panose="02040503050406030204" pitchFamily="18" charset="0"/>
                  </a:rPr>
                  <a:t>𝟑/𝟒</a:t>
                </a:r>
                <a:r>
                  <a:rPr lang="en-US" b="1">
                    <a:latin typeface="Libre Franklin" pitchFamily="2" charset="0"/>
                  </a:rPr>
                  <a:t> + </a:t>
                </a:r>
                <a:r>
                  <a:rPr lang="en-US" b="1" i="0">
                    <a:latin typeface="Cambria Math" panose="02040503050406030204" pitchFamily="18" charset="0"/>
                  </a:rPr>
                  <a:t>𝟑/𝟖</a:t>
                </a:r>
                <a:r>
                  <a:rPr lang="es-US" sz="1200" b="1" i="0" strike="noStrike" cap="none" spc="0" baseline="0">
                    <a:solidFill>
                      <a:srgbClr val="000000"/>
                    </a:solidFill>
                    <a:effectLst/>
                    <a:latin typeface="Libre Franklin"/>
                    <a:ea typeface="Libre Franklin"/>
                    <a:cs typeface="Libre Franklin"/>
                  </a:rPr>
                  <a:t> y </a:t>
                </a:r>
                <a:r>
                  <a:rPr lang="en-US" b="1" i="0">
                    <a:latin typeface="Cambria Math" panose="02040503050406030204" pitchFamily="18" charset="0"/>
                  </a:rPr>
                  <a:t>𝟑/𝟒</a:t>
                </a:r>
                <a:r>
                  <a:rPr lang="en-US" b="1">
                    <a:latin typeface="Libre Franklin" pitchFamily="2" charset="0"/>
                  </a:rPr>
                  <a:t> + </a:t>
                </a:r>
                <a:r>
                  <a:rPr lang="en-US" b="1" i="0">
                    <a:latin typeface="Cambria Math" panose="02040503050406030204" pitchFamily="18" charset="0"/>
                  </a:rPr>
                  <a:t>𝟏/𝟔</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 acerca de estas expresiones?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Antes, usamos modelos y expresiones numéricas para formar fracciones equivalentes. Hoy, vamos a plegar papel para representar la expresión con unidades relacionadas y ver si podemos usar el mismo método para ayudarnos con la expresión que tiene unidades que no están relacionadas.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[Distribuya dos hojas de papel a cada estudiante].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[Pídales que comiencen con una de las hojas].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Expresemos con otro nombre nuestros cuartos como octavos para representar </a:t>
                </a:r>
                <a:r>
                  <a:rPr lang="en-US" b="0" i="0">
                    <a:latin typeface="Cambria Math" panose="02040503050406030204" pitchFamily="18" charset="0"/>
                  </a:rPr>
                  <a:t>3/4</a:t>
                </a:r>
                <a:r>
                  <a:rPr lang="en-US" b="0">
                    <a:latin typeface="Libre Franklin" pitchFamily="2" charset="0"/>
                  </a:rPr>
                  <a:t> + </a:t>
                </a:r>
                <a:r>
                  <a:rPr lang="en-US" b="0" i="0">
                    <a:latin typeface="Cambria Math" panose="02040503050406030204" pitchFamily="18" charset="0"/>
                  </a:rPr>
                  <a:t>3/8</a:t>
                </a:r>
                <a:r>
                  <a:rPr lang="es-US" sz="1200" b="0" i="0" strike="noStrike" cap="none" spc="0" baseline="0">
                    <a:solidFill>
                      <a:srgbClr val="000000"/>
                    </a:solidFill>
                    <a:effectLst/>
                    <a:latin typeface="Libre Franklin"/>
                    <a:ea typeface="Libre Franklin"/>
                    <a:cs typeface="Libre Franklin"/>
                  </a:rPr>
                  <a:t> . Primero, plieguen el papel para mostrar cuartos, como si dibujaran un modelo de área. Luego, sombreen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cuartos.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plieguen el papel para mostrar octavos, como si dibujaran un modelo de área.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levanten el papel plegado que representa los octavos para confirmar que toda la clase lo haya plegado correctamente].</a:t>
                </a:r>
              </a:p>
              <a:p>
                <a:endParaRPr lang="en-US">
                  <a:latin typeface="Libre Franklin" pitchFamily="2" charset="0"/>
                </a:endParaRPr>
              </a:p>
              <a:p>
                <a:r>
                  <a:rPr lang="en-US" b="0" i="0">
                    <a:latin typeface="Cambria Math" panose="02040503050406030204" pitchFamily="18" charset="0"/>
                  </a:rPr>
                  <a:t>3/4</a:t>
                </a:r>
                <a:r>
                  <a:rPr lang="es-US" sz="1200" b="0" i="0" strike="noStrike" cap="none" spc="0" baseline="0">
                    <a:solidFill>
                      <a:srgbClr val="000000"/>
                    </a:solidFill>
                    <a:effectLst/>
                    <a:latin typeface="Libre Franklin"/>
                    <a:ea typeface="Libre Franklin"/>
                    <a:cs typeface="Libre Franklin"/>
                  </a:rPr>
                  <a:t> es igual a cuántos octavos?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Plegamos papel para descomponer</a:t>
                </a:r>
                <a:r>
                  <a:rPr lang="en-IN" sz="1200" b="0" i="0" strike="noStrike" cap="none" spc="0" baseline="0">
                    <a:solidFill>
                      <a:srgbClr val="000000"/>
                    </a:solidFill>
                    <a:effectLst/>
                    <a:latin typeface="Libre Franklin"/>
                    <a:ea typeface="Libre Franklin"/>
                    <a:cs typeface="Libre Franklin"/>
                  </a:rPr>
                  <a:t> </a:t>
                </a:r>
                <a:r>
                  <a:rPr lang="en-US" b="0" i="0">
                    <a:latin typeface="Cambria Math" panose="02040503050406030204" pitchFamily="18" charset="0"/>
                  </a:rPr>
                  <a:t>3/4</a:t>
                </a:r>
                <a:r>
                  <a:rPr lang="es-US" sz="1200" b="0" i="0" strike="noStrike" cap="none" spc="0" baseline="0">
                    <a:solidFill>
                      <a:srgbClr val="000000"/>
                    </a:solidFill>
                    <a:effectLst/>
                    <a:latin typeface="Libre Franklin"/>
                    <a:ea typeface="Libre Franklin"/>
                    <a:cs typeface="Libre Franklin"/>
                  </a:rPr>
                  <a:t> y formar </a:t>
                </a:r>
                <a:r>
                  <a:rPr lang="en-US" b="0" i="0">
                    <a:latin typeface="Cambria Math" panose="02040503050406030204" pitchFamily="18" charset="0"/>
                  </a:rPr>
                  <a:t>6/8</a:t>
                </a:r>
                <a:r>
                  <a:rPr lang="es-US" sz="1200" b="0" i="0" strike="noStrike" cap="none" spc="0" baseline="0">
                    <a:solidFill>
                      <a:srgbClr val="000000"/>
                    </a:solidFill>
                    <a:effectLst/>
                    <a:latin typeface="Libre Franklin"/>
                    <a:ea typeface="Libre Franklin"/>
                    <a:cs typeface="Libre Franklin"/>
                  </a:rPr>
                  <a:t>, como se dibujaría un modelo de área. </a:t>
                </a:r>
              </a:p>
              <a:p>
                <a:r>
                  <a:rPr lang="es-US" sz="1200" b="0" i="0" strike="noStrike" cap="none" spc="0" baseline="0">
                    <a:solidFill>
                      <a:srgbClr val="000000"/>
                    </a:solidFill>
                    <a:effectLst/>
                    <a:latin typeface="Libre Franklin"/>
                    <a:ea typeface="Libre Franklin"/>
                    <a:cs typeface="Libre Franklin"/>
                  </a:rPr>
                  <a:t>Ahora que tenemos unidades semejantes, podemos hallar </a:t>
                </a:r>
                <a:r>
                  <a:rPr lang="en-US" b="0" i="0">
                    <a:latin typeface="Cambria Math" panose="02040503050406030204" pitchFamily="18" charset="0"/>
                  </a:rPr>
                  <a:t>6/8</a:t>
                </a:r>
                <a:r>
                  <a:rPr lang="en-US">
                    <a:latin typeface="Libre Franklin" pitchFamily="2" charset="0"/>
                  </a:rPr>
                  <a:t> + </a:t>
                </a:r>
                <a:r>
                  <a:rPr lang="en-US" b="0" i="0">
                    <a:latin typeface="Cambria Math" panose="02040503050406030204" pitchFamily="18" charset="0"/>
                  </a:rPr>
                  <a:t>3/8</a:t>
                </a:r>
                <a:r>
                  <a:rPr lang="es-US" sz="1200" b="0" i="0" strike="noStrike" cap="none" spc="0" baseline="0">
                    <a:solidFill>
                      <a:srgbClr val="000000"/>
                    </a:solidFill>
                    <a:effectLst/>
                    <a:latin typeface="Libre Franklin"/>
                    <a:ea typeface="Libre Franklin"/>
                    <a:cs typeface="Libre Franklin"/>
                  </a:rPr>
                  <a:t> , que es </a:t>
                </a:r>
                <a:r>
                  <a:rPr lang="en-US" b="0" i="0">
                    <a:latin typeface="Cambria Math" panose="02040503050406030204" pitchFamily="18" charset="0"/>
                  </a:rPr>
                  <a:t>9/8</a:t>
                </a:r>
                <a:r>
                  <a:rPr lang="es-US" sz="1200" b="0"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expresión </a:t>
                </a:r>
                <a:r>
                  <a:rPr lang="en-US" b="1" i="0">
                    <a:latin typeface="Cambria Math" panose="02040503050406030204" pitchFamily="18" charset="0"/>
                  </a:rPr>
                  <a:t>𝟑/𝟒</a:t>
                </a:r>
                <a:r>
                  <a:rPr lang="en-US" b="1">
                    <a:latin typeface="Libre Franklin" pitchFamily="2" charset="0"/>
                  </a:rPr>
                  <a:t> + </a:t>
                </a:r>
                <a:r>
                  <a:rPr lang="en-US" b="1" i="0">
                    <a:latin typeface="Cambria Math" panose="02040503050406030204" pitchFamily="18" charset="0"/>
                  </a:rPr>
                  <a:t>𝟏/𝟔</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Veamos si podemos usar este mismo método con </a:t>
                </a:r>
                <a:r>
                  <a:rPr lang="en-US" b="0" i="0">
                    <a:latin typeface="Cambria Math" panose="02040503050406030204" pitchFamily="18" charset="0"/>
                  </a:rPr>
                  <a:t>3/4</a:t>
                </a:r>
                <a:r>
                  <a:rPr lang="en-US" b="0">
                    <a:latin typeface="Libre Franklin" pitchFamily="2" charset="0"/>
                  </a:rPr>
                  <a:t> + </a:t>
                </a:r>
                <a:r>
                  <a:rPr lang="en-US" b="0" i="0">
                    <a:latin typeface="Cambria Math" panose="02040503050406030204" pitchFamily="18" charset="0"/>
                  </a:rPr>
                  <a:t>1/6</a:t>
                </a:r>
                <a:r>
                  <a:rPr lang="es-US" sz="1200" b="0" i="0" strike="noStrike" cap="none" spc="0" baseline="0">
                    <a:solidFill>
                      <a:srgbClr val="000000"/>
                    </a:solidFill>
                    <a:effectLst/>
                    <a:latin typeface="Libre Franklin"/>
                    <a:ea typeface="Libre Franklin"/>
                    <a:cs typeface="Libre Franklin"/>
                  </a:rPr>
                  <a:t> . Tomen una nueva hoja de papel y, como antes, dóblenla y sombreen para representar </a:t>
                </a:r>
                <a:r>
                  <a:rPr lang="en-US" b="0" i="0">
                    <a:latin typeface="Cambria Math" panose="02040503050406030204" pitchFamily="18" charset="0"/>
                  </a:rPr>
                  <a:t>3/4  </a:t>
                </a:r>
                <a:r>
                  <a:rPr lang="es-US" sz="1200" b="0" i="0" strike="noStrike" cap="none" spc="0" baseline="0">
                    <a:solidFill>
                      <a:srgbClr val="000000"/>
                    </a:solidFill>
                    <a:effectLst/>
                    <a:latin typeface="Libre Franklin"/>
                    <a:ea typeface="Libre Franklin"/>
                    <a:cs typeface="Libre Franklin"/>
                  </a:rPr>
                  <a:t>. Luego, vuelvan a plegarla para expresar cuartos como sextos.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y dé tiempo para que sus estudiantes realicen un esfuerzo productivo. La actividad está pensada para ayudarles a darse cuenta de que necesitan un método nuevo para formar unidades semejantes cuando las fracciones tienen unidades no relacionadas].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¿Por qué no podemos formar sextos?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Los cuartos y los sextos no son unidades relacionadas. Es decir,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no es un múltiplo de </a:t>
                </a:r>
                <a:r>
                  <a:rPr lang="es-US" sz="1200" b="0" i="0" strike="noStrike" cap="none" spc="0" baseline="0">
                    <a:solidFill>
                      <a:srgbClr val="000000"/>
                    </a:solidFill>
                    <a:effectLst/>
                    <a:latin typeface="Cambria"/>
                    <a:ea typeface="Cambria"/>
                    <a:cs typeface="Cambria"/>
                  </a:rPr>
                  <a:t>4</a:t>
                </a:r>
                <a:r>
                  <a:rPr lang="es-US" sz="1200" b="0" i="0" strike="noStrike" cap="none" spc="0" baseline="0">
                    <a:solidFill>
                      <a:srgbClr val="000000"/>
                    </a:solidFill>
                    <a:effectLst/>
                    <a:latin typeface="Libre Franklin"/>
                    <a:ea typeface="Libre Franklin"/>
                    <a:cs typeface="Libre Franklin"/>
                  </a:rPr>
                  <a:t> y </a:t>
                </a:r>
                <a:r>
                  <a:rPr lang="es-US" sz="1200" b="0" i="0" strike="noStrike" cap="none" spc="0" baseline="0">
                    <a:solidFill>
                      <a:srgbClr val="000000"/>
                    </a:solidFill>
                    <a:effectLst/>
                    <a:latin typeface="Cambria"/>
                    <a:ea typeface="Cambria"/>
                    <a:cs typeface="Cambria"/>
                  </a:rPr>
                  <a:t>4</a:t>
                </a:r>
                <a:r>
                  <a:rPr lang="es-US" sz="1200" b="0" i="0" strike="noStrike" cap="none" spc="0" baseline="0">
                    <a:solidFill>
                      <a:srgbClr val="000000"/>
                    </a:solidFill>
                    <a:effectLst/>
                    <a:latin typeface="Libre Franklin"/>
                    <a:ea typeface="Libre Franklin"/>
                    <a:cs typeface="Libre Franklin"/>
                  </a:rPr>
                  <a:t> no es un factor de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Nos referimos a este tipo de unidades como </a:t>
                </a:r>
                <a:r>
                  <a:rPr lang="es-US" sz="1200" b="0" i="1" strike="noStrike" cap="none" spc="0" baseline="0">
                    <a:solidFill>
                      <a:srgbClr val="000000"/>
                    </a:solidFill>
                    <a:effectLst/>
                    <a:latin typeface="Libre Franklin"/>
                    <a:ea typeface="Libre Franklin"/>
                    <a:cs typeface="Libre Franklin"/>
                  </a:rPr>
                  <a:t>unidades no relacionadas</a:t>
                </a:r>
                <a:r>
                  <a:rPr lang="es-US" sz="1200" b="0"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Hoy, vamos a sumar y restar fracciones con unidades no relacionadas hallando fracciones equivalentes.</a:t>
                </a: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3824765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87543-AE8C-D50D-1E31-9E58ABE10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D330F5-75F0-4E70-3CEC-7A937DC5107F}"/>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EE54FBB0-7948-C79F-6B9F-34BE34FF5A0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[Distribuya dos hojas de papel de colores diferentes a cada estudiante. Pídales que representen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𝟒</m:t>
                        </m:r>
                      </m:den>
                    </m:f>
                  </m:oMath>
                </a14:m>
                <a:r>
                  <a:rPr lang="es-US" sz="1200" b="1" i="0" strike="noStrike" cap="none" spc="0" baseline="0">
                    <a:solidFill>
                      <a:srgbClr val="000000"/>
                    </a:solidFill>
                    <a:effectLst/>
                    <a:latin typeface="Libre Franklin"/>
                    <a:ea typeface="Libre Franklin"/>
                    <a:cs typeface="Libre Franklin"/>
                  </a:rPr>
                  <a:t> con una hoja de papel y</a:t>
                </a:r>
                <a:r>
                  <a:rPr lang="en-IN" sz="1200" b="1" i="0" strike="noStrike" cap="none" spc="0" baseline="0">
                    <a:solidFill>
                      <a:srgbClr val="000000"/>
                    </a:solidFill>
                    <a:effectLst/>
                    <a:latin typeface="Libre Franklin"/>
                    <a:ea typeface="Libre Franklin"/>
                    <a:cs typeface="Libre Franklin"/>
                  </a:rPr>
                  <a:t>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𝟔</m:t>
                        </m:r>
                      </m:den>
                    </m:f>
                  </m:oMath>
                </a14:m>
                <a:r>
                  <a:rPr lang="es-US" sz="1200" b="1" i="0" strike="noStrike" cap="none" spc="0" baseline="0">
                    <a:solidFill>
                      <a:srgbClr val="000000"/>
                    </a:solidFill>
                    <a:effectLst/>
                    <a:latin typeface="Libre Franklin"/>
                    <a:ea typeface="Libre Franklin"/>
                    <a:cs typeface="Libre Franklin"/>
                  </a:rPr>
                  <a:t> con la otra hoja].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que representamos cada fracción en diferentes papeles, trabajen en parejas para formar unidades semejantes y hallar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4</m:t>
                        </m:r>
                      </m:den>
                    </m:f>
                  </m:oMath>
                </a14:m>
                <a:r>
                  <a:rPr lang="en-US" b="0">
                    <a:latin typeface="Libre Franklin" pitchFamily="2" charset="0"/>
                  </a:rPr>
                  <a:t> +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6</m:t>
                        </m:r>
                      </m:den>
                    </m:f>
                  </m:oMath>
                </a14:m>
                <a:r>
                  <a:rPr lang="es-US" sz="1200" b="0"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para que las parejas colaboren. De ser necesario, anime a sus estudiantes a plegar los dos papeles para hallar unidades semejantes. Cuando la mayoría haya terminado, pídales que compartan cómo hallaron las unidades semejantes].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¿Podemos usar doceavos para hallar la suma o necesitamos usar veinticuatroavos? ¿Cómo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qué se diferenciaba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3</m:t>
                        </m:r>
                      </m:num>
                      <m:den>
                        <m:r>
                          <a:rPr lang="en-US" b="0" i="1" smtClean="0">
                            <a:latin typeface="Cambria Math" panose="02040503050406030204" pitchFamily="18" charset="0"/>
                          </a:rPr>
                          <m:t>4</m:t>
                        </m:r>
                      </m:den>
                    </m:f>
                  </m:oMath>
                </a14:m>
                <a:r>
                  <a:rPr lang="en-US" b="0">
                    <a:latin typeface="Libre Franklin" pitchFamily="2" charset="0"/>
                  </a:rPr>
                  <a:t> +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6</m:t>
                        </m:r>
                      </m:den>
                    </m:f>
                  </m:oMath>
                </a14:m>
                <a:r>
                  <a:rPr lang="es-US" sz="1200" b="0" i="0" strike="noStrike" cap="none" spc="0" baseline="0">
                    <a:solidFill>
                      <a:srgbClr val="000000"/>
                    </a:solidFill>
                    <a:effectLst/>
                    <a:latin typeface="Libre Franklin"/>
                    <a:ea typeface="Libre Franklin"/>
                    <a:cs typeface="Libre Franklin"/>
                  </a:rPr>
                  <a:t> de otras fracciones que hemos sumado?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problema 1. Pídales que registren su razonamiento en los libros mientras guía a sus estudiantes por el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¿Las unidades de este problema son semejantes, relacionadas o no relacionadas? ¿Cómo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¿Tener unidades no relacionadas significa que debemos expresar una de las fracciones o las dos fracciones con otro nombre?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dividan, rotulen y sombreen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𝟑</m:t>
                        </m:r>
                      </m:den>
                    </m:f>
                  </m:oMath>
                </a14:m>
                <a:r>
                  <a:rPr lang="en-IN"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en el primer modelo de área usando rectas verticales. Luego, pídales que dividan, rotulen y sombreen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𝟓</m:t>
                        </m:r>
                      </m:den>
                    </m:f>
                  </m:oMath>
                </a14:m>
                <a:r>
                  <a:rPr lang="es-US" sz="1200" b="1" i="0" strike="noStrike" cap="none" spc="0" baseline="0">
                    <a:solidFill>
                      <a:srgbClr val="000000"/>
                    </a:solidFill>
                    <a:effectLst/>
                    <a:latin typeface="Libre Franklin"/>
                    <a:ea typeface="Libre Franklin"/>
                    <a:cs typeface="Libre Franklin"/>
                  </a:rPr>
                  <a:t> en el segundo modelo de área usando rectas horizontales. Si es posible, conviene usar colores diferentes].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estimar si la suma es menor que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está entre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y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o es mayor que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tracen líneas horizontales para mostrar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𝟓</m:t>
                        </m:r>
                      </m:den>
                    </m:f>
                  </m:oMath>
                </a14:m>
                <a:r>
                  <a:rPr lang="en-IN"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en el modelo de área de</a:t>
                </a:r>
                <a:r>
                  <a:rPr lang="en-IN" sz="1200" b="1" i="0" strike="noStrike" cap="none" spc="0" baseline="0">
                    <a:solidFill>
                      <a:srgbClr val="000000"/>
                    </a:solidFill>
                    <a:effectLst/>
                    <a:latin typeface="Libre Franklin"/>
                    <a:ea typeface="Libre Franklin"/>
                    <a:cs typeface="Libre Franklin"/>
                  </a:rPr>
                  <a:t>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𝟑</m:t>
                        </m:r>
                      </m:den>
                    </m:f>
                  </m:oMath>
                </a14:m>
                <a:r>
                  <a:rPr lang="es-US" sz="1200" b="1" i="0" strike="noStrike" cap="none" spc="0" baseline="0">
                    <a:solidFill>
                      <a:srgbClr val="000000"/>
                    </a:solidFill>
                    <a:effectLst/>
                    <a:latin typeface="Libre Franklin"/>
                    <a:ea typeface="Libre Franklin"/>
                    <a:cs typeface="Libre Franklin"/>
                  </a:rPr>
                  <a:t> y que tracen líneas verticales para mostrar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𝟑</m:t>
                        </m:r>
                      </m:den>
                    </m:f>
                  </m:oMath>
                </a14:m>
                <a:r>
                  <a:rPr lang="es-US" sz="1200" b="1" i="0" strike="noStrike" cap="none" spc="0" baseline="0">
                    <a:solidFill>
                      <a:srgbClr val="000000"/>
                    </a:solidFill>
                    <a:effectLst/>
                    <a:latin typeface="Libre Franklin"/>
                    <a:ea typeface="Libre Franklin"/>
                    <a:cs typeface="Libre Franklin"/>
                  </a:rPr>
                  <a:t> en el modelo de área de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𝟓</m:t>
                        </m:r>
                      </m:den>
                    </m:f>
                  </m:oMath>
                </a14:m>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¿Cuántas unidades hay ahora en cada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Así que expresamos cada fracción como quinceavos.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Señale el modelo de área que muestra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𝟑</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𝟓</m:t>
                        </m:r>
                      </m:num>
                      <m:den>
                        <m:r>
                          <a:rPr lang="en-US" b="1" i="1" smtClean="0">
                            <a:latin typeface="Cambria Math" panose="02040503050406030204" pitchFamily="18" charset="0"/>
                          </a:rPr>
                          <m:t>𝟏𝟓</m:t>
                        </m:r>
                      </m:den>
                    </m:f>
                  </m:oMath>
                </a14:m>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en el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sombreadas?</a:t>
                </a:r>
              </a:p>
              <a:p>
                <a:endParaRPr lang="en-US" b="0">
                  <a:latin typeface="Libre Franklin" pitchFamily="2" charset="0"/>
                </a:endParaRPr>
              </a:p>
              <a:p>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3</m:t>
                        </m:r>
                      </m:den>
                    </m:f>
                  </m:oMath>
                </a14:m>
                <a:r>
                  <a:rPr lang="es-US" sz="1200" b="0" i="0" strike="noStrike" cap="none" spc="0" baseline="0">
                    <a:solidFill>
                      <a:srgbClr val="000000"/>
                    </a:solidFill>
                    <a:effectLst/>
                    <a:latin typeface="Libre Franklin"/>
                    <a:ea typeface="Libre Franklin"/>
                    <a:cs typeface="Libre Franklin"/>
                  </a:rPr>
                  <a:t> es igual a cuántos quinceavos?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[Registre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𝟑</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r>
                          <a:rPr lang="en-US" b="1" i="1" smtClean="0">
                            <a:latin typeface="Cambria Math" panose="02040503050406030204" pitchFamily="18" charset="0"/>
                            <a:ea typeface="Cambria Math" panose="02040503050406030204" pitchFamily="18" charset="0"/>
                          </a:rPr>
                          <m:t>×</m:t>
                        </m:r>
                        <m:r>
                          <a:rPr lang="en-US" b="1" i="1" smtClean="0">
                            <a:latin typeface="Cambria Math" panose="02040503050406030204" pitchFamily="18" charset="0"/>
                            <a:ea typeface="Cambria Math" panose="02040503050406030204" pitchFamily="18" charset="0"/>
                          </a:rPr>
                          <m:t>𝟓</m:t>
                        </m:r>
                      </m:num>
                      <m:den>
                        <m:r>
                          <a:rPr lang="en-US" b="1" i="1" smtClean="0">
                            <a:latin typeface="Cambria Math" panose="02040503050406030204" pitchFamily="18" charset="0"/>
                          </a:rPr>
                          <m:t>𝟑</m:t>
                        </m:r>
                        <m:r>
                          <a:rPr lang="en-US" b="1" i="1" smtClean="0">
                            <a:latin typeface="Cambria Math" panose="02040503050406030204" pitchFamily="18" charset="0"/>
                            <a:ea typeface="Cambria Math" panose="02040503050406030204" pitchFamily="18" charset="0"/>
                          </a:rPr>
                          <m:t>×</m:t>
                        </m:r>
                        <m:r>
                          <a:rPr lang="en-US" b="1" i="1" smtClean="0">
                            <a:latin typeface="Cambria Math" panose="02040503050406030204" pitchFamily="18" charset="0"/>
                            <a:ea typeface="Cambria Math" panose="02040503050406030204" pitchFamily="18" charset="0"/>
                          </a:rPr>
                          <m:t>𝟓</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𝟓</m:t>
                        </m:r>
                      </m:num>
                      <m:den>
                        <m:r>
                          <a:rPr lang="en-US" b="1" i="1" smtClean="0">
                            <a:latin typeface="Cambria Math" panose="02040503050406030204" pitchFamily="18" charset="0"/>
                          </a:rPr>
                          <m:t>𝟏𝟓</m:t>
                        </m:r>
                      </m:den>
                    </m:f>
                  </m:oMath>
                </a14:m>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[Señale el modelo que se muestra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𝟓</m:t>
                        </m:r>
                      </m:den>
                    </m:f>
                  </m:oMath>
                </a14:m>
                <a:r>
                  <a:rPr lang="es-US" sz="1200" b="1" i="0" strike="noStrike" cap="none" spc="0" baseline="0">
                    <a:solidFill>
                      <a:srgbClr val="000000"/>
                    </a:solidFill>
                    <a:effectLst/>
                    <a:latin typeface="Libre Franklin"/>
                    <a:ea typeface="Libre Franklin"/>
                    <a:cs typeface="Libre Franklin"/>
                  </a:rPr>
                  <a:t> mientras hace las siguientes preguntas].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en el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sombreadas?</a:t>
                </a:r>
              </a:p>
              <a:p>
                <a:endParaRPr lang="en-US" b="0">
                  <a:latin typeface="Libre Franklin" pitchFamily="2" charset="0"/>
                </a:endParaRPr>
              </a:p>
              <a:p>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5</m:t>
                        </m:r>
                      </m:den>
                    </m:f>
                  </m:oMath>
                </a14:m>
                <a:r>
                  <a:rPr lang="es-US" sz="1200" b="0" i="0" strike="noStrike" cap="none" spc="0" baseline="0">
                    <a:solidFill>
                      <a:srgbClr val="000000"/>
                    </a:solidFill>
                    <a:effectLst/>
                    <a:latin typeface="Libre Franklin"/>
                    <a:ea typeface="Libre Franklin"/>
                    <a:cs typeface="Libre Franklin"/>
                  </a:rPr>
                  <a:t> es igual a cuántos quinceavos?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[Registre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𝟓</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r>
                          <a:rPr lang="en-US" b="1" i="1" smtClean="0">
                            <a:latin typeface="Cambria Math" panose="02040503050406030204" pitchFamily="18" charset="0"/>
                            <a:ea typeface="Cambria Math" panose="02040503050406030204" pitchFamily="18" charset="0"/>
                          </a:rPr>
                          <m:t>×</m:t>
                        </m:r>
                        <m:r>
                          <a:rPr lang="en-US" b="1" i="1" smtClean="0">
                            <a:latin typeface="Cambria Math" panose="02040503050406030204" pitchFamily="18" charset="0"/>
                            <a:ea typeface="Cambria Math" panose="02040503050406030204" pitchFamily="18" charset="0"/>
                          </a:rPr>
                          <m:t>𝟑</m:t>
                        </m:r>
                      </m:num>
                      <m:den>
                        <m:r>
                          <a:rPr lang="en-US" b="1" i="1" smtClean="0">
                            <a:latin typeface="Cambria Math" panose="02040503050406030204" pitchFamily="18" charset="0"/>
                            <a:ea typeface="Cambria Math" panose="02040503050406030204" pitchFamily="18" charset="0"/>
                          </a:rPr>
                          <m:t>𝟓</m:t>
                        </m:r>
                        <m:r>
                          <a:rPr lang="en-US" b="1" i="1" smtClean="0">
                            <a:latin typeface="Cambria Math" panose="02040503050406030204" pitchFamily="18" charset="0"/>
                            <a:ea typeface="Cambria Math" panose="02040503050406030204" pitchFamily="18" charset="0"/>
                          </a:rPr>
                          <m:t>×</m:t>
                        </m:r>
                        <m:r>
                          <a:rPr lang="en-US" b="1" i="1" smtClean="0">
                            <a:latin typeface="Cambria Math" panose="02040503050406030204" pitchFamily="18" charset="0"/>
                            <a:ea typeface="Cambria Math" panose="02040503050406030204" pitchFamily="18" charset="0"/>
                          </a:rPr>
                          <m:t>𝟑</m:t>
                        </m:r>
                      </m:den>
                    </m:f>
                  </m:oMath>
                </a14:m>
                <a:r>
                  <a:rPr lang="en-US" b="1">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𝟏𝟓</m:t>
                        </m:r>
                      </m:den>
                    </m:f>
                  </m:oMath>
                </a14:m>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comentar lo que observan acerca de las unidades y los denominadores].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¿Tenemos todo listo para sumar? ¿Cómo lo saben?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escriban la expresión usando las fracciones equivalentes y, luego, sumen para hallar el total].</a:t>
                </a:r>
              </a:p>
            </p:txBody>
          </p:sp>
        </mc:Choice>
        <mc:Fallback xmlns="">
          <p:sp>
            <p:nvSpPr>
              <p:cNvPr id="3" name="Notes Placeholder 2">
                <a:extLst>
                  <a:ext uri="{FF2B5EF4-FFF2-40B4-BE49-F238E27FC236}">
                    <a16:creationId xmlns:a16="http://schemas.microsoft.com/office/drawing/2014/main" id="{EE54FBB0-7948-C79F-6B9F-34BE34FF5A0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[Distribuya dos hojas de papel de colores diferentes a cada estudiante. Pídales que representen </a:t>
                </a:r>
                <a:r>
                  <a:rPr lang="en-US" b="1" i="0">
                    <a:latin typeface="Cambria Math" panose="02040503050406030204" pitchFamily="18" charset="0"/>
                  </a:rPr>
                  <a:t>𝟑/𝟒</a:t>
                </a:r>
                <a:r>
                  <a:rPr lang="es-US" sz="1200" b="1" i="0" strike="noStrike" cap="none" spc="0" baseline="0">
                    <a:solidFill>
                      <a:srgbClr val="000000"/>
                    </a:solidFill>
                    <a:effectLst/>
                    <a:latin typeface="Libre Franklin"/>
                    <a:ea typeface="Libre Franklin"/>
                    <a:cs typeface="Libre Franklin"/>
                  </a:rPr>
                  <a:t> con una hoja de papel y</a:t>
                </a:r>
                <a:r>
                  <a:rPr lang="en-IN" sz="1200" b="1" i="0" strike="noStrike" cap="none" spc="0" baseline="0">
                    <a:solidFill>
                      <a:srgbClr val="000000"/>
                    </a:solidFill>
                    <a:effectLst/>
                    <a:latin typeface="Libre Franklin"/>
                    <a:ea typeface="Libre Franklin"/>
                    <a:cs typeface="Libre Franklin"/>
                  </a:rPr>
                  <a:t> </a:t>
                </a:r>
                <a:r>
                  <a:rPr lang="en-US" b="1" i="0">
                    <a:latin typeface="Cambria Math" panose="02040503050406030204" pitchFamily="18" charset="0"/>
                  </a:rPr>
                  <a:t>𝟏/𝟔</a:t>
                </a:r>
                <a:r>
                  <a:rPr lang="es-US" sz="1200" b="1" i="0" strike="noStrike" cap="none" spc="0" baseline="0">
                    <a:solidFill>
                      <a:srgbClr val="000000"/>
                    </a:solidFill>
                    <a:effectLst/>
                    <a:latin typeface="Libre Franklin"/>
                    <a:ea typeface="Libre Franklin"/>
                    <a:cs typeface="Libre Franklin"/>
                  </a:rPr>
                  <a:t> con la otra hoja].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que representamos cada fracción en diferentes papeles, trabajen en parejas para formar unidades semejantes y hallar </a:t>
                </a:r>
                <a:r>
                  <a:rPr lang="en-US" b="0" i="0">
                    <a:latin typeface="Cambria Math" panose="02040503050406030204" pitchFamily="18" charset="0"/>
                  </a:rPr>
                  <a:t>3/4</a:t>
                </a:r>
                <a:r>
                  <a:rPr lang="en-US" b="0">
                    <a:latin typeface="Libre Franklin" pitchFamily="2" charset="0"/>
                  </a:rPr>
                  <a:t> + </a:t>
                </a:r>
                <a:r>
                  <a:rPr lang="en-US" b="0" i="0">
                    <a:latin typeface="Cambria Math" panose="02040503050406030204" pitchFamily="18" charset="0"/>
                  </a:rPr>
                  <a:t>1/6</a:t>
                </a:r>
                <a:r>
                  <a:rPr lang="es-US" sz="1200" b="0"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para que las parejas colaboren. De ser necesario, anime a sus estudiantes a plegar los dos papeles para hallar unidades semejantes. Cuando la mayoría haya terminado, pídales que compartan cómo hallaron las unidades semejantes].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¿Podemos usar doceavos para hallar la suma o necesitamos usar veinticuatroavos? ¿Cómo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qué se diferenciaba </a:t>
                </a:r>
                <a:r>
                  <a:rPr lang="en-US" b="0" i="0">
                    <a:latin typeface="Cambria Math" panose="02040503050406030204" pitchFamily="18" charset="0"/>
                  </a:rPr>
                  <a:t>3/4</a:t>
                </a:r>
                <a:r>
                  <a:rPr lang="en-US" b="0">
                    <a:latin typeface="Libre Franklin" pitchFamily="2" charset="0"/>
                  </a:rPr>
                  <a:t> + </a:t>
                </a:r>
                <a:r>
                  <a:rPr lang="en-US" b="0" i="0">
                    <a:latin typeface="Cambria Math" panose="02040503050406030204" pitchFamily="18" charset="0"/>
                  </a:rPr>
                  <a:t>1/6</a:t>
                </a:r>
                <a:r>
                  <a:rPr lang="es-US" sz="1200" b="0" i="0" strike="noStrike" cap="none" spc="0" baseline="0">
                    <a:solidFill>
                      <a:srgbClr val="000000"/>
                    </a:solidFill>
                    <a:effectLst/>
                    <a:latin typeface="Libre Franklin"/>
                    <a:ea typeface="Libre Franklin"/>
                    <a:cs typeface="Libre Franklin"/>
                  </a:rPr>
                  <a:t> de otras fracciones que hemos sumado?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problema 1. Pídales que registren su razonamiento en los libros mientras guía a sus estudiantes por el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¿Las unidades de este problema son semejantes, relacionadas o no relacionadas? ¿Cómo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¿Tener unidades no relacionadas significa que debemos expresar una de las fracciones o las dos fracciones con otro nombre?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dividan, rotulen y sombreen </a:t>
                </a:r>
                <a:r>
                  <a:rPr lang="en-US" b="1" i="0">
                    <a:latin typeface="Cambria Math" panose="02040503050406030204" pitchFamily="18" charset="0"/>
                  </a:rPr>
                  <a:t>𝟏/𝟑</a:t>
                </a:r>
                <a:r>
                  <a:rPr lang="en-IN"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en el primer modelo de área usando rectas verticales. Luego, pídales que dividan, rotulen y sombreen </a:t>
                </a:r>
                <a:r>
                  <a:rPr lang="en-US" b="1" i="0">
                    <a:latin typeface="Cambria Math" panose="02040503050406030204" pitchFamily="18" charset="0"/>
                  </a:rPr>
                  <a:t>𝟏/𝟓</a:t>
                </a:r>
                <a:r>
                  <a:rPr lang="es-US" sz="1200" b="1" i="0" strike="noStrike" cap="none" spc="0" baseline="0">
                    <a:solidFill>
                      <a:srgbClr val="000000"/>
                    </a:solidFill>
                    <a:effectLst/>
                    <a:latin typeface="Libre Franklin"/>
                    <a:ea typeface="Libre Franklin"/>
                    <a:cs typeface="Libre Franklin"/>
                  </a:rPr>
                  <a:t> en el segundo modelo de área usando rectas horizontales. Si es posible, conviene usar colores diferentes].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estimar si la suma es menor que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está entre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y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o es mayor que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tracen líneas horizontales para mostrar </a:t>
                </a:r>
                <a:r>
                  <a:rPr lang="en-US" b="1" i="0">
                    <a:latin typeface="Cambria Math" panose="02040503050406030204" pitchFamily="18" charset="0"/>
                  </a:rPr>
                  <a:t>𝟏/𝟓</a:t>
                </a:r>
                <a:r>
                  <a:rPr lang="en-IN"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en el modelo de área de</a:t>
                </a:r>
                <a:r>
                  <a:rPr lang="en-IN" sz="1200" b="1" i="0" strike="noStrike" cap="none" spc="0" baseline="0">
                    <a:solidFill>
                      <a:srgbClr val="000000"/>
                    </a:solidFill>
                    <a:effectLst/>
                    <a:latin typeface="Libre Franklin"/>
                    <a:ea typeface="Libre Franklin"/>
                    <a:cs typeface="Libre Franklin"/>
                  </a:rPr>
                  <a:t> </a:t>
                </a:r>
                <a:r>
                  <a:rPr lang="en-US" b="1" i="0">
                    <a:latin typeface="Cambria Math" panose="02040503050406030204" pitchFamily="18" charset="0"/>
                  </a:rPr>
                  <a:t>𝟏/𝟑</a:t>
                </a:r>
                <a:r>
                  <a:rPr lang="es-US" sz="1200" b="1" i="0" strike="noStrike" cap="none" spc="0" baseline="0">
                    <a:solidFill>
                      <a:srgbClr val="000000"/>
                    </a:solidFill>
                    <a:effectLst/>
                    <a:latin typeface="Libre Franklin"/>
                    <a:ea typeface="Libre Franklin"/>
                    <a:cs typeface="Libre Franklin"/>
                  </a:rPr>
                  <a:t> y que tracen líneas verticales para mostrar </a:t>
                </a:r>
                <a:r>
                  <a:rPr lang="en-US" b="1" i="0">
                    <a:latin typeface="Cambria Math" panose="02040503050406030204" pitchFamily="18" charset="0"/>
                  </a:rPr>
                  <a:t>𝟏/𝟑</a:t>
                </a:r>
                <a:r>
                  <a:rPr lang="es-US" sz="1200" b="1" i="0" strike="noStrike" cap="none" spc="0" baseline="0">
                    <a:solidFill>
                      <a:srgbClr val="000000"/>
                    </a:solidFill>
                    <a:effectLst/>
                    <a:latin typeface="Libre Franklin"/>
                    <a:ea typeface="Libre Franklin"/>
                    <a:cs typeface="Libre Franklin"/>
                  </a:rPr>
                  <a:t> en el modelo de área de </a:t>
                </a:r>
                <a:r>
                  <a:rPr lang="en-US" b="1" i="0">
                    <a:latin typeface="Cambria Math" panose="02040503050406030204" pitchFamily="18" charset="0"/>
                  </a:rPr>
                  <a:t>𝟏/𝟓</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¿Cuántas unidades hay ahora en cada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Así que expresamos cada fracción como quinceavos.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Señale el modelo de área que muestra </a:t>
                </a:r>
                <a:r>
                  <a:rPr lang="en-US" b="1" i="0">
                    <a:latin typeface="Cambria Math" panose="02040503050406030204" pitchFamily="18" charset="0"/>
                  </a:rPr>
                  <a:t>𝟏/𝟑</a:t>
                </a:r>
                <a:r>
                  <a:rPr lang="en-US" b="1">
                    <a:latin typeface="Libre Franklin" pitchFamily="2" charset="0"/>
                  </a:rPr>
                  <a:t> = </a:t>
                </a:r>
                <a:r>
                  <a:rPr lang="en-US" b="1" i="0">
                    <a:latin typeface="Cambria Math" panose="02040503050406030204" pitchFamily="18" charset="0"/>
                  </a:rPr>
                  <a:t>𝟓/𝟏𝟓</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en el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sombreadas?</a:t>
                </a:r>
              </a:p>
              <a:p>
                <a:endParaRPr lang="en-US" b="0">
                  <a:latin typeface="Libre Franklin" pitchFamily="2" charset="0"/>
                </a:endParaRPr>
              </a:p>
              <a:p>
                <a:r>
                  <a:rPr lang="en-US" b="0" i="0">
                    <a:latin typeface="Cambria Math" panose="02040503050406030204" pitchFamily="18" charset="0"/>
                  </a:rPr>
                  <a:t>1/3</a:t>
                </a:r>
                <a:r>
                  <a:rPr lang="es-US" sz="1200" b="0" i="0" strike="noStrike" cap="none" spc="0" baseline="0">
                    <a:solidFill>
                      <a:srgbClr val="000000"/>
                    </a:solidFill>
                    <a:effectLst/>
                    <a:latin typeface="Libre Franklin"/>
                    <a:ea typeface="Libre Franklin"/>
                    <a:cs typeface="Libre Franklin"/>
                  </a:rPr>
                  <a:t> es igual a cuántos quinceavos?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[Registre </a:t>
                </a:r>
                <a:r>
                  <a:rPr lang="en-US" b="1" i="0">
                    <a:latin typeface="Cambria Math" panose="02040503050406030204" pitchFamily="18" charset="0"/>
                  </a:rPr>
                  <a:t>𝟏/𝟑</a:t>
                </a:r>
                <a:r>
                  <a:rPr lang="en-US" b="1">
                    <a:latin typeface="Libre Franklin" pitchFamily="2" charset="0"/>
                  </a:rPr>
                  <a:t> = </a:t>
                </a:r>
                <a:r>
                  <a:rPr lang="en-US" b="1" i="0">
                    <a:latin typeface="Cambria Math" panose="02040503050406030204" pitchFamily="18" charset="0"/>
                  </a:rPr>
                  <a:t>(𝟏</a:t>
                </a:r>
                <a:r>
                  <a:rPr lang="en-US" b="1" i="0">
                    <a:latin typeface="Cambria Math" panose="02040503050406030204" pitchFamily="18" charset="0"/>
                    <a:ea typeface="Cambria Math" panose="02040503050406030204" pitchFamily="18" charset="0"/>
                  </a:rPr>
                  <a:t>×𝟓)/(</a:t>
                </a:r>
                <a:r>
                  <a:rPr lang="en-US" b="1" i="0">
                    <a:latin typeface="Cambria Math" panose="02040503050406030204" pitchFamily="18" charset="0"/>
                  </a:rPr>
                  <a:t>𝟑</a:t>
                </a:r>
                <a:r>
                  <a:rPr lang="en-US" b="1" i="0">
                    <a:latin typeface="Cambria Math" panose="02040503050406030204" pitchFamily="18" charset="0"/>
                    <a:ea typeface="Cambria Math" panose="02040503050406030204" pitchFamily="18" charset="0"/>
                  </a:rPr>
                  <a:t>×𝟓)</a:t>
                </a:r>
                <a:r>
                  <a:rPr lang="en-US" b="1">
                    <a:latin typeface="Libre Franklin" pitchFamily="2" charset="0"/>
                  </a:rPr>
                  <a:t> = </a:t>
                </a:r>
                <a:r>
                  <a:rPr lang="en-US" b="1" i="0">
                    <a:latin typeface="Cambria Math" panose="02040503050406030204" pitchFamily="18" charset="0"/>
                  </a:rPr>
                  <a:t>𝟓/𝟏𝟓</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[Señale el modelo que se muestra </a:t>
                </a:r>
                <a:r>
                  <a:rPr lang="en-US" b="1" i="0">
                    <a:latin typeface="Cambria Math" panose="02040503050406030204" pitchFamily="18" charset="0"/>
                  </a:rPr>
                  <a:t>𝟏/𝟓</a:t>
                </a:r>
                <a:r>
                  <a:rPr lang="es-US" sz="1200" b="1" i="0" strike="noStrike" cap="none" spc="0" baseline="0">
                    <a:solidFill>
                      <a:srgbClr val="000000"/>
                    </a:solidFill>
                    <a:effectLst/>
                    <a:latin typeface="Libre Franklin"/>
                    <a:ea typeface="Libre Franklin"/>
                    <a:cs typeface="Libre Franklin"/>
                  </a:rPr>
                  <a:t> mientras hace las siguientes preguntas].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en el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sombreadas?</a:t>
                </a:r>
              </a:p>
              <a:p>
                <a:endParaRPr lang="en-US" b="0">
                  <a:latin typeface="Libre Franklin" pitchFamily="2" charset="0"/>
                </a:endParaRPr>
              </a:p>
              <a:p>
                <a:r>
                  <a:rPr lang="en-US" b="0" i="0">
                    <a:latin typeface="Cambria Math" panose="02040503050406030204" pitchFamily="18" charset="0"/>
                  </a:rPr>
                  <a:t>1/5</a:t>
                </a:r>
                <a:r>
                  <a:rPr lang="es-US" sz="1200" b="0" i="0" strike="noStrike" cap="none" spc="0" baseline="0">
                    <a:solidFill>
                      <a:srgbClr val="000000"/>
                    </a:solidFill>
                    <a:effectLst/>
                    <a:latin typeface="Libre Franklin"/>
                    <a:ea typeface="Libre Franklin"/>
                    <a:cs typeface="Libre Franklin"/>
                  </a:rPr>
                  <a:t> es igual a cuántos quinceavos?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[Registre </a:t>
                </a:r>
                <a:r>
                  <a:rPr lang="en-US" b="1" i="0">
                    <a:latin typeface="Cambria Math" panose="02040503050406030204" pitchFamily="18" charset="0"/>
                  </a:rPr>
                  <a:t>𝟏/𝟓</a:t>
                </a:r>
                <a:r>
                  <a:rPr lang="en-US" b="1">
                    <a:latin typeface="Libre Franklin" pitchFamily="2" charset="0"/>
                  </a:rPr>
                  <a:t> = </a:t>
                </a:r>
                <a:r>
                  <a:rPr lang="en-US" b="1" i="0">
                    <a:latin typeface="Cambria Math" panose="02040503050406030204" pitchFamily="18" charset="0"/>
                  </a:rPr>
                  <a:t>(𝟏</a:t>
                </a:r>
                <a:r>
                  <a:rPr lang="en-US" b="1" i="0">
                    <a:latin typeface="Cambria Math" panose="02040503050406030204" pitchFamily="18" charset="0"/>
                    <a:ea typeface="Cambria Math" panose="02040503050406030204" pitchFamily="18" charset="0"/>
                  </a:rPr>
                  <a:t>×𝟑)/(𝟓×𝟑)</a:t>
                </a:r>
                <a:r>
                  <a:rPr lang="en-US" b="1">
                    <a:latin typeface="Libre Franklin" pitchFamily="2" charset="0"/>
                  </a:rPr>
                  <a:t> = </a:t>
                </a:r>
                <a:r>
                  <a:rPr lang="en-US" b="1" i="0">
                    <a:latin typeface="Cambria Math" panose="02040503050406030204" pitchFamily="18" charset="0"/>
                  </a:rPr>
                  <a:t>𝟑/𝟏𝟓</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comentar lo que observan acerca de las unidades y los denominadores].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¿Tenemos todo listo para sumar? ¿Cómo lo saben?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escriban la expresión usando las fracciones equivalentes y, luego, sumen para hallar el total].</a:t>
                </a:r>
              </a:p>
            </p:txBody>
          </p:sp>
        </mc:Fallback>
      </mc:AlternateContent>
      <p:sp>
        <p:nvSpPr>
          <p:cNvPr id="4" name="Slide Number Placeholder 3">
            <a:extLst>
              <a:ext uri="{FF2B5EF4-FFF2-40B4-BE49-F238E27FC236}">
                <a16:creationId xmlns:a16="http://schemas.microsoft.com/office/drawing/2014/main" id="{C4E5B2AF-FF10-A535-674C-F5D8910AD2F9}"/>
              </a:ext>
            </a:extLst>
          </p:cNvPr>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10353843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631F7-C3AF-10D7-C2D0-C143212611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790456-D076-E2F7-4C0B-C8855B941F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760CCA-7C51-EEE5-1A77-D4245B45CB19}"/>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2].</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si las fracciones tienen unidades semejantes, relacionadas o no relacionadas, y qué les dice eso acerca de poder comenzar a restar].</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 clase que trabaje en parejas para dividir, rotular y sombrear los modelos de área para hallar fracciones equivalentes y, luego, hallar la diferencia. Anime a sus estudiantes a registrar su razonamiento acerca de las fracciones equivalentes numéricamente, como hicieron en el problema 1. Recorra el salón de clases y proporcione apoyo según sea necesario con las siguientes preguntas:</a:t>
            </a:r>
          </a:p>
          <a:p>
            <a:endParaRPr lang="en-US" b="1">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están dividiendo el modelo de área?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decidieron usar los doceavos? ¿Cómo decidieron usar los veinticuatroavos?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cambió el número de unidades en el entero?</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cambió el número de unidades sombreadas?]</a:t>
            </a:r>
          </a:p>
        </p:txBody>
      </p:sp>
      <p:sp>
        <p:nvSpPr>
          <p:cNvPr id="4" name="Slide Number Placeholder 3">
            <a:extLst>
              <a:ext uri="{FF2B5EF4-FFF2-40B4-BE49-F238E27FC236}">
                <a16:creationId xmlns:a16="http://schemas.microsoft.com/office/drawing/2014/main" id="{F1A22545-2191-9D89-4EB4-7B4AAEACBA84}"/>
              </a:ext>
            </a:extLst>
          </p:cNvPr>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3150986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67252-FFDC-345F-5C19-D28AC0C268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2ECE95-A847-AFB6-A36C-E2AD186A52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BC92DB-CA4A-4DBB-ED13-EC520EF9A4E4}"/>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[Cuando la clase termine el problema 2, muestre los trabajos que presenten dos maneras diferentes de expresar con otro nombre e invite a sus estudiantes a analizar esas maneras].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qué se parecen estos modelos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qué se diferencian estos modelos de área?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[Haga la siguiente pregunta a alguien que haya expresado con otro nombre usando doceavos].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¿Por qué decidiste expresar con otro nombre usando doceavos?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[Haga la siguiente pregunta a alguien que haya expresado con otro nombre usando veinticuatroavos].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¿Por qué decidiste expresar con otro nombre usando veinticuatroavos?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conversar acerca del enfoque que prefieren usar para formar unidades semejantes].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las unidades en las fracciones no están relacionadas, es necesario expresar las dos fracciones con otro nombre para formar unidades semejantes antes de sumar o restar. Podemos pensar en una unidad fraccionaria que cada fracción tenga en común y expresarla con otro nombre usando esa unidad fraccionaria. O podemos hallar el producto de los denominadores y usarlo como unidad semejante. También podemos pensar en múltiplos de cada denominador para hallar una unidad semejante.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por qué fue necesario expresar las dos fracciones con otro nombre y no solo una].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a:t>
            </a:r>
            <a:r>
              <a:rPr lang="es-US" sz="1800" b="1" i="0" strike="noStrike" cap="none" spc="0" baseline="0">
                <a:solidFill>
                  <a:srgbClr val="000000"/>
                </a:solidFill>
                <a:effectLst/>
                <a:latin typeface="Libre Franklin"/>
                <a:ea typeface="Libre Franklin"/>
                <a:cs typeface="Libre Franklin"/>
              </a:rPr>
              <a:t>Considere hacer las siguientes preguntas para promover el estándar MP8</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tienen en común la suma y la resta de fracciones con unidades no relacionadas?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¿Este patrón siempre es verdadero?]</a:t>
            </a:r>
          </a:p>
        </p:txBody>
      </p:sp>
      <p:sp>
        <p:nvSpPr>
          <p:cNvPr id="4" name="Slide Number Placeholder 3">
            <a:extLst>
              <a:ext uri="{FF2B5EF4-FFF2-40B4-BE49-F238E27FC236}">
                <a16:creationId xmlns:a16="http://schemas.microsoft.com/office/drawing/2014/main" id="{287FDB08-4054-27AD-2871-5B25FF4E9F63}"/>
              </a:ext>
            </a:extLst>
          </p:cNvPr>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23099181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A2C1-E38C-2013-D82D-CEE770C071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8C31E7-DABC-FEDF-D45E-9736750F6513}"/>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39B6E364-3697-4E3A-10E1-5A8C400E3B45}"/>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3].</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Antes de hallar la suma, vamos a estimar. ¿Creen que la suma es menor que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está entre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y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o es mayor que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¿Por qué?</a:t>
                </a:r>
              </a:p>
              <a:p>
                <a:endParaRPr lang="en-US" b="0">
                  <a:latin typeface="Libre Franklin" pitchFamily="2" charset="0"/>
                </a:endParaRPr>
              </a:p>
              <a:p>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5</m:t>
                        </m:r>
                      </m:num>
                      <m:den>
                        <m:r>
                          <a:rPr lang="en-US" b="0" i="1" smtClean="0">
                            <a:latin typeface="Cambria Math" panose="02040503050406030204" pitchFamily="18" charset="0"/>
                          </a:rPr>
                          <m:t>4</m:t>
                        </m:r>
                      </m:den>
                    </m:f>
                  </m:oMath>
                </a14:m>
                <a:r>
                  <a:rPr lang="es-US" sz="1200" b="0" i="0" strike="noStrike" cap="none" spc="0" baseline="0">
                    <a:solidFill>
                      <a:srgbClr val="000000"/>
                    </a:solidFill>
                    <a:effectLst/>
                    <a:latin typeface="Libre Franklin"/>
                    <a:ea typeface="Libre Franklin"/>
                    <a:cs typeface="Libre Franklin"/>
                  </a:rPr>
                  <a:t> tiene un valor mayor que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¿Cómo podemos mostrar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5</m:t>
                        </m:r>
                      </m:num>
                      <m:den>
                        <m:r>
                          <a:rPr lang="en-US" b="0" i="1" smtClean="0">
                            <a:latin typeface="Cambria Math" panose="02040503050406030204" pitchFamily="18" charset="0"/>
                          </a:rPr>
                          <m:t>4</m:t>
                        </m:r>
                      </m:den>
                    </m:f>
                  </m:oMath>
                </a14:m>
                <a:r>
                  <a:rPr lang="es-US" sz="1200" b="0" i="0" strike="noStrike" cap="none" spc="0" baseline="0">
                    <a:solidFill>
                      <a:srgbClr val="000000"/>
                    </a:solidFill>
                    <a:effectLst/>
                    <a:latin typeface="Libre Franklin"/>
                    <a:ea typeface="Libre Franklin"/>
                    <a:cs typeface="Libre Franklin"/>
                  </a:rPr>
                  <a:t> usando un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 necesario expresar una o las dos fracciones con otro nombre? ¿Cómo lo saben?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conversar acerca de qué unidad deben usar cuando expresan las fracciones con otro nombre. Preste atención a quienes compartan que usarán veinteavos].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¿Por qué quieren expresar con otro nombre usando veinteavos?</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¿Hay alguna unidad más grande que puedan usar?</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¿Hay alguna unidad más pequeña que puedan usar? ¿Cómo lo saben?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[Dibuje, divida, rotule y sombree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𝟓</m:t>
                        </m:r>
                      </m:num>
                      <m:den>
                        <m:r>
                          <a:rPr lang="en-US" b="1" i="1" smtClean="0">
                            <a:latin typeface="Cambria Math" panose="02040503050406030204" pitchFamily="18" charset="0"/>
                          </a:rPr>
                          <m:t>𝟒</m:t>
                        </m:r>
                      </m:den>
                    </m:f>
                  </m:oMath>
                </a14:m>
                <a:r>
                  <a:rPr lang="en-IN"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mientras sus estudiantes hacen lo mismo. Considere pedirles que completen el problema por su cuenta. O continúe guiándoles a través de los dibujos, las particiones y el rotulado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𝟓</m:t>
                        </m:r>
                      </m:den>
                    </m:f>
                  </m:oMath>
                </a14:m>
                <a:r>
                  <a:rPr lang="es-US" sz="1200" b="1" i="0" strike="noStrike" cap="none" spc="0" baseline="0">
                    <a:solidFill>
                      <a:srgbClr val="000000"/>
                    </a:solidFill>
                    <a:effectLst/>
                    <a:latin typeface="Libre Franklin"/>
                    <a:ea typeface="Libre Franklin"/>
                    <a:cs typeface="Libre Franklin"/>
                  </a:rPr>
                  <a:t>, y hallar la suma como se hizo en problemas anteriores].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[Asegúrese de que la clase registre su razonamiento acerca de las fracciones equivalentes numéricamente y, luego, halle la suma].</a:t>
                </a:r>
              </a:p>
            </p:txBody>
          </p:sp>
        </mc:Choice>
        <mc:Fallback xmlns="">
          <p:sp>
            <p:nvSpPr>
              <p:cNvPr id="3" name="Notes Placeholder 2">
                <a:extLst>
                  <a:ext uri="{FF2B5EF4-FFF2-40B4-BE49-F238E27FC236}">
                    <a16:creationId xmlns:a16="http://schemas.microsoft.com/office/drawing/2014/main" id="{39B6E364-3697-4E3A-10E1-5A8C400E3B45}"/>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3].</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Antes de hallar la suma, vamos a estimar. ¿Creen que la suma es menor que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está entre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y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o es mayor que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¿Por qué?</a:t>
                </a:r>
              </a:p>
              <a:p>
                <a:endParaRPr lang="en-US" b="0">
                  <a:latin typeface="Libre Franklin" pitchFamily="2" charset="0"/>
                </a:endParaRPr>
              </a:p>
              <a:p>
                <a:r>
                  <a:rPr lang="en-US" b="0" i="0">
                    <a:latin typeface="Cambria Math" panose="02040503050406030204" pitchFamily="18" charset="0"/>
                  </a:rPr>
                  <a:t>5/4</a:t>
                </a:r>
                <a:r>
                  <a:rPr lang="es-US" sz="1200" b="0" i="0" strike="noStrike" cap="none" spc="0" baseline="0">
                    <a:solidFill>
                      <a:srgbClr val="000000"/>
                    </a:solidFill>
                    <a:effectLst/>
                    <a:latin typeface="Libre Franklin"/>
                    <a:ea typeface="Libre Franklin"/>
                    <a:cs typeface="Libre Franklin"/>
                  </a:rPr>
                  <a:t> tiene un valor mayor que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¿Cómo podemos mostrar </a:t>
                </a:r>
                <a:r>
                  <a:rPr lang="en-US" b="0" i="0">
                    <a:latin typeface="Cambria Math" panose="02040503050406030204" pitchFamily="18" charset="0"/>
                  </a:rPr>
                  <a:t>5/4</a:t>
                </a:r>
                <a:r>
                  <a:rPr lang="es-US" sz="1200" b="0" i="0" strike="noStrike" cap="none" spc="0" baseline="0">
                    <a:solidFill>
                      <a:srgbClr val="000000"/>
                    </a:solidFill>
                    <a:effectLst/>
                    <a:latin typeface="Libre Franklin"/>
                    <a:ea typeface="Libre Franklin"/>
                    <a:cs typeface="Libre Franklin"/>
                  </a:rPr>
                  <a:t> usando un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 necesario expresar una o las dos fracciones con otro nombre? ¿Cómo lo saben?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conversar acerca de qué unidad deben usar cuando expresan las fracciones con otro nombre. Preste atención a quienes compartan que usarán veinteavos].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¿Por qué quieren expresar con otro nombre usando veinteavos?</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¿Hay alguna unidad más grande que puedan usar?</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¿Hay alguna unidad más pequeña que puedan usar? ¿Cómo lo saben?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[Dibuje, divida, rotule y sombree </a:t>
                </a:r>
                <a:r>
                  <a:rPr lang="en-US" b="1" i="0">
                    <a:latin typeface="Cambria Math" panose="02040503050406030204" pitchFamily="18" charset="0"/>
                  </a:rPr>
                  <a:t>𝟓/𝟒</a:t>
                </a:r>
                <a:r>
                  <a:rPr lang="en-IN"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mientras sus estudiantes hacen lo mismo. Considere pedirles que completen el problema por su cuenta. O continúe guiándoles a través de los dibujos, las particiones y el rotulado </a:t>
                </a:r>
                <a:r>
                  <a:rPr lang="en-US" b="1" i="0">
                    <a:latin typeface="Cambria Math" panose="02040503050406030204" pitchFamily="18" charset="0"/>
                  </a:rPr>
                  <a:t>𝟑/𝟓</a:t>
                </a:r>
                <a:r>
                  <a:rPr lang="es-US" sz="1200" b="1" i="0" strike="noStrike" cap="none" spc="0" baseline="0">
                    <a:solidFill>
                      <a:srgbClr val="000000"/>
                    </a:solidFill>
                    <a:effectLst/>
                    <a:latin typeface="Libre Franklin"/>
                    <a:ea typeface="Libre Franklin"/>
                    <a:cs typeface="Libre Franklin"/>
                  </a:rPr>
                  <a:t>, y hallar la suma como se hizo en problemas anteriores].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[Asegúrese de que la clase registre su razonamiento acerca de las fracciones equivalentes numéricamente y, luego, halle la suma].</a:t>
                </a:r>
              </a:p>
            </p:txBody>
          </p:sp>
        </mc:Fallback>
      </mc:AlternateContent>
      <p:sp>
        <p:nvSpPr>
          <p:cNvPr id="4" name="Slide Number Placeholder 3">
            <a:extLst>
              <a:ext uri="{FF2B5EF4-FFF2-40B4-BE49-F238E27FC236}">
                <a16:creationId xmlns:a16="http://schemas.microsoft.com/office/drawing/2014/main" id="{A7CB7B30-9C9F-7452-6FF6-D00673810323}"/>
              </a:ext>
            </a:extLst>
          </p:cNvPr>
          <p:cNvSpPr>
            <a:spLocks noGrp="1"/>
          </p:cNvSpPr>
          <p:nvPr>
            <p:ph type="sldNum" sz="quarter" idx="5"/>
          </p:nvPr>
        </p:nvSpPr>
        <p:spPr/>
        <p:txBody>
          <a:bodyPr/>
          <a:lstStyle/>
          <a:p>
            <a:fld id="{0B0F539B-F1C1-4ADB-81D1-E7D98D4FA728}" type="slidenum">
              <a:rPr lang="en-IN" smtClean="0"/>
              <a:t>14</a:t>
            </a:fld>
            <a:endParaRPr lang="en-IN"/>
          </a:p>
        </p:txBody>
      </p:sp>
    </p:spTree>
    <p:extLst>
      <p:ext uri="{BB962C8B-B14F-4D97-AF65-F5344CB8AC3E}">
        <p14:creationId xmlns:p14="http://schemas.microsoft.com/office/powerpoint/2010/main" val="1206631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44AA4-04A3-C417-8F76-61756402F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2F7D2A-D5EC-3F2F-1026-6A84C20861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F6C410-7332-11D7-240C-0D58DDDBFD65}"/>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4].</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trabajen en parejas y usen el proceso Lee-Dibuja-Escribe para resolver el problema, incluyendo la estimación de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para identificar a quienes expresen las fracciones con otro nombre con unidades diferentes. Considere invitar a quienes haya identificado a compartir su trabajo].</a:t>
            </a:r>
          </a:p>
        </p:txBody>
      </p:sp>
      <p:sp>
        <p:nvSpPr>
          <p:cNvPr id="4" name="Slide Number Placeholder 3">
            <a:extLst>
              <a:ext uri="{FF2B5EF4-FFF2-40B4-BE49-F238E27FC236}">
                <a16:creationId xmlns:a16="http://schemas.microsoft.com/office/drawing/2014/main" id="{8193979D-4C0D-EC5F-49CF-46FE36A6D0C8}"/>
              </a:ext>
            </a:extLst>
          </p:cNvPr>
          <p:cNvSpPr>
            <a:spLocks noGrp="1"/>
          </p:cNvSpPr>
          <p:nvPr>
            <p:ph type="sldNum" sz="quarter" idx="5"/>
          </p:nvPr>
        </p:nvSpPr>
        <p:spPr/>
        <p:txBody>
          <a:bodyPr/>
          <a:lstStyle/>
          <a:p>
            <a:fld id="{0B0F539B-F1C1-4ADB-81D1-E7D98D4FA728}" type="slidenum">
              <a:rPr lang="en-IN" smtClean="0"/>
              <a:t>15</a:t>
            </a:fld>
            <a:endParaRPr lang="en-IN"/>
          </a:p>
        </p:txBody>
      </p:sp>
    </p:spTree>
    <p:extLst>
      <p:ext uri="{BB962C8B-B14F-4D97-AF65-F5344CB8AC3E}">
        <p14:creationId xmlns:p14="http://schemas.microsoft.com/office/powerpoint/2010/main" val="2946280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lang="en-IN"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16</a:t>
            </a:fld>
            <a:endParaRPr lang="en-IN"/>
          </a:p>
        </p:txBody>
      </p:sp>
    </p:spTree>
    <p:extLst>
      <p:ext uri="{BB962C8B-B14F-4D97-AF65-F5344CB8AC3E}">
        <p14:creationId xmlns:p14="http://schemas.microsoft.com/office/powerpoint/2010/main" val="1294842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lang="en-IN">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17</a:t>
            </a:fld>
            <a:endParaRPr lang="en-IN"/>
          </a:p>
        </p:txBody>
      </p:sp>
    </p:spTree>
    <p:extLst>
      <p:ext uri="{BB962C8B-B14F-4D97-AF65-F5344CB8AC3E}">
        <p14:creationId xmlns:p14="http://schemas.microsoft.com/office/powerpoint/2010/main" val="38671017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A36D9-B913-CF1D-CDB7-71EC55C691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9F8A8E-5CFB-BBB3-8380-0AF730E501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A643D3-D7E4-A7C6-A77D-7FBF360F63D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52EC87AE-C05B-2B41-2AD3-A01C048E0537}"/>
              </a:ext>
            </a:extLst>
          </p:cNvPr>
          <p:cNvSpPr>
            <a:spLocks noGrp="1"/>
          </p:cNvSpPr>
          <p:nvPr>
            <p:ph type="sldNum" sz="quarter" idx="5"/>
          </p:nvPr>
        </p:nvSpPr>
        <p:spPr/>
        <p:txBody>
          <a:bodyPr/>
          <a:lstStyle/>
          <a:p>
            <a:fld id="{0B0F539B-F1C1-4ADB-81D1-E7D98D4FA728}" type="slidenum">
              <a:rPr lang="en-IN" smtClean="0"/>
              <a:t>18</a:t>
            </a:fld>
            <a:endParaRPr lang="en-IN"/>
          </a:p>
        </p:txBody>
      </p:sp>
    </p:spTree>
    <p:extLst>
      <p:ext uri="{BB962C8B-B14F-4D97-AF65-F5344CB8AC3E}">
        <p14:creationId xmlns:p14="http://schemas.microsoft.com/office/powerpoint/2010/main" val="22171880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39BBC-2D5C-191B-1DF8-21182291C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5C15DF-D5BB-0D98-31A6-9909ACF5C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5B14A7-898F-6925-CADA-841D2B4626B6}"/>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47B009E7-10DE-7603-A88C-C5FAEC47C354}"/>
              </a:ext>
            </a:extLst>
          </p:cNvPr>
          <p:cNvSpPr>
            <a:spLocks noGrp="1"/>
          </p:cNvSpPr>
          <p:nvPr>
            <p:ph type="sldNum" sz="quarter" idx="5"/>
          </p:nvPr>
        </p:nvSpPr>
        <p:spPr/>
        <p:txBody>
          <a:bodyPr/>
          <a:lstStyle/>
          <a:p>
            <a:fld id="{0B0F539B-F1C1-4ADB-81D1-E7D98D4FA728}" type="slidenum">
              <a:rPr lang="en-IN" smtClean="0"/>
              <a:t>19</a:t>
            </a:fld>
            <a:endParaRPr lang="en-IN"/>
          </a:p>
        </p:txBody>
      </p:sp>
    </p:spTree>
    <p:extLst>
      <p:ext uri="{BB962C8B-B14F-4D97-AF65-F5344CB8AC3E}">
        <p14:creationId xmlns:p14="http://schemas.microsoft.com/office/powerpoint/2010/main" val="2263685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[Guíe una conversación de toda la clase acerca de la suma y resta de fracciones con unidades no relacionadas usando los siguientes planteamientos. Anime a sus estudiantes a reformular o complementar las respuestas de sus pares].</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las expresiones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𝟔</m:t>
                        </m:r>
                      </m:den>
                    </m:f>
                  </m:oMath>
                </a14:m>
                <a:r>
                  <a:rPr lang="en-US" b="1" i="0">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𝟓</m:t>
                        </m:r>
                      </m:num>
                      <m:den>
                        <m:r>
                          <a:rPr lang="en-US" b="1" i="1" smtClean="0">
                            <a:latin typeface="Cambria Math" panose="02040503050406030204" pitchFamily="18" charset="0"/>
                          </a:rPr>
                          <m:t>𝟏𝟐</m:t>
                        </m:r>
                      </m:den>
                    </m:f>
                  </m:oMath>
                </a14:m>
                <a:r>
                  <a:rPr lang="es-US" sz="1200" b="1" i="0" strike="noStrike" cap="none" spc="0" baseline="0">
                    <a:solidFill>
                      <a:srgbClr val="000000"/>
                    </a:solidFill>
                    <a:effectLst/>
                    <a:latin typeface="Libre Franklin"/>
                    <a:ea typeface="Libre Franklin"/>
                    <a:cs typeface="Libre Franklin"/>
                  </a:rPr>
                  <a:t> y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𝟐</m:t>
                        </m:r>
                      </m:num>
                      <m:den>
                        <m:r>
                          <a:rPr lang="en-US" b="1" i="1" smtClean="0">
                            <a:latin typeface="Cambria Math" panose="02040503050406030204" pitchFamily="18" charset="0"/>
                          </a:rPr>
                          <m:t>𝟗</m:t>
                        </m:r>
                      </m:den>
                    </m:f>
                  </m:oMath>
                </a14:m>
                <a:r>
                  <a:rPr lang="en-US" b="1" i="0">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𝟔</m:t>
                        </m:r>
                      </m:num>
                      <m:den>
                        <m:r>
                          <a:rPr lang="en-US" b="1" i="1" smtClean="0">
                            <a:latin typeface="Cambria Math" panose="02040503050406030204" pitchFamily="18" charset="0"/>
                          </a:rPr>
                          <m:t>𝟒</m:t>
                        </m:r>
                      </m:den>
                    </m:f>
                  </m:oMath>
                </a14:m>
                <a:r>
                  <a:rPr lang="es-US" sz="1200" b="1" i="0" strike="noStrike" cap="none" spc="0" baseline="0">
                    <a:solidFill>
                      <a:srgbClr val="000000"/>
                    </a:solidFill>
                    <a:effectLst/>
                    <a:latin typeface="Libre Franklin"/>
                    <a:ea typeface="Libre Franklin"/>
                    <a:cs typeface="Libre Franklin"/>
                  </a:rPr>
                  <a:t> ].</a:t>
                </a:r>
                <a:endParaRPr lang="en-IN" b="1" i="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[Guíe una conversación de toda la clase acerca de la suma y resta de fracciones con unidades no relacionadas usando los siguientes planteamientos. Anime a sus estudiantes a reformular o complementar las respuestas de sus pares].</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las expresiones </a:t>
                </a:r>
                <a:r>
                  <a:rPr lang="en-US" b="1" i="0">
                    <a:latin typeface="Cambria Math" panose="02040503050406030204" pitchFamily="18" charset="0"/>
                  </a:rPr>
                  <a:t>𝟑/𝟔</a:t>
                </a:r>
                <a:r>
                  <a:rPr lang="en-US" b="1" i="0">
                    <a:latin typeface="Libre Franklin" pitchFamily="2" charset="0"/>
                  </a:rPr>
                  <a:t> + </a:t>
                </a:r>
                <a:r>
                  <a:rPr lang="en-US" b="1" i="0">
                    <a:latin typeface="Cambria Math" panose="02040503050406030204" pitchFamily="18" charset="0"/>
                  </a:rPr>
                  <a:t>𝟓/𝟏𝟐</a:t>
                </a:r>
                <a:r>
                  <a:rPr lang="es-US" sz="1200" b="1" i="0" strike="noStrike" cap="none" spc="0" baseline="0">
                    <a:solidFill>
                      <a:srgbClr val="000000"/>
                    </a:solidFill>
                    <a:effectLst/>
                    <a:latin typeface="Libre Franklin"/>
                    <a:ea typeface="Libre Franklin"/>
                    <a:cs typeface="Libre Franklin"/>
                  </a:rPr>
                  <a:t> y </a:t>
                </a:r>
                <a:r>
                  <a:rPr lang="en-US" b="1" i="0">
                    <a:latin typeface="Cambria Math" panose="02040503050406030204" pitchFamily="18" charset="0"/>
                  </a:rPr>
                  <a:t>𝟐/𝟗</a:t>
                </a:r>
                <a:r>
                  <a:rPr lang="en-US" b="1" i="0">
                    <a:latin typeface="Libre Franklin" pitchFamily="2" charset="0"/>
                  </a:rPr>
                  <a:t> + </a:t>
                </a:r>
                <a:r>
                  <a:rPr lang="en-US" b="1" i="0">
                    <a:latin typeface="Cambria Math" panose="02040503050406030204" pitchFamily="18" charset="0"/>
                  </a:rPr>
                  <a:t>𝟔/𝟒</a:t>
                </a:r>
                <a:r>
                  <a:rPr lang="es-US" sz="1200" b="1" i="0" strike="noStrike" cap="none" spc="0" baseline="0">
                    <a:solidFill>
                      <a:srgbClr val="000000"/>
                    </a:solidFill>
                    <a:effectLst/>
                    <a:latin typeface="Libre Franklin"/>
                    <a:ea typeface="Libre Franklin"/>
                    <a:cs typeface="Libre Franklin"/>
                  </a:rPr>
                  <a:t> ].</a:t>
                </a:r>
                <a:endParaRPr lang="en-IN" b="1" i="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20</a:t>
            </a:fld>
            <a:endParaRPr lang="en-IN"/>
          </a:p>
        </p:txBody>
      </p:sp>
    </p:spTree>
    <p:extLst>
      <p:ext uri="{BB962C8B-B14F-4D97-AF65-F5344CB8AC3E}">
        <p14:creationId xmlns:p14="http://schemas.microsoft.com/office/powerpoint/2010/main" val="38521892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3973C-1498-91AA-A4C4-EEEEF06EE3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54BE4E-F3DC-6B71-AFA7-92FDE48BDC29}"/>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B155F28F-3300-DFEC-1AF5-42B4247E96C2}"/>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expresión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𝟏𝟖</m:t>
                        </m:r>
                      </m:num>
                      <m:den>
                        <m:r>
                          <a:rPr lang="en-US" b="1" i="1" smtClean="0">
                            <a:latin typeface="Cambria Math" panose="02040503050406030204" pitchFamily="18" charset="0"/>
                          </a:rPr>
                          <m:t>𝟐𝟔</m:t>
                        </m:r>
                      </m:den>
                    </m:f>
                  </m:oMath>
                </a14:m>
                <a:r>
                  <a:rPr lang="en-US" b="1" i="0">
                    <a:latin typeface="Libre Franklin" pitchFamily="2" charset="0"/>
                  </a:rPr>
                  <a:t> +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𝟑𝟕</m:t>
                        </m:r>
                      </m:num>
                      <m:den>
                        <m:r>
                          <a:rPr lang="en-US" b="1" i="1" smtClean="0">
                            <a:latin typeface="Cambria Math" panose="02040503050406030204" pitchFamily="18" charset="0"/>
                          </a:rPr>
                          <m:t>𝟑𝟓</m:t>
                        </m:r>
                      </m:den>
                    </m:f>
                  </m:oMath>
                </a14:m>
                <a:r>
                  <a:rPr lang="es-US" sz="1200" b="1" i="0" strike="noStrike" cap="none" spc="0" baseline="0">
                    <a:solidFill>
                      <a:srgbClr val="000000"/>
                    </a:solidFill>
                    <a:effectLst/>
                    <a:latin typeface="Libre Franklin"/>
                    <a:ea typeface="Libre Franklin"/>
                    <a:cs typeface="Libre Franklin"/>
                  </a:rPr>
                  <a:t> ].</a:t>
                </a:r>
                <a:endParaRPr lang="en-IN" b="1" i="0">
                  <a:latin typeface="Libre Franklin" pitchFamily="2" charset="0"/>
                </a:endParaRPr>
              </a:p>
            </p:txBody>
          </p:sp>
        </mc:Choice>
        <mc:Fallback xmlns="">
          <p:sp>
            <p:nvSpPr>
              <p:cNvPr id="3" name="Notes Placeholder 2">
                <a:extLst>
                  <a:ext uri="{FF2B5EF4-FFF2-40B4-BE49-F238E27FC236}">
                    <a16:creationId xmlns:a16="http://schemas.microsoft.com/office/drawing/2014/main" id="{B155F28F-3300-DFEC-1AF5-42B4247E96C2}"/>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expresión </a:t>
                </a:r>
                <a:r>
                  <a:rPr lang="en-US" b="1" i="0">
                    <a:latin typeface="Cambria Math" panose="02040503050406030204" pitchFamily="18" charset="0"/>
                  </a:rPr>
                  <a:t>𝟏𝟖/𝟐𝟔</a:t>
                </a:r>
                <a:r>
                  <a:rPr lang="en-US" b="1" i="0">
                    <a:latin typeface="Libre Franklin" pitchFamily="2" charset="0"/>
                  </a:rPr>
                  <a:t> + </a:t>
                </a:r>
                <a:r>
                  <a:rPr lang="en-US" b="1" i="0">
                    <a:latin typeface="Cambria Math" panose="02040503050406030204" pitchFamily="18" charset="0"/>
                  </a:rPr>
                  <a:t>𝟑𝟕/𝟑𝟓</a:t>
                </a:r>
                <a:r>
                  <a:rPr lang="es-US" sz="1200" b="1" i="0" strike="noStrike" cap="none" spc="0" baseline="0">
                    <a:solidFill>
                      <a:srgbClr val="000000"/>
                    </a:solidFill>
                    <a:effectLst/>
                    <a:latin typeface="Libre Franklin"/>
                    <a:ea typeface="Libre Franklin"/>
                    <a:cs typeface="Libre Franklin"/>
                  </a:rPr>
                  <a:t> ].</a:t>
                </a:r>
                <a:endParaRPr lang="en-IN" b="1" i="0">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E08FBF8A-4E9E-FED8-8D3E-937E41A782CE}"/>
              </a:ext>
            </a:extLst>
          </p:cNvPr>
          <p:cNvSpPr>
            <a:spLocks noGrp="1"/>
          </p:cNvSpPr>
          <p:nvPr>
            <p:ph type="sldNum" sz="quarter" idx="5"/>
          </p:nvPr>
        </p:nvSpPr>
        <p:spPr/>
        <p:txBody>
          <a:bodyPr/>
          <a:lstStyle/>
          <a:p>
            <a:fld id="{0B0F539B-F1C1-4ADB-81D1-E7D98D4FA728}" type="slidenum">
              <a:rPr lang="en-IN" smtClean="0"/>
              <a:t>21</a:t>
            </a:fld>
            <a:endParaRPr lang="en-IN"/>
          </a:p>
        </p:txBody>
      </p:sp>
    </p:spTree>
    <p:extLst>
      <p:ext uri="{BB962C8B-B14F-4D97-AF65-F5344CB8AC3E}">
        <p14:creationId xmlns:p14="http://schemas.microsoft.com/office/powerpoint/2010/main" val="32491836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endParaRPr lang="en-IN"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22</a:t>
            </a:fld>
            <a:endParaRPr lang="en-IN"/>
          </a:p>
        </p:txBody>
      </p:sp>
    </p:spTree>
    <p:extLst>
      <p:ext uri="{BB962C8B-B14F-4D97-AF65-F5344CB8AC3E}">
        <p14:creationId xmlns:p14="http://schemas.microsoft.com/office/powerpoint/2010/main" val="1136419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266634" y="394694"/>
            <a:ext cx="1463610" cy="1239118"/>
          </a:xfrm>
        </p:spPr>
        <p:txBody>
          <a:bodyPr>
            <a:noAutofit/>
          </a:bodyPr>
          <a:lstStyle>
            <a:lvl1pPr marL="0" indent="0">
              <a:buNone/>
              <a:defRPr sz="7200">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p:nvPr>
        </p:nvSpPr>
        <p:spPr>
          <a:xfrm>
            <a:off x="194400" y="2870086"/>
            <a:ext cx="11803200" cy="423863"/>
          </a:xfrm>
        </p:spPr>
        <p:txBody>
          <a:bodyPr>
            <a:normAutofit/>
          </a:bodyPr>
          <a:lstStyle>
            <a:lvl1pPr marL="0" indent="0">
              <a:buNone/>
              <a:defRPr sz="1800" b="1">
                <a:latin typeface="Libre Franklin" pitchFamily="2" charset="0"/>
              </a:defRPr>
            </a:lvl1pPr>
          </a:lstStyle>
          <a:p>
            <a:pPr lvl="0"/>
            <a:endParaRPr lang="en-IN"/>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Fluency 10">
    <p:spTree>
      <p:nvGrpSpPr>
        <p:cNvPr id="1" name=""/>
        <p:cNvGrpSpPr/>
        <p:nvPr/>
      </p:nvGrpSpPr>
      <p:grpSpPr>
        <a:xfrm>
          <a:off x="0" y="0"/>
          <a:ext cx="0" cy="0"/>
          <a:chOff x="0" y="0"/>
          <a:chExt cx="0" cy="0"/>
        </a:xfrm>
      </p:grpSpPr>
      <p:sp>
        <p:nvSpPr>
          <p:cNvPr id="7" name="Rectangle 6"/>
          <p:cNvSpPr/>
          <p:nvPr userDrawn="1"/>
        </p:nvSpPr>
        <p:spPr>
          <a:xfrm>
            <a:off x="272408" y="12800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66140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834639553"/>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luency 10">
    <p:spTree>
      <p:nvGrpSpPr>
        <p:cNvPr id="1" name=""/>
        <p:cNvGrpSpPr/>
        <p:nvPr/>
      </p:nvGrpSpPr>
      <p:grpSpPr>
        <a:xfrm>
          <a:off x="0" y="0"/>
          <a:ext cx="0" cy="0"/>
          <a:chOff x="0" y="0"/>
          <a:chExt cx="0" cy="0"/>
        </a:xfrm>
      </p:grpSpPr>
      <p:sp>
        <p:nvSpPr>
          <p:cNvPr id="7" name="Rectangle 6"/>
          <p:cNvSpPr/>
          <p:nvPr userDrawn="1"/>
        </p:nvSpPr>
        <p:spPr>
          <a:xfrm>
            <a:off x="272408" y="12800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66140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143766"/>
            <a:ext cx="202935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77166"/>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707188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7" y="143766"/>
            <a:ext cx="198206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77166"/>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22740982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26364704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4371254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8" y="143766"/>
            <a:ext cx="174557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77166"/>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74887777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3C08430F-7D21-D4B6-B6D9-1660B04D03F5}"/>
              </a:ext>
            </a:extLst>
          </p:cNvPr>
          <p:cNvSpPr/>
          <p:nvPr userDrawn="1"/>
        </p:nvSpPr>
        <p:spPr>
          <a:xfrm>
            <a:off x="272407" y="143766"/>
            <a:ext cx="198206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18877329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349698300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Launch_PDF_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8098F21-BA7B-856B-ABB0-A3AE20EA52D0}"/>
              </a:ext>
            </a:extLst>
          </p:cNvPr>
          <p:cNvSpPr/>
          <p:nvPr userDrawn="1"/>
        </p:nvSpPr>
        <p:spPr>
          <a:xfrm>
            <a:off x="272409" y="206830"/>
            <a:ext cx="16668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Launch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20943627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5FBFD2D2-5377-908A-D71E-490A7E9374FE}"/>
              </a:ext>
            </a:extLst>
          </p:cNvPr>
          <p:cNvSpPr/>
          <p:nvPr userDrawn="1"/>
        </p:nvSpPr>
        <p:spPr>
          <a:xfrm>
            <a:off x="272408" y="143766"/>
            <a:ext cx="174557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2741538540"/>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067405176"/>
      </p:ext>
    </p:extLst>
  </p:cSld>
  <p:clrMap bg1="lt1" tx1="dk1" bg2="lt2" tx2="dk2" accent1="accent1" accent2="accent2" accent3="accent3" accent4="accent4" accent5="accent5" accent6="accent6" hlink="hlink" folHlink="folHlink"/>
  <p:sldLayoutIdLst>
    <p:sldLayoutId id="2147483670" r:id="rId1"/>
    <p:sldLayoutId id="2147483729"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cSld>
  <p:clrMap bg1="lt1" tx1="dk1" bg2="lt2" tx2="dk2" accent1="accent1" accent2="accent2" accent3="accent3" accent4="accent4" accent5="accent5" accent6="accent6" hlink="hlink" folHlink="folHlink"/>
  <p:sldLayoutIdLst>
    <p:sldLayoutId id="2147483691" r:id="rId1"/>
    <p:sldLayoutId id="2147483715" r:id="rId2"/>
    <p:sldLayoutId id="2147483722" r:id="rId3"/>
    <p:sldLayoutId id="2147483718" r:id="rId4"/>
    <p:sldLayoutId id="2147483716" r:id="rId5"/>
    <p:sldLayoutId id="2147483717"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44755754"/>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
        <p:nvSpPr>
          <p:cNvPr id="6" name="TextBox 5">
            <a:extLst>
              <a:ext uri="{FF2B5EF4-FFF2-40B4-BE49-F238E27FC236}">
                <a16:creationId xmlns:a16="http://schemas.microsoft.com/office/drawing/2014/main" id="{F1EAA920-85F8-4A47-A700-3147BBA534B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4191305958"/>
      </p:ext>
    </p:extLst>
  </p:cSld>
  <p:clrMap bg1="lt1" tx1="dk1" bg2="lt2" tx2="dk2" accent1="accent1" accent2="accent2" accent3="accent3" accent4="accent4" accent5="accent5" accent6="accent6" hlink="hlink" folHlink="folHlink"/>
  <p:sldLayoutIdLst>
    <p:sldLayoutId id="2147483724"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24.sv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24.sv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80AC-8CCB-F5A6-0C35-AB3AAABD6D34}"/>
              </a:ext>
            </a:extLst>
          </p:cNvPr>
          <p:cNvSpPr>
            <a:spLocks noGrp="1"/>
          </p:cNvSpPr>
          <p:nvPr>
            <p:ph type="title"/>
          </p:nvPr>
        </p:nvSpPr>
        <p:spPr>
          <a:xfrm>
            <a:off x="2110535" y="852157"/>
            <a:ext cx="9813924" cy="1325563"/>
          </a:xfrm>
        </p:spPr>
        <p:txBody>
          <a:bodyPr anchor="t">
            <a:normAutofit fontScale="90000"/>
          </a:bodyPr>
          <a:lstStyle/>
          <a:p>
            <a:r>
              <a:rPr lang="es-US" sz="3000" b="1" i="0" strike="noStrike" cap="none" spc="0" baseline="0">
                <a:solidFill>
                  <a:srgbClr val="000000"/>
                </a:solidFill>
                <a:effectLst/>
                <a:latin typeface="Libre Franklin"/>
                <a:ea typeface="Libre Franklin"/>
                <a:cs typeface="Libre Franklin"/>
              </a:rPr>
              <a:t>Sumar y restar fracciones con unidades no relacionadas hallando fracciones equivalentes de forma pictórica.</a:t>
            </a:r>
            <a:endParaRPr lang="en-IN"/>
          </a:p>
        </p:txBody>
      </p:sp>
      <p:sp>
        <p:nvSpPr>
          <p:cNvPr id="3" name="Content Placeholder 2">
            <a:extLst>
              <a:ext uri="{FF2B5EF4-FFF2-40B4-BE49-F238E27FC236}">
                <a16:creationId xmlns:a16="http://schemas.microsoft.com/office/drawing/2014/main" id="{4FBD5848-7FFA-EA0D-6909-398F281F2D87}"/>
              </a:ext>
            </a:extLst>
          </p:cNvPr>
          <p:cNvSpPr>
            <a:spLocks noGrp="1"/>
          </p:cNvSpPr>
          <p:nvPr>
            <p:ph sz="quarter" idx="21"/>
          </p:nvPr>
        </p:nvSpPr>
        <p:spPr>
          <a:xfrm>
            <a:off x="194400" y="200967"/>
            <a:ext cx="1574110" cy="1527349"/>
          </a:xfrm>
        </p:spPr>
        <p:txBody>
          <a:bodyPr anchor="ctr"/>
          <a:lstStyle/>
          <a:p>
            <a:pPr algn="ctr"/>
            <a:r>
              <a:rPr lang="en-US" b="1">
                <a:solidFill>
                  <a:srgbClr val="FFFFFF"/>
                </a:solidFill>
                <a:sym typeface="Arial"/>
              </a:rPr>
              <a:t>8</a:t>
            </a:r>
            <a:endParaRPr lang="en-IN"/>
          </a:p>
        </p:txBody>
      </p:sp>
      <p:sp>
        <p:nvSpPr>
          <p:cNvPr id="4" name="Content Placeholder 3">
            <a:extLst>
              <a:ext uri="{FF2B5EF4-FFF2-40B4-BE49-F238E27FC236}">
                <a16:creationId xmlns:a16="http://schemas.microsoft.com/office/drawing/2014/main" id="{099B4F4E-C8F4-761F-3209-002BBFD4160D}"/>
              </a:ext>
            </a:extLst>
          </p:cNvPr>
          <p:cNvSpPr>
            <a:spLocks noGrp="1"/>
          </p:cNvSpPr>
          <p:nvPr>
            <p:ph sz="quarter" idx="22"/>
          </p:nvPr>
        </p:nvSpPr>
        <p:spPr>
          <a:xfrm>
            <a:off x="2109788" y="452503"/>
            <a:ext cx="4832350" cy="260729"/>
          </a:xfrm>
        </p:spPr>
        <p:txBody>
          <a:bodyPr>
            <a:noAutofit/>
          </a:bodyPr>
          <a:lstStyle/>
          <a:p>
            <a:r>
              <a:rPr lang="es-US" b="1" i="0" strike="noStrike" cap="none" spc="0" baseline="0">
                <a:solidFill>
                  <a:srgbClr val="D62714"/>
                </a:solidFill>
                <a:effectLst/>
                <a:latin typeface="Libre Franklin"/>
                <a:ea typeface="Libre Franklin"/>
                <a:cs typeface="Libre Franklin"/>
              </a:rPr>
              <a:t>Lección 8</a:t>
            </a:r>
          </a:p>
        </p:txBody>
      </p:sp>
      <p:sp>
        <p:nvSpPr>
          <p:cNvPr id="5" name="Content Placeholder 4">
            <a:extLst>
              <a:ext uri="{FF2B5EF4-FFF2-40B4-BE49-F238E27FC236}">
                <a16:creationId xmlns:a16="http://schemas.microsoft.com/office/drawing/2014/main" id="{74BBD704-C164-09BD-A5D8-5B9B657B83B6}"/>
              </a:ext>
            </a:extLst>
          </p:cNvPr>
          <p:cNvSpPr>
            <a:spLocks noGrp="1"/>
          </p:cNvSpPr>
          <p:nvPr>
            <p:ph sz="quarter" idx="23"/>
          </p:nvPr>
        </p:nvSpPr>
        <p:spPr>
          <a:xfrm>
            <a:off x="194400" y="2757346"/>
            <a:ext cx="2008145" cy="423863"/>
          </a:xfrm>
        </p:spPr>
        <p:txBody>
          <a:bodyPr/>
          <a:lstStyle/>
          <a:p>
            <a:r>
              <a:rPr lang="es-US" sz="1800" b="1" i="0" strike="noStrike" cap="none" spc="0" baseline="0">
                <a:solidFill>
                  <a:srgbClr val="000000"/>
                </a:solidFill>
                <a:effectLst/>
                <a:latin typeface="Libre Franklin"/>
                <a:ea typeface="Libre Franklin"/>
                <a:cs typeface="Libre Franklin"/>
              </a:rPr>
              <a:t>Preguntas clave</a:t>
            </a:r>
            <a:endParaRPr lang="en-US" sz="1800"/>
          </a:p>
        </p:txBody>
      </p:sp>
      <p:sp>
        <p:nvSpPr>
          <p:cNvPr id="6" name="Content Placeholder 5">
            <a:extLst>
              <a:ext uri="{FF2B5EF4-FFF2-40B4-BE49-F238E27FC236}">
                <a16:creationId xmlns:a16="http://schemas.microsoft.com/office/drawing/2014/main" id="{4B2926AA-563E-EE3F-BD0E-79B4AF504C5C}"/>
              </a:ext>
            </a:extLst>
          </p:cNvPr>
          <p:cNvSpPr>
            <a:spLocks noGrp="1"/>
          </p:cNvSpPr>
          <p:nvPr>
            <p:ph sz="quarter" idx="24"/>
          </p:nvPr>
        </p:nvSpPr>
        <p:spPr>
          <a:xfrm>
            <a:off x="194400" y="3389106"/>
            <a:ext cx="10219309" cy="743458"/>
          </a:xfrm>
        </p:spPr>
        <p:txBody>
          <a:bodyPr/>
          <a:lstStyle/>
          <a:p>
            <a:r>
              <a:rPr lang="es-US" sz="1600" b="0" i="0" strike="noStrike" cap="none" spc="0" baseline="0">
                <a:solidFill>
                  <a:srgbClr val="000000"/>
                </a:solidFill>
                <a:effectLst/>
                <a:latin typeface="Libre Franklin"/>
                <a:ea typeface="Libre Franklin"/>
                <a:cs typeface="Libre Franklin"/>
              </a:rPr>
              <a:t>¿Cómo saben si es necesario expresar con otro nombre más de una fracción? </a:t>
            </a:r>
          </a:p>
          <a:p>
            <a:r>
              <a:rPr lang="es-US" sz="1600" b="0" i="0" strike="noStrike" cap="none" spc="0" baseline="0">
                <a:solidFill>
                  <a:srgbClr val="000000"/>
                </a:solidFill>
                <a:effectLst/>
                <a:latin typeface="Libre Franklin"/>
                <a:ea typeface="Libre Franklin"/>
                <a:cs typeface="Libre Franklin"/>
              </a:rPr>
              <a:t>¿Son útiles los modelos de área cuando deben expresar con otro nombre? ¿De qué manera son útiles?</a:t>
            </a:r>
          </a:p>
        </p:txBody>
      </p:sp>
    </p:spTree>
    <p:extLst>
      <p:ext uri="{BB962C8B-B14F-4D97-AF65-F5344CB8AC3E}">
        <p14:creationId xmlns:p14="http://schemas.microsoft.com/office/powerpoint/2010/main" val="1271682457"/>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93D0A-2A5A-B857-49F4-32FE283EE5D9}"/>
              </a:ext>
            </a:extLst>
          </p:cNvPr>
          <p:cNvSpPr>
            <a:spLocks noGrp="1"/>
          </p:cNvSpPr>
          <p:nvPr>
            <p:ph type="title"/>
          </p:nvPr>
        </p:nvSpPr>
        <p:spPr>
          <a:xfrm>
            <a:off x="273600" y="50400"/>
            <a:ext cx="11667575" cy="1851552"/>
          </a:xfrm>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Multiplicar números enteros de varios dígitos (1 de 3)</a:t>
            </a:r>
            <a:endParaRPr lang="en-US" sz="2400">
              <a:ea typeface="Cambria" panose="02040503050406030204" pitchFamily="18" charset="0"/>
            </a:endParaRPr>
          </a:p>
        </p:txBody>
      </p:sp>
      <p:sp>
        <p:nvSpPr>
          <p:cNvPr id="19" name="Content Placeholder 2">
            <a:extLst>
              <a:ext uri="{FF2B5EF4-FFF2-40B4-BE49-F238E27FC236}">
                <a16:creationId xmlns:a16="http://schemas.microsoft.com/office/drawing/2014/main" id="{785DE5F9-2DFC-343B-0A52-AD7AFC7B4C9A}"/>
              </a:ext>
            </a:extLst>
          </p:cNvPr>
          <p:cNvSpPr>
            <a:spLocks noGrp="1"/>
          </p:cNvSpPr>
          <p:nvPr>
            <p:ph sz="quarter" idx="26"/>
          </p:nvPr>
        </p:nvSpPr>
        <p:spPr>
          <a:xfrm>
            <a:off x="273600" y="2455625"/>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8" name="Picture 7" descr="3212 por 3 = espacio.">
            <a:extLst>
              <a:ext uri="{FF2B5EF4-FFF2-40B4-BE49-F238E27FC236}">
                <a16:creationId xmlns:a16="http://schemas.microsoft.com/office/drawing/2014/main" id="{A5C1B8DD-6B2E-143E-4D44-8ADA1F4486E7}"/>
              </a:ext>
            </a:extLst>
          </p:cNvPr>
          <p:cNvPicPr>
            <a:picLocks/>
          </p:cNvPicPr>
          <p:nvPr/>
        </p:nvPicPr>
        <p:blipFill>
          <a:blip r:embed="rId3"/>
          <a:stretch>
            <a:fillRect/>
          </a:stretch>
        </p:blipFill>
        <p:spPr>
          <a:xfrm>
            <a:off x="3302000" y="2145602"/>
            <a:ext cx="4546600" cy="673100"/>
          </a:xfrm>
          <a:prstGeom prst="rect">
            <a:avLst/>
          </a:prstGeom>
        </p:spPr>
      </p:pic>
      <p:pic>
        <p:nvPicPr>
          <p:cNvPr id="5" name="Picture 4" descr="Respuesta de la clase. 9,636.">
            <a:extLst>
              <a:ext uri="{FF2B5EF4-FFF2-40B4-BE49-F238E27FC236}">
                <a16:creationId xmlns:a16="http://schemas.microsoft.com/office/drawing/2014/main" id="{0F2B807C-C68D-94C9-0914-599253DC0F15}"/>
              </a:ext>
            </a:extLst>
          </p:cNvPr>
          <p:cNvPicPr>
            <a:picLocks/>
          </p:cNvPicPr>
          <p:nvPr/>
        </p:nvPicPr>
        <p:blipFill>
          <a:blip r:embed="rId4"/>
          <a:stretch>
            <a:fillRect/>
          </a:stretch>
        </p:blipFill>
        <p:spPr>
          <a:xfrm>
            <a:off x="3302070" y="2146361"/>
            <a:ext cx="4673600" cy="762000"/>
          </a:xfrm>
          <a:prstGeom prst="rect">
            <a:avLst/>
          </a:prstGeom>
        </p:spPr>
      </p:pic>
      <p:pic>
        <p:nvPicPr>
          <p:cNvPr id="13" name="Picture 12" descr="3212 por 3, escrito de manera vertical. El producto is 9636.">
            <a:extLst>
              <a:ext uri="{FF2B5EF4-FFF2-40B4-BE49-F238E27FC236}">
                <a16:creationId xmlns:a16="http://schemas.microsoft.com/office/drawing/2014/main" id="{302C3C6F-D213-F32F-2A7C-DCDC87303C81}"/>
              </a:ext>
            </a:extLst>
          </p:cNvPr>
          <p:cNvPicPr>
            <a:picLocks noChangeAspect="1"/>
          </p:cNvPicPr>
          <p:nvPr/>
        </p:nvPicPr>
        <p:blipFill>
          <a:blip r:embed="rId5"/>
          <a:stretch>
            <a:fillRect/>
          </a:stretch>
        </p:blipFill>
        <p:spPr>
          <a:xfrm>
            <a:off x="4481915" y="3317862"/>
            <a:ext cx="2643970" cy="2679700"/>
          </a:xfrm>
          <a:prstGeom prst="rect">
            <a:avLst/>
          </a:prstGeom>
        </p:spPr>
      </p:pic>
      <p:sp>
        <p:nvSpPr>
          <p:cNvPr id="16" name="Content Placeholder 15">
            <a:extLst>
              <a:ext uri="{FF2B5EF4-FFF2-40B4-BE49-F238E27FC236}">
                <a16:creationId xmlns:a16="http://schemas.microsoft.com/office/drawing/2014/main" id="{F73F9A89-B3E5-9E2A-1A3B-D3526D99E96F}"/>
              </a:ext>
            </a:extLst>
          </p:cNvPr>
          <p:cNvSpPr>
            <a:spLocks noGrp="1"/>
          </p:cNvSpPr>
          <p:nvPr>
            <p:ph sz="quarter" idx="18"/>
          </p:nvPr>
        </p:nvSpPr>
        <p:spPr>
          <a:xfrm>
            <a:off x="10405485" y="5797079"/>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1596274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45569-0730-0841-F619-F78A01D417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C02EC0-6C4B-CF86-09CD-C898F937102C}"/>
              </a:ext>
            </a:extLst>
          </p:cNvPr>
          <p:cNvSpPr>
            <a:spLocks noGrp="1"/>
          </p:cNvSpPr>
          <p:nvPr>
            <p:ph type="title"/>
          </p:nvPr>
        </p:nvSpPr>
        <p:spPr>
          <a:xfrm>
            <a:off x="273600" y="50400"/>
            <a:ext cx="11667575" cy="1814976"/>
          </a:xfrm>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Multiplicar números enteros de varios dígitos (2 de 3)</a:t>
            </a:r>
            <a:endParaRPr lang="en-US" sz="2400">
              <a:ea typeface="Cambria" panose="02040503050406030204" pitchFamily="18" charset="0"/>
            </a:endParaRPr>
          </a:p>
        </p:txBody>
      </p:sp>
      <p:sp>
        <p:nvSpPr>
          <p:cNvPr id="19" name="Content Placeholder 2">
            <a:extLst>
              <a:ext uri="{FF2B5EF4-FFF2-40B4-BE49-F238E27FC236}">
                <a16:creationId xmlns:a16="http://schemas.microsoft.com/office/drawing/2014/main" id="{19A460AC-7FC1-C964-6D53-14F59064B1A5}"/>
              </a:ext>
            </a:extLst>
          </p:cNvPr>
          <p:cNvSpPr>
            <a:spLocks noGrp="1"/>
          </p:cNvSpPr>
          <p:nvPr>
            <p:ph sz="quarter" idx="26"/>
          </p:nvPr>
        </p:nvSpPr>
        <p:spPr>
          <a:xfrm>
            <a:off x="273600" y="2183498"/>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8" name="Picture 7" descr="1,623 por 4 = espacio.">
            <a:extLst>
              <a:ext uri="{FF2B5EF4-FFF2-40B4-BE49-F238E27FC236}">
                <a16:creationId xmlns:a16="http://schemas.microsoft.com/office/drawing/2014/main" id="{1F61119A-BEFC-CF49-C912-036C73020220}"/>
              </a:ext>
            </a:extLst>
          </p:cNvPr>
          <p:cNvPicPr>
            <a:picLocks/>
          </p:cNvPicPr>
          <p:nvPr/>
        </p:nvPicPr>
        <p:blipFill>
          <a:blip r:embed="rId3"/>
          <a:stretch>
            <a:fillRect/>
          </a:stretch>
        </p:blipFill>
        <p:spPr>
          <a:xfrm>
            <a:off x="3276600" y="2109026"/>
            <a:ext cx="4597400" cy="673100"/>
          </a:xfrm>
          <a:prstGeom prst="rect">
            <a:avLst/>
          </a:prstGeom>
        </p:spPr>
      </p:pic>
      <p:pic>
        <p:nvPicPr>
          <p:cNvPr id="5" name="Picture 4" descr="Respuesta de la clase. 6,492.">
            <a:extLst>
              <a:ext uri="{FF2B5EF4-FFF2-40B4-BE49-F238E27FC236}">
                <a16:creationId xmlns:a16="http://schemas.microsoft.com/office/drawing/2014/main" id="{78528113-F840-DD3B-9C68-3759F672C678}"/>
              </a:ext>
            </a:extLst>
          </p:cNvPr>
          <p:cNvPicPr>
            <a:picLocks/>
          </p:cNvPicPr>
          <p:nvPr/>
        </p:nvPicPr>
        <p:blipFill>
          <a:blip r:embed="rId4"/>
          <a:stretch>
            <a:fillRect/>
          </a:stretch>
        </p:blipFill>
        <p:spPr>
          <a:xfrm>
            <a:off x="3276600" y="2109783"/>
            <a:ext cx="4724400" cy="762000"/>
          </a:xfrm>
          <a:prstGeom prst="rect">
            <a:avLst/>
          </a:prstGeom>
        </p:spPr>
      </p:pic>
      <p:pic>
        <p:nvPicPr>
          <p:cNvPr id="13" name="Picture 12" descr="1623 por 4, escrito de manera vertical. El producto es 6492.">
            <a:extLst>
              <a:ext uri="{FF2B5EF4-FFF2-40B4-BE49-F238E27FC236}">
                <a16:creationId xmlns:a16="http://schemas.microsoft.com/office/drawing/2014/main" id="{89554919-CD81-537B-C25F-6DCCB0A4F489}"/>
              </a:ext>
            </a:extLst>
          </p:cNvPr>
          <p:cNvPicPr>
            <a:picLocks noChangeAspect="1"/>
          </p:cNvPicPr>
          <p:nvPr/>
        </p:nvPicPr>
        <p:blipFill>
          <a:blip r:embed="rId5"/>
          <a:stretch>
            <a:fillRect/>
          </a:stretch>
        </p:blipFill>
        <p:spPr>
          <a:xfrm>
            <a:off x="4589103" y="3262998"/>
            <a:ext cx="2429594" cy="2679700"/>
          </a:xfrm>
          <a:prstGeom prst="rect">
            <a:avLst/>
          </a:prstGeom>
        </p:spPr>
      </p:pic>
      <p:sp>
        <p:nvSpPr>
          <p:cNvPr id="16" name="Content Placeholder 15">
            <a:extLst>
              <a:ext uri="{FF2B5EF4-FFF2-40B4-BE49-F238E27FC236}">
                <a16:creationId xmlns:a16="http://schemas.microsoft.com/office/drawing/2014/main" id="{5E774ADA-4CA5-AFE7-7EC6-B012EE4DFCAA}"/>
              </a:ext>
            </a:extLst>
          </p:cNvPr>
          <p:cNvSpPr>
            <a:spLocks noGrp="1"/>
          </p:cNvSpPr>
          <p:nvPr>
            <p:ph sz="quarter" idx="18"/>
          </p:nvPr>
        </p:nvSpPr>
        <p:spPr>
          <a:xfrm>
            <a:off x="10186029" y="5842456"/>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7944634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A1F73-187D-CEE4-48C1-BB69B5ED10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913985-5C7B-F6BC-9C27-F87CC082E06A}"/>
              </a:ext>
            </a:extLst>
          </p:cNvPr>
          <p:cNvSpPr>
            <a:spLocks noGrp="1"/>
          </p:cNvSpPr>
          <p:nvPr>
            <p:ph type="title"/>
          </p:nvPr>
        </p:nvSpPr>
        <p:spPr>
          <a:xfrm>
            <a:off x="273600" y="50400"/>
            <a:ext cx="11667575" cy="1833264"/>
          </a:xfrm>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Multiplicar números enteros de varios dígitos (3 de 3)</a:t>
            </a:r>
            <a:endParaRPr lang="en-US" sz="2400">
              <a:ea typeface="Cambria" panose="02040503050406030204" pitchFamily="18" charset="0"/>
            </a:endParaRPr>
          </a:p>
        </p:txBody>
      </p:sp>
      <p:sp>
        <p:nvSpPr>
          <p:cNvPr id="19" name="Content Placeholder 2">
            <a:extLst>
              <a:ext uri="{FF2B5EF4-FFF2-40B4-BE49-F238E27FC236}">
                <a16:creationId xmlns:a16="http://schemas.microsoft.com/office/drawing/2014/main" id="{CBF9A35E-9D7D-9758-4C25-C9677D240143}"/>
              </a:ext>
            </a:extLst>
          </p:cNvPr>
          <p:cNvSpPr>
            <a:spLocks noGrp="1"/>
          </p:cNvSpPr>
          <p:nvPr>
            <p:ph sz="quarter" idx="26"/>
          </p:nvPr>
        </p:nvSpPr>
        <p:spPr>
          <a:xfrm>
            <a:off x="273600" y="2306638"/>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8" name="Picture 7" descr="4,120 por 7 = espacio.">
            <a:extLst>
              <a:ext uri="{FF2B5EF4-FFF2-40B4-BE49-F238E27FC236}">
                <a16:creationId xmlns:a16="http://schemas.microsoft.com/office/drawing/2014/main" id="{469320F4-5891-A38F-6BA3-61A6FC3DF4E0}"/>
              </a:ext>
            </a:extLst>
          </p:cNvPr>
          <p:cNvPicPr>
            <a:picLocks/>
          </p:cNvPicPr>
          <p:nvPr/>
        </p:nvPicPr>
        <p:blipFill>
          <a:blip r:embed="rId3"/>
          <a:stretch>
            <a:fillRect/>
          </a:stretch>
        </p:blipFill>
        <p:spPr>
          <a:xfrm>
            <a:off x="3060700" y="2109026"/>
            <a:ext cx="5029200" cy="673100"/>
          </a:xfrm>
          <a:prstGeom prst="rect">
            <a:avLst/>
          </a:prstGeom>
        </p:spPr>
      </p:pic>
      <p:pic>
        <p:nvPicPr>
          <p:cNvPr id="5" name="Picture 4" descr="Respuesta de la clase. 28,840.">
            <a:extLst>
              <a:ext uri="{FF2B5EF4-FFF2-40B4-BE49-F238E27FC236}">
                <a16:creationId xmlns:a16="http://schemas.microsoft.com/office/drawing/2014/main" id="{0A8E61D4-577B-0A2A-7BB5-E4633724DA38}"/>
              </a:ext>
            </a:extLst>
          </p:cNvPr>
          <p:cNvPicPr>
            <a:picLocks/>
          </p:cNvPicPr>
          <p:nvPr/>
        </p:nvPicPr>
        <p:blipFill>
          <a:blip r:embed="rId4"/>
          <a:stretch>
            <a:fillRect/>
          </a:stretch>
        </p:blipFill>
        <p:spPr>
          <a:xfrm>
            <a:off x="3052692" y="2115903"/>
            <a:ext cx="5092700" cy="762000"/>
          </a:xfrm>
          <a:prstGeom prst="rect">
            <a:avLst/>
          </a:prstGeom>
        </p:spPr>
      </p:pic>
      <p:pic>
        <p:nvPicPr>
          <p:cNvPr id="13" name="Picture 12" descr="4120 por 7, escrito de manera vertical. El producto es 28,840.">
            <a:extLst>
              <a:ext uri="{FF2B5EF4-FFF2-40B4-BE49-F238E27FC236}">
                <a16:creationId xmlns:a16="http://schemas.microsoft.com/office/drawing/2014/main" id="{12C80CB2-5A10-BECF-6F37-438699239F46}"/>
              </a:ext>
            </a:extLst>
          </p:cNvPr>
          <p:cNvPicPr>
            <a:picLocks noChangeAspect="1"/>
          </p:cNvPicPr>
          <p:nvPr/>
        </p:nvPicPr>
        <p:blipFill>
          <a:blip r:embed="rId5"/>
          <a:stretch>
            <a:fillRect/>
          </a:stretch>
        </p:blipFill>
        <p:spPr>
          <a:xfrm>
            <a:off x="4589103" y="3500390"/>
            <a:ext cx="2429594" cy="2351220"/>
          </a:xfrm>
          <a:prstGeom prst="rect">
            <a:avLst/>
          </a:prstGeom>
        </p:spPr>
      </p:pic>
      <p:sp>
        <p:nvSpPr>
          <p:cNvPr id="16" name="Content Placeholder 15">
            <a:extLst>
              <a:ext uri="{FF2B5EF4-FFF2-40B4-BE49-F238E27FC236}">
                <a16:creationId xmlns:a16="http://schemas.microsoft.com/office/drawing/2014/main" id="{5C42D847-41DE-9945-44E0-AE9A265537FF}"/>
              </a:ext>
            </a:extLst>
          </p:cNvPr>
          <p:cNvSpPr>
            <a:spLocks noGrp="1"/>
          </p:cNvSpPr>
          <p:nvPr>
            <p:ph sz="quarter" idx="18"/>
          </p:nvPr>
        </p:nvSpPr>
        <p:spPr>
          <a:xfrm>
            <a:off x="10350621" y="5806272"/>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7700793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93D0A-2A5A-B857-49F4-32FE283EE5D9}"/>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Fracciones equivalentes (1 de 5)</a:t>
            </a:r>
            <a:endParaRPr lang="en-US" sz="2400"/>
          </a:p>
        </p:txBody>
      </p:sp>
      <p:sp>
        <p:nvSpPr>
          <p:cNvPr id="19" name="Content Placeholder 2">
            <a:extLst>
              <a:ext uri="{FF2B5EF4-FFF2-40B4-BE49-F238E27FC236}">
                <a16:creationId xmlns:a16="http://schemas.microsoft.com/office/drawing/2014/main" id="{785DE5F9-2DFC-343B-0A52-AD7AFC7B4C9A}"/>
              </a:ext>
            </a:extLst>
          </p:cNvPr>
          <p:cNvSpPr>
            <a:spLocks noGrp="1"/>
          </p:cNvSpPr>
          <p:nvPr>
            <p:ph sz="quarter" idx="26"/>
          </p:nvPr>
        </p:nvSpPr>
        <p:spPr>
          <a:xfrm>
            <a:off x="273600" y="1757363"/>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1 medio = empieza la fracción 1 por espacio sobre 2 por espacio termina la fracción = espacio sobre 4.">
            <a:extLst>
              <a:ext uri="{FF2B5EF4-FFF2-40B4-BE49-F238E27FC236}">
                <a16:creationId xmlns:a16="http://schemas.microsoft.com/office/drawing/2014/main" id="{CB898CDA-0944-2E3E-0E2D-525C09BD7AC9}"/>
              </a:ext>
            </a:extLst>
          </p:cNvPr>
          <p:cNvPicPr>
            <a:picLocks/>
          </p:cNvPicPr>
          <p:nvPr/>
        </p:nvPicPr>
        <p:blipFill>
          <a:blip r:embed="rId3"/>
          <a:stretch>
            <a:fillRect/>
          </a:stretch>
        </p:blipFill>
        <p:spPr>
          <a:xfrm>
            <a:off x="3854450" y="1757363"/>
            <a:ext cx="4483100" cy="2019300"/>
          </a:xfrm>
          <a:prstGeom prst="rect">
            <a:avLst/>
          </a:prstGeom>
        </p:spPr>
      </p:pic>
      <p:pic>
        <p:nvPicPr>
          <p:cNvPr id="5" name="Picture 4" descr="Respuesta de la clase. Cada espacio se rellena con 2.">
            <a:extLst>
              <a:ext uri="{FF2B5EF4-FFF2-40B4-BE49-F238E27FC236}">
                <a16:creationId xmlns:a16="http://schemas.microsoft.com/office/drawing/2014/main" id="{C459CBD4-AD73-97D5-6807-1DA4AB556FD5}"/>
              </a:ext>
            </a:extLst>
          </p:cNvPr>
          <p:cNvPicPr>
            <a:picLocks/>
          </p:cNvPicPr>
          <p:nvPr/>
        </p:nvPicPr>
        <p:blipFill>
          <a:blip r:embed="rId4"/>
          <a:stretch>
            <a:fillRect/>
          </a:stretch>
        </p:blipFill>
        <p:spPr>
          <a:xfrm>
            <a:off x="3854450" y="1757363"/>
            <a:ext cx="4533900" cy="2019300"/>
          </a:xfrm>
          <a:prstGeom prst="rect">
            <a:avLst/>
          </a:prstGeom>
        </p:spPr>
      </p:pic>
      <p:sp>
        <p:nvSpPr>
          <p:cNvPr id="16" name="Content Placeholder 15">
            <a:extLst>
              <a:ext uri="{FF2B5EF4-FFF2-40B4-BE49-F238E27FC236}">
                <a16:creationId xmlns:a16="http://schemas.microsoft.com/office/drawing/2014/main" id="{F73F9A89-B3E5-9E2A-1A3B-D3526D99E96F}"/>
              </a:ext>
            </a:extLst>
          </p:cNvPr>
          <p:cNvSpPr>
            <a:spLocks noGrp="1"/>
          </p:cNvSpPr>
          <p:nvPr>
            <p:ph sz="quarter" idx="18"/>
          </p:nvPr>
        </p:nvSpPr>
        <p:spPr>
          <a:xfrm>
            <a:off x="10423773" y="5879424"/>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0508491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nodeType="afterEffect">
                                  <p:stCondLst>
                                    <p:cond delay="0"/>
                                  </p:stCondLst>
                                  <p:childTnLst>
                                    <p:set>
                                      <p:cBhvr>
                                        <p:cTn id="9"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E5811-C1DD-F226-4DB7-4017E9987F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A9098B-68CA-36F1-E5CE-4984546C341C}"/>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Fracciones equivalentes (2 de 5)</a:t>
            </a:r>
            <a:endParaRPr lang="en-US" sz="2400"/>
          </a:p>
        </p:txBody>
      </p:sp>
      <p:sp>
        <p:nvSpPr>
          <p:cNvPr id="19" name="Content Placeholder 2">
            <a:extLst>
              <a:ext uri="{FF2B5EF4-FFF2-40B4-BE49-F238E27FC236}">
                <a16:creationId xmlns:a16="http://schemas.microsoft.com/office/drawing/2014/main" id="{A42271E6-E476-7555-B4F2-4E1AA5B3C89F}"/>
              </a:ext>
            </a:extLst>
          </p:cNvPr>
          <p:cNvSpPr>
            <a:spLocks noGrp="1"/>
          </p:cNvSpPr>
          <p:nvPr>
            <p:ph sz="quarter" idx="26"/>
          </p:nvPr>
        </p:nvSpPr>
        <p:spPr>
          <a:xfrm>
            <a:off x="273600" y="1984836"/>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1 medio = empieza la fracción 1 por espacio sobre 2 por espacio termina la fracción = espacio sobre 10.">
            <a:extLst>
              <a:ext uri="{FF2B5EF4-FFF2-40B4-BE49-F238E27FC236}">
                <a16:creationId xmlns:a16="http://schemas.microsoft.com/office/drawing/2014/main" id="{8020FD63-3917-4FB9-36E3-E94050CAE1DE}"/>
              </a:ext>
            </a:extLst>
          </p:cNvPr>
          <p:cNvPicPr>
            <a:picLocks/>
          </p:cNvPicPr>
          <p:nvPr/>
        </p:nvPicPr>
        <p:blipFill>
          <a:blip r:embed="rId3"/>
          <a:stretch>
            <a:fillRect/>
          </a:stretch>
        </p:blipFill>
        <p:spPr>
          <a:xfrm>
            <a:off x="3854450" y="1757363"/>
            <a:ext cx="4483100" cy="2019300"/>
          </a:xfrm>
          <a:prstGeom prst="rect">
            <a:avLst/>
          </a:prstGeom>
        </p:spPr>
      </p:pic>
      <p:pic>
        <p:nvPicPr>
          <p:cNvPr id="5" name="Picture 4" descr="Respuesta de la clase. Cada espacio se rellena con 5.">
            <a:extLst>
              <a:ext uri="{FF2B5EF4-FFF2-40B4-BE49-F238E27FC236}">
                <a16:creationId xmlns:a16="http://schemas.microsoft.com/office/drawing/2014/main" id="{06DB018B-C1BF-BFBA-2C58-86C9699C9C1E}"/>
              </a:ext>
            </a:extLst>
          </p:cNvPr>
          <p:cNvPicPr>
            <a:picLocks/>
          </p:cNvPicPr>
          <p:nvPr/>
        </p:nvPicPr>
        <p:blipFill>
          <a:blip r:embed="rId4"/>
          <a:stretch>
            <a:fillRect/>
          </a:stretch>
        </p:blipFill>
        <p:spPr>
          <a:xfrm>
            <a:off x="3842115" y="1769301"/>
            <a:ext cx="4533900" cy="2019300"/>
          </a:xfrm>
          <a:prstGeom prst="rect">
            <a:avLst/>
          </a:prstGeom>
        </p:spPr>
      </p:pic>
      <p:sp>
        <p:nvSpPr>
          <p:cNvPr id="16" name="Content Placeholder 15">
            <a:extLst>
              <a:ext uri="{FF2B5EF4-FFF2-40B4-BE49-F238E27FC236}">
                <a16:creationId xmlns:a16="http://schemas.microsoft.com/office/drawing/2014/main" id="{7BE24A92-4A89-A5F5-F10D-1FF9C5A0F710}"/>
              </a:ext>
            </a:extLst>
          </p:cNvPr>
          <p:cNvSpPr>
            <a:spLocks noGrp="1"/>
          </p:cNvSpPr>
          <p:nvPr>
            <p:ph sz="quarter" idx="18"/>
          </p:nvPr>
        </p:nvSpPr>
        <p:spPr>
          <a:xfrm>
            <a:off x="10350621" y="5879424"/>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9650118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nodeType="afterEffect">
                                  <p:stCondLst>
                                    <p:cond delay="0"/>
                                  </p:stCondLst>
                                  <p:childTnLst>
                                    <p:set>
                                      <p:cBhvr>
                                        <p:cTn id="9"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3BC68-42FF-B537-4806-F42404EFD5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C4ED66-3E44-2889-C99C-B7146E56A291}"/>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Fracciones equivalentes (3 de 5)</a:t>
            </a:r>
            <a:endParaRPr lang="en-US" sz="2400"/>
          </a:p>
        </p:txBody>
      </p:sp>
      <p:sp>
        <p:nvSpPr>
          <p:cNvPr id="19" name="Content Placeholder 2">
            <a:extLst>
              <a:ext uri="{FF2B5EF4-FFF2-40B4-BE49-F238E27FC236}">
                <a16:creationId xmlns:a16="http://schemas.microsoft.com/office/drawing/2014/main" id="{20BD2FB0-3DEB-8AA8-61F0-06E1B67B6F80}"/>
              </a:ext>
            </a:extLst>
          </p:cNvPr>
          <p:cNvSpPr>
            <a:spLocks noGrp="1"/>
          </p:cNvSpPr>
          <p:nvPr>
            <p:ph sz="quarter" idx="26"/>
          </p:nvPr>
        </p:nvSpPr>
        <p:spPr>
          <a:xfrm>
            <a:off x="273600" y="2131140"/>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1 tercio = empieza la fracción 1 por espacio sobre 3 por espacio termina la fracción = espacio sobre 6.">
            <a:extLst>
              <a:ext uri="{FF2B5EF4-FFF2-40B4-BE49-F238E27FC236}">
                <a16:creationId xmlns:a16="http://schemas.microsoft.com/office/drawing/2014/main" id="{35630185-F98A-5206-75CC-C68CCDBB9F44}"/>
              </a:ext>
            </a:extLst>
          </p:cNvPr>
          <p:cNvPicPr>
            <a:picLocks/>
          </p:cNvPicPr>
          <p:nvPr/>
        </p:nvPicPr>
        <p:blipFill>
          <a:blip r:embed="rId3"/>
          <a:stretch>
            <a:fillRect/>
          </a:stretch>
        </p:blipFill>
        <p:spPr>
          <a:xfrm>
            <a:off x="3854450" y="1757363"/>
            <a:ext cx="4483100" cy="2019300"/>
          </a:xfrm>
          <a:prstGeom prst="rect">
            <a:avLst/>
          </a:prstGeom>
        </p:spPr>
      </p:pic>
      <p:pic>
        <p:nvPicPr>
          <p:cNvPr id="5" name="Picture 4" descr="Respuesta de la clase. Cada espacio se rellena con 2.">
            <a:extLst>
              <a:ext uri="{FF2B5EF4-FFF2-40B4-BE49-F238E27FC236}">
                <a16:creationId xmlns:a16="http://schemas.microsoft.com/office/drawing/2014/main" id="{ADD1686B-3E13-9EE4-6E24-1D9C6EDAA890}"/>
              </a:ext>
            </a:extLst>
          </p:cNvPr>
          <p:cNvPicPr>
            <a:picLocks/>
          </p:cNvPicPr>
          <p:nvPr/>
        </p:nvPicPr>
        <p:blipFill>
          <a:blip r:embed="rId4"/>
          <a:stretch>
            <a:fillRect/>
          </a:stretch>
        </p:blipFill>
        <p:spPr>
          <a:xfrm>
            <a:off x="3842115" y="1751013"/>
            <a:ext cx="4533900" cy="2019300"/>
          </a:xfrm>
          <a:prstGeom prst="rect">
            <a:avLst/>
          </a:prstGeom>
        </p:spPr>
      </p:pic>
      <p:sp>
        <p:nvSpPr>
          <p:cNvPr id="16" name="Content Placeholder 15">
            <a:extLst>
              <a:ext uri="{FF2B5EF4-FFF2-40B4-BE49-F238E27FC236}">
                <a16:creationId xmlns:a16="http://schemas.microsoft.com/office/drawing/2014/main" id="{D848AB02-F3B2-AD27-A469-96A4C9F95D33}"/>
              </a:ext>
            </a:extLst>
          </p:cNvPr>
          <p:cNvSpPr>
            <a:spLocks noGrp="1"/>
          </p:cNvSpPr>
          <p:nvPr>
            <p:ph sz="quarter" idx="18"/>
          </p:nvPr>
        </p:nvSpPr>
        <p:spPr>
          <a:xfrm>
            <a:off x="10259181" y="5861136"/>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2297075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nodeType="afterEffect">
                                  <p:stCondLst>
                                    <p:cond delay="0"/>
                                  </p:stCondLst>
                                  <p:childTnLst>
                                    <p:set>
                                      <p:cBhvr>
                                        <p:cTn id="9"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6BC1A-6930-05D7-99E3-DF4273EAAC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AA7294-C399-02F9-C286-AB7D59B21D67}"/>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Fracciones equivalentes (4 de 5)</a:t>
            </a:r>
            <a:endParaRPr lang="en-US" sz="2400"/>
          </a:p>
        </p:txBody>
      </p:sp>
      <p:sp>
        <p:nvSpPr>
          <p:cNvPr id="19" name="Content Placeholder 2">
            <a:extLst>
              <a:ext uri="{FF2B5EF4-FFF2-40B4-BE49-F238E27FC236}">
                <a16:creationId xmlns:a16="http://schemas.microsoft.com/office/drawing/2014/main" id="{DDE019CD-8935-B1C0-BDC3-59663257C525}"/>
              </a:ext>
            </a:extLst>
          </p:cNvPr>
          <p:cNvSpPr>
            <a:spLocks noGrp="1"/>
          </p:cNvSpPr>
          <p:nvPr>
            <p:ph sz="quarter" idx="26"/>
          </p:nvPr>
        </p:nvSpPr>
        <p:spPr>
          <a:xfrm>
            <a:off x="273600" y="2039700"/>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1 tercio = empieza la fracción 1 por espacio sobre 3 por espacio termina la fracción = espacio sobre 12.">
            <a:extLst>
              <a:ext uri="{FF2B5EF4-FFF2-40B4-BE49-F238E27FC236}">
                <a16:creationId xmlns:a16="http://schemas.microsoft.com/office/drawing/2014/main" id="{11F3F7B5-5020-C54E-33CE-DE010524A38B}"/>
              </a:ext>
            </a:extLst>
          </p:cNvPr>
          <p:cNvPicPr>
            <a:picLocks/>
          </p:cNvPicPr>
          <p:nvPr/>
        </p:nvPicPr>
        <p:blipFill>
          <a:blip r:embed="rId3"/>
          <a:stretch>
            <a:fillRect/>
          </a:stretch>
        </p:blipFill>
        <p:spPr>
          <a:xfrm>
            <a:off x="3644900" y="1757363"/>
            <a:ext cx="4902200" cy="2019300"/>
          </a:xfrm>
          <a:prstGeom prst="rect">
            <a:avLst/>
          </a:prstGeom>
        </p:spPr>
      </p:pic>
      <p:pic>
        <p:nvPicPr>
          <p:cNvPr id="5" name="Picture 4" descr="Respuesta de la clase. Los primeros 2 espacios se rellenan con 4. El último espacio es 12. ">
            <a:extLst>
              <a:ext uri="{FF2B5EF4-FFF2-40B4-BE49-F238E27FC236}">
                <a16:creationId xmlns:a16="http://schemas.microsoft.com/office/drawing/2014/main" id="{7B78D948-76A1-8A2A-4EAB-5706F254BFD4}"/>
              </a:ext>
            </a:extLst>
          </p:cNvPr>
          <p:cNvPicPr>
            <a:picLocks/>
          </p:cNvPicPr>
          <p:nvPr/>
        </p:nvPicPr>
        <p:blipFill>
          <a:blip r:embed="rId4"/>
          <a:stretch>
            <a:fillRect/>
          </a:stretch>
        </p:blipFill>
        <p:spPr>
          <a:xfrm>
            <a:off x="3644900" y="1757363"/>
            <a:ext cx="4876800" cy="2019300"/>
          </a:xfrm>
          <a:prstGeom prst="rect">
            <a:avLst/>
          </a:prstGeom>
        </p:spPr>
      </p:pic>
      <p:sp>
        <p:nvSpPr>
          <p:cNvPr id="16" name="Content Placeholder 15">
            <a:extLst>
              <a:ext uri="{FF2B5EF4-FFF2-40B4-BE49-F238E27FC236}">
                <a16:creationId xmlns:a16="http://schemas.microsoft.com/office/drawing/2014/main" id="{FE454421-C98B-3203-CEB9-E05EC1C672C1}"/>
              </a:ext>
            </a:extLst>
          </p:cNvPr>
          <p:cNvSpPr>
            <a:spLocks noGrp="1"/>
          </p:cNvSpPr>
          <p:nvPr>
            <p:ph sz="quarter" idx="18"/>
          </p:nvPr>
        </p:nvSpPr>
        <p:spPr>
          <a:xfrm>
            <a:off x="10368909" y="5842848"/>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41851422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nodeType="afterEffect">
                                  <p:stCondLst>
                                    <p:cond delay="0"/>
                                  </p:stCondLst>
                                  <p:childTnLst>
                                    <p:set>
                                      <p:cBhvr>
                                        <p:cTn id="9"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0FC73-981C-19F6-C343-D45C562DBB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2423B2-572B-9A28-7607-FA1199CAF75B}"/>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Fracciones equivalentes (5 de 5)</a:t>
            </a:r>
            <a:endParaRPr lang="en-US" sz="2400"/>
          </a:p>
        </p:txBody>
      </p:sp>
      <p:sp>
        <p:nvSpPr>
          <p:cNvPr id="19" name="Content Placeholder 2">
            <a:extLst>
              <a:ext uri="{FF2B5EF4-FFF2-40B4-BE49-F238E27FC236}">
                <a16:creationId xmlns:a16="http://schemas.microsoft.com/office/drawing/2014/main" id="{1ACA2A16-9F11-0B47-7E5A-6414DCC0C0D3}"/>
              </a:ext>
            </a:extLst>
          </p:cNvPr>
          <p:cNvSpPr>
            <a:spLocks noGrp="1"/>
          </p:cNvSpPr>
          <p:nvPr>
            <p:ph sz="quarter" idx="26"/>
          </p:nvPr>
        </p:nvSpPr>
        <p:spPr>
          <a:xfrm>
            <a:off x="273600" y="2021412"/>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1 cuarto = empieza la fracción 1 por espacio sobre 4 por espacio termina la fracción = 2 sobre espacio.">
            <a:extLst>
              <a:ext uri="{FF2B5EF4-FFF2-40B4-BE49-F238E27FC236}">
                <a16:creationId xmlns:a16="http://schemas.microsoft.com/office/drawing/2014/main" id="{BE30016D-B835-87DD-FCF0-105138E42EBC}"/>
              </a:ext>
            </a:extLst>
          </p:cNvPr>
          <p:cNvPicPr>
            <a:picLocks/>
          </p:cNvPicPr>
          <p:nvPr/>
        </p:nvPicPr>
        <p:blipFill>
          <a:blip r:embed="rId3"/>
          <a:stretch>
            <a:fillRect/>
          </a:stretch>
        </p:blipFill>
        <p:spPr>
          <a:xfrm>
            <a:off x="3810000" y="1757363"/>
            <a:ext cx="4572000" cy="2019300"/>
          </a:xfrm>
          <a:prstGeom prst="rect">
            <a:avLst/>
          </a:prstGeom>
        </p:spPr>
      </p:pic>
      <p:pic>
        <p:nvPicPr>
          <p:cNvPr id="5" name="Picture 4" descr="Respuesta de la clase. Los primeros 2 espacios se rellenan con 2. El último espacio es 8.">
            <a:extLst>
              <a:ext uri="{FF2B5EF4-FFF2-40B4-BE49-F238E27FC236}">
                <a16:creationId xmlns:a16="http://schemas.microsoft.com/office/drawing/2014/main" id="{640A1A02-0C10-3950-6ACF-83356F03632D}"/>
              </a:ext>
            </a:extLst>
          </p:cNvPr>
          <p:cNvPicPr>
            <a:picLocks/>
          </p:cNvPicPr>
          <p:nvPr/>
        </p:nvPicPr>
        <p:blipFill>
          <a:blip r:embed="rId4"/>
          <a:stretch>
            <a:fillRect/>
          </a:stretch>
        </p:blipFill>
        <p:spPr>
          <a:xfrm>
            <a:off x="3810000" y="1757363"/>
            <a:ext cx="4610100" cy="2019300"/>
          </a:xfrm>
          <a:prstGeom prst="rect">
            <a:avLst/>
          </a:prstGeom>
        </p:spPr>
      </p:pic>
      <p:sp>
        <p:nvSpPr>
          <p:cNvPr id="16" name="Content Placeholder 15">
            <a:extLst>
              <a:ext uri="{FF2B5EF4-FFF2-40B4-BE49-F238E27FC236}">
                <a16:creationId xmlns:a16="http://schemas.microsoft.com/office/drawing/2014/main" id="{3152126B-81B2-89BD-0832-B26FE0C9424A}"/>
              </a:ext>
            </a:extLst>
          </p:cNvPr>
          <p:cNvSpPr>
            <a:spLocks noGrp="1"/>
          </p:cNvSpPr>
          <p:nvPr>
            <p:ph sz="quarter" idx="18"/>
          </p:nvPr>
        </p:nvSpPr>
        <p:spPr>
          <a:xfrm>
            <a:off x="10387197" y="5806272"/>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788707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nodeType="afterEffect">
                                  <p:stCondLst>
                                    <p:cond delay="0"/>
                                  </p:stCondLst>
                                  <p:childTnLst>
                                    <p:set>
                                      <p:cBhvr>
                                        <p:cTn id="9"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2F18D-DAA2-07A3-EEC9-811389D7315E}"/>
              </a:ext>
            </a:extLst>
          </p:cNvPr>
          <p:cNvSpPr>
            <a:spLocks noGrp="1"/>
          </p:cNvSpPr>
          <p:nvPr>
            <p:ph type="title"/>
          </p:nvPr>
        </p:nvSpPr>
        <p:spPr/>
        <p:txBody>
          <a:bodyPr>
            <a:normAutofit fontScale="90000"/>
          </a:bodyPr>
          <a:lstStyle/>
          <a:p>
            <a:r>
              <a:rPr lang="es-US" sz="3000" b="1" i="0" strike="noStrike" cap="none" spc="0" baseline="0">
                <a:solidFill>
                  <a:srgbClr val="FFFFFF"/>
                </a:solidFill>
                <a:effectLst/>
                <a:latin typeface="Libre Franklin"/>
                <a:ea typeface="Libre Franklin"/>
                <a:cs typeface="Libre Franklin"/>
              </a:rPr>
              <a:t> Presentar</a:t>
            </a:r>
            <a:br>
              <a:rPr sz="2700"/>
            </a:br>
            <a:endParaRPr lang="en-IN" sz="2700"/>
          </a:p>
        </p:txBody>
      </p:sp>
      <p:pic>
        <p:nvPicPr>
          <p:cNvPr id="9" name="Picture 8" descr="Tres cuartos más 3 octavos. ">
            <a:extLst>
              <a:ext uri="{FF2B5EF4-FFF2-40B4-BE49-F238E27FC236}">
                <a16:creationId xmlns:a16="http://schemas.microsoft.com/office/drawing/2014/main" id="{3ACCA01A-1038-4DF0-770D-5F253541E59B}"/>
              </a:ext>
            </a:extLst>
          </p:cNvPr>
          <p:cNvPicPr>
            <a:picLocks/>
          </p:cNvPicPr>
          <p:nvPr/>
        </p:nvPicPr>
        <p:blipFill>
          <a:blip r:embed="rId3"/>
          <a:stretch>
            <a:fillRect/>
          </a:stretch>
        </p:blipFill>
        <p:spPr>
          <a:xfrm>
            <a:off x="2403475" y="1958975"/>
            <a:ext cx="1422400" cy="1460500"/>
          </a:xfrm>
          <a:prstGeom prst="rect">
            <a:avLst/>
          </a:prstGeom>
        </p:spPr>
      </p:pic>
      <p:pic>
        <p:nvPicPr>
          <p:cNvPr id="6" name="Picture 5" descr="Tres cuartos más 1 sexto. ">
            <a:extLst>
              <a:ext uri="{FF2B5EF4-FFF2-40B4-BE49-F238E27FC236}">
                <a16:creationId xmlns:a16="http://schemas.microsoft.com/office/drawing/2014/main" id="{63A5A573-926A-7DB9-F424-BEF52D8ED8AE}"/>
              </a:ext>
            </a:extLst>
          </p:cNvPr>
          <p:cNvPicPr>
            <a:picLocks/>
          </p:cNvPicPr>
          <p:nvPr/>
        </p:nvPicPr>
        <p:blipFill>
          <a:blip r:embed="rId4"/>
          <a:stretch>
            <a:fillRect/>
          </a:stretch>
        </p:blipFill>
        <p:spPr>
          <a:xfrm>
            <a:off x="7696200" y="1958975"/>
            <a:ext cx="1409700" cy="1460500"/>
          </a:xfrm>
          <a:prstGeom prst="rect">
            <a:avLst/>
          </a:prstGeom>
        </p:spPr>
      </p:pic>
    </p:spTree>
    <p:extLst>
      <p:ext uri="{BB962C8B-B14F-4D97-AF65-F5344CB8AC3E}">
        <p14:creationId xmlns:p14="http://schemas.microsoft.com/office/powerpoint/2010/main" val="13906101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D388E-1D82-1719-8D9E-6991035744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4390A2-E291-CFA8-5DB6-5634D6BD8614}"/>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Sumar y restar fracciones con unidades no relacionadas (1 de 3)</a:t>
            </a:r>
            <a:endParaRPr lang="en-US" sz="2400"/>
          </a:p>
        </p:txBody>
      </p:sp>
      <p:sp>
        <p:nvSpPr>
          <p:cNvPr id="6" name="Content Placeholder 12">
            <a:extLst>
              <a:ext uri="{FF2B5EF4-FFF2-40B4-BE49-F238E27FC236}">
                <a16:creationId xmlns:a16="http://schemas.microsoft.com/office/drawing/2014/main" id="{BCCEF352-F6D3-61E0-83A8-CF011F232D75}"/>
              </a:ext>
            </a:extLst>
          </p:cNvPr>
          <p:cNvSpPr>
            <a:spLocks noGrp="1"/>
          </p:cNvSpPr>
          <p:nvPr>
            <p:ph sz="quarter" idx="26"/>
          </p:nvPr>
        </p:nvSpPr>
        <p:spPr>
          <a:xfrm>
            <a:off x="273050" y="1572576"/>
            <a:ext cx="1758753" cy="348217"/>
          </a:xfrm>
        </p:spPr>
        <p:txBody>
          <a:bodyPr/>
          <a:lstStyle/>
          <a:p>
            <a:r>
              <a:rPr lang="es-US" sz="1800" b="0" i="0" strike="noStrike" cap="none" spc="0" baseline="0">
                <a:solidFill>
                  <a:srgbClr val="000000"/>
                </a:solidFill>
                <a:effectLst/>
                <a:latin typeface="Libre Franklin"/>
                <a:ea typeface="Libre Franklin"/>
                <a:cs typeface="Libre Franklin"/>
              </a:rPr>
              <a:t>Suma o resta.</a:t>
            </a:r>
            <a:endParaRPr lang="en-IN"/>
          </a:p>
        </p:txBody>
      </p:sp>
      <p:sp>
        <p:nvSpPr>
          <p:cNvPr id="3" name="Content Placeholder 2">
            <a:extLst>
              <a:ext uri="{FF2B5EF4-FFF2-40B4-BE49-F238E27FC236}">
                <a16:creationId xmlns:a16="http://schemas.microsoft.com/office/drawing/2014/main" id="{671949CA-4D28-41DB-AD21-8C1D36379A32}"/>
              </a:ext>
            </a:extLst>
          </p:cNvPr>
          <p:cNvSpPr txBox="1"/>
          <p:nvPr/>
        </p:nvSpPr>
        <p:spPr>
          <a:xfrm>
            <a:off x="273050" y="2257425"/>
            <a:ext cx="380093" cy="37203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US" sz="1800" b="0" i="0" strike="noStrike" cap="none" spc="0" baseline="0">
                <a:solidFill>
                  <a:srgbClr val="000000"/>
                </a:solidFill>
                <a:effectLst/>
                <a:latin typeface="Libre Franklin"/>
                <a:ea typeface="Libre Franklin"/>
                <a:cs typeface="Libre Franklin"/>
              </a:rPr>
              <a:t>1.</a:t>
            </a:r>
            <a:endParaRPr lang="en-IN"/>
          </a:p>
        </p:txBody>
      </p:sp>
      <p:pic>
        <p:nvPicPr>
          <p:cNvPr id="7" name="Picture 6" descr="1 tercio + 1 quinto = espacio + espacio = espacio.">
            <a:extLst>
              <a:ext uri="{FF2B5EF4-FFF2-40B4-BE49-F238E27FC236}">
                <a16:creationId xmlns:a16="http://schemas.microsoft.com/office/drawing/2014/main" id="{D393DFC2-1854-01BA-E9AE-C8E7A89BFCA5}"/>
              </a:ext>
            </a:extLst>
          </p:cNvPr>
          <p:cNvPicPr>
            <a:picLocks/>
          </p:cNvPicPr>
          <p:nvPr/>
        </p:nvPicPr>
        <p:blipFill>
          <a:blip r:embed="rId3"/>
          <a:stretch>
            <a:fillRect/>
          </a:stretch>
        </p:blipFill>
        <p:spPr>
          <a:xfrm>
            <a:off x="719817" y="2132013"/>
            <a:ext cx="2654300" cy="622300"/>
          </a:xfrm>
          <a:prstGeom prst="rect">
            <a:avLst/>
          </a:prstGeom>
        </p:spPr>
      </p:pic>
      <p:pic>
        <p:nvPicPr>
          <p:cNvPr id="9" name="Graphic 8" descr="Un cuadrado.">
            <a:extLst>
              <a:ext uri="{FF2B5EF4-FFF2-40B4-BE49-F238E27FC236}">
                <a16:creationId xmlns:a16="http://schemas.microsoft.com/office/drawing/2014/main" id="{7C1F9126-80AF-9BFB-2EEE-087472BB61F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764971" y="3975100"/>
            <a:ext cx="1756229" cy="1756229"/>
          </a:xfrm>
          <a:prstGeom prst="rect">
            <a:avLst/>
          </a:prstGeom>
        </p:spPr>
      </p:pic>
      <p:pic>
        <p:nvPicPr>
          <p:cNvPr id="12" name="Graphic 11" descr="Un cuadrado.">
            <a:extLst>
              <a:ext uri="{FF2B5EF4-FFF2-40B4-BE49-F238E27FC236}">
                <a16:creationId xmlns:a16="http://schemas.microsoft.com/office/drawing/2014/main" id="{4E0AC27E-5E9E-CAE4-68D5-B90A2038220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330047" y="3964210"/>
            <a:ext cx="1756229" cy="1756229"/>
          </a:xfrm>
          <a:prstGeom prst="rect">
            <a:avLst/>
          </a:prstGeom>
        </p:spPr>
      </p:pic>
    </p:spTree>
    <p:extLst>
      <p:ext uri="{BB962C8B-B14F-4D97-AF65-F5344CB8AC3E}">
        <p14:creationId xmlns:p14="http://schemas.microsoft.com/office/powerpoint/2010/main" val="144327473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81FFF-1CBB-6DAB-E05F-CF278C1796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E1C21E-8800-A8DD-BA10-BACCB05E1A4D}"/>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Sumar y restar fracciones con unidades no relacionadas (2 de 3)</a:t>
            </a:r>
            <a:endParaRPr lang="en-US" sz="2400"/>
          </a:p>
        </p:txBody>
      </p:sp>
      <p:sp>
        <p:nvSpPr>
          <p:cNvPr id="6" name="Content Placeholder 12">
            <a:extLst>
              <a:ext uri="{FF2B5EF4-FFF2-40B4-BE49-F238E27FC236}">
                <a16:creationId xmlns:a16="http://schemas.microsoft.com/office/drawing/2014/main" id="{FFF4863A-E30A-A3F1-4047-74BA08CD0062}"/>
              </a:ext>
            </a:extLst>
          </p:cNvPr>
          <p:cNvSpPr>
            <a:spLocks noGrp="1"/>
          </p:cNvSpPr>
          <p:nvPr>
            <p:ph sz="quarter" idx="26"/>
          </p:nvPr>
        </p:nvSpPr>
        <p:spPr>
          <a:xfrm>
            <a:off x="273050" y="1437055"/>
            <a:ext cx="1842834" cy="372033"/>
          </a:xfrm>
        </p:spPr>
        <p:txBody>
          <a:bodyPr/>
          <a:lstStyle/>
          <a:p>
            <a:r>
              <a:rPr lang="es-US" sz="1800" b="0" i="0" strike="noStrike" cap="none" spc="0" baseline="0">
                <a:solidFill>
                  <a:srgbClr val="000000"/>
                </a:solidFill>
                <a:effectLst/>
                <a:latin typeface="Libre Franklin"/>
                <a:ea typeface="Libre Franklin"/>
                <a:cs typeface="Libre Franklin"/>
              </a:rPr>
              <a:t>Suma o resta.</a:t>
            </a:r>
            <a:endParaRPr lang="en-IN"/>
          </a:p>
        </p:txBody>
      </p:sp>
      <p:sp>
        <p:nvSpPr>
          <p:cNvPr id="3" name="Content Placeholder 2">
            <a:extLst>
              <a:ext uri="{FF2B5EF4-FFF2-40B4-BE49-F238E27FC236}">
                <a16:creationId xmlns:a16="http://schemas.microsoft.com/office/drawing/2014/main" id="{ECA36E3B-3335-7BF5-7DF2-68B6529B78BD}"/>
              </a:ext>
            </a:extLst>
          </p:cNvPr>
          <p:cNvSpPr txBox="1"/>
          <p:nvPr/>
        </p:nvSpPr>
        <p:spPr>
          <a:xfrm>
            <a:off x="273050" y="2257425"/>
            <a:ext cx="429080" cy="37203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US" sz="1800" b="0" i="0" strike="noStrike" cap="none" spc="0" baseline="0">
                <a:solidFill>
                  <a:srgbClr val="000000"/>
                </a:solidFill>
                <a:effectLst/>
                <a:latin typeface="Libre Franklin"/>
                <a:ea typeface="Libre Franklin"/>
                <a:cs typeface="Libre Franklin"/>
              </a:rPr>
              <a:t>2.</a:t>
            </a:r>
            <a:endParaRPr lang="en-IN"/>
          </a:p>
        </p:txBody>
      </p:sp>
      <p:pic>
        <p:nvPicPr>
          <p:cNvPr id="7" name="Picture 6" descr="Dos cuartos menos 2 sextos = espacio menos espacio = espacio. ">
            <a:extLst>
              <a:ext uri="{FF2B5EF4-FFF2-40B4-BE49-F238E27FC236}">
                <a16:creationId xmlns:a16="http://schemas.microsoft.com/office/drawing/2014/main" id="{78AC545D-8C03-A49B-B688-321B0F81E7F5}"/>
              </a:ext>
            </a:extLst>
          </p:cNvPr>
          <p:cNvPicPr>
            <a:picLocks/>
          </p:cNvPicPr>
          <p:nvPr/>
        </p:nvPicPr>
        <p:blipFill>
          <a:blip r:embed="rId3"/>
          <a:stretch>
            <a:fillRect/>
          </a:stretch>
        </p:blipFill>
        <p:spPr>
          <a:xfrm>
            <a:off x="746125" y="2132013"/>
            <a:ext cx="2667000" cy="622300"/>
          </a:xfrm>
          <a:prstGeom prst="rect">
            <a:avLst/>
          </a:prstGeom>
        </p:spPr>
      </p:pic>
      <p:pic>
        <p:nvPicPr>
          <p:cNvPr id="9" name="Graphic 8" descr="Un cuadrado.">
            <a:extLst>
              <a:ext uri="{FF2B5EF4-FFF2-40B4-BE49-F238E27FC236}">
                <a16:creationId xmlns:a16="http://schemas.microsoft.com/office/drawing/2014/main" id="{E7EAA6E6-041F-41C3-3BB6-AF66F29359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764971" y="3975100"/>
            <a:ext cx="1756229" cy="1756229"/>
          </a:xfrm>
          <a:prstGeom prst="rect">
            <a:avLst/>
          </a:prstGeom>
        </p:spPr>
      </p:pic>
      <p:pic>
        <p:nvPicPr>
          <p:cNvPr id="12" name="Graphic 11" descr="Un cuadrado.">
            <a:extLst>
              <a:ext uri="{FF2B5EF4-FFF2-40B4-BE49-F238E27FC236}">
                <a16:creationId xmlns:a16="http://schemas.microsoft.com/office/drawing/2014/main" id="{0806E267-71C6-97D0-2815-DE4B5BB79EE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330047" y="3964210"/>
            <a:ext cx="1756229" cy="1756229"/>
          </a:xfrm>
          <a:prstGeom prst="rect">
            <a:avLst/>
          </a:prstGeom>
        </p:spPr>
      </p:pic>
    </p:spTree>
    <p:extLst>
      <p:ext uri="{BB962C8B-B14F-4D97-AF65-F5344CB8AC3E}">
        <p14:creationId xmlns:p14="http://schemas.microsoft.com/office/powerpoint/2010/main" val="3380922136"/>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0FB39-45F4-53F7-AD04-2BDE7571A7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0CB3AD-2F24-3048-DACA-D02CD9723F5E}"/>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Sumar y restar fracciones con unidades no relacionadas (3 de 3)</a:t>
            </a:r>
            <a:endParaRPr lang="en-US" sz="2400"/>
          </a:p>
        </p:txBody>
      </p:sp>
      <p:pic>
        <p:nvPicPr>
          <p:cNvPr id="11" name="Image" descr="Dos ejemplos de trabajo de la clase. El método de Mara. Dos modelos de área. El primer modelo de área se divide en 4 partes iguales. 2 partes están sombreadas. El total de las partes sombreadas es 2 cuartos. Cada una de las 4 partes se divide en 3 partes iguales para formar 12 partes iguales más pequeñas. 6 de esas partes están sombreadas y están rotuladas 6 doceavos. El segundo modelo de área se divide en 6 partes iguales. 2 partes están sombreadas. El total de las partes sombreadas es d2s sextos. Cada una de las 6 partes se divide en 2 partes iguales para formar 12 partes iguales más pequeñas. 4 de esas partes están sombreadas y están rotuladas 4 doceavos. El método de Noah. Dos modelos de área. El primer modelo de área se divide en 4 partes iguales. 2 partes están sombreadas. El total de las partes sombreadas es 2 cuartos. Cada una de las 4 partes se divide en 6 partes iguales para formar 24 partes iguales más pequeñas. 12 de esas partes están sombreadas y están rotuladas 12 veinticuatroavos. El segundo modelo de área se divide en 6 partes iguales. 2 partes están sombreadas. El total de las partes sombreadas es d2s sextos. Cada una de las 6 partes se divide en 4 partes iguales para formar 24 partes iguales más pequeñas. 8 de esas partes están sombreadas y están rotuladas 8 veinticuatroavos."/>
          <p:cNvPicPr>
            <a:picLocks noChangeAspect="1"/>
          </p:cNvPicPr>
          <p:nvPr/>
        </p:nvPicPr>
        <p:blipFill>
          <a:blip r:embed="rId3"/>
          <a:stretch>
            <a:fillRect/>
          </a:stretch>
        </p:blipFill>
        <p:spPr>
          <a:xfrm rot="5400000">
            <a:off x="3068091" y="2240721"/>
            <a:ext cx="4899247" cy="3419605"/>
          </a:xfrm>
          <a:prstGeom prst="rect">
            <a:avLst/>
          </a:prstGeom>
        </p:spPr>
      </p:pic>
    </p:spTree>
    <p:extLst>
      <p:ext uri="{BB962C8B-B14F-4D97-AF65-F5344CB8AC3E}">
        <p14:creationId xmlns:p14="http://schemas.microsoft.com/office/powerpoint/2010/main" val="1255640504"/>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69643-6C2A-5DCF-1FCA-D699820E20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B088BA-181F-B800-9D51-3B720FF88E69}"/>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Sumar y restar fracciones mayores que </a:t>
            </a:r>
            <a:r>
              <a:rPr lang="es-US" sz="2600" b="1" i="0" strike="noStrike" cap="none" spc="0" baseline="0">
                <a:solidFill>
                  <a:srgbClr val="D62714"/>
                </a:solidFill>
                <a:effectLst/>
                <a:latin typeface="Cambria"/>
                <a:ea typeface="Cambria"/>
                <a:cs typeface="Cambria"/>
              </a:rPr>
              <a:t>1</a:t>
            </a:r>
            <a:r>
              <a:rPr lang="es-US" sz="2400" b="1" i="0" strike="noStrike" cap="none" spc="0" baseline="0">
                <a:solidFill>
                  <a:srgbClr val="D62714"/>
                </a:solidFill>
                <a:effectLst/>
                <a:latin typeface="Libre Franklin"/>
                <a:ea typeface="Libre Franklin"/>
                <a:cs typeface="Libre Franklin"/>
              </a:rPr>
              <a:t> con unidades no relacionadas (1 de 2)</a:t>
            </a:r>
            <a:endParaRPr lang="en-US" sz="2400"/>
          </a:p>
        </p:txBody>
      </p:sp>
      <p:sp>
        <p:nvSpPr>
          <p:cNvPr id="4" name="Content Placeholder 2">
            <a:extLst>
              <a:ext uri="{FF2B5EF4-FFF2-40B4-BE49-F238E27FC236}">
                <a16:creationId xmlns:a16="http://schemas.microsoft.com/office/drawing/2014/main" id="{CC6A8E2E-E7D2-4095-ECC5-A70CCA74D418}"/>
              </a:ext>
            </a:extLst>
          </p:cNvPr>
          <p:cNvSpPr txBox="1"/>
          <p:nvPr/>
        </p:nvSpPr>
        <p:spPr>
          <a:xfrm>
            <a:off x="273050" y="2257425"/>
            <a:ext cx="429080" cy="37203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US" sz="1800" b="0" i="0" strike="noStrike" cap="none" spc="0" baseline="0">
                <a:solidFill>
                  <a:srgbClr val="000000"/>
                </a:solidFill>
                <a:effectLst/>
                <a:latin typeface="Libre Franklin"/>
                <a:ea typeface="Libre Franklin"/>
                <a:cs typeface="Libre Franklin"/>
              </a:rPr>
              <a:t>3.</a:t>
            </a:r>
            <a:endParaRPr lang="en-IN"/>
          </a:p>
        </p:txBody>
      </p:sp>
      <p:pic>
        <p:nvPicPr>
          <p:cNvPr id="5" name="Picture 4" descr="Cinco cuartos más tres quintos = espacio más espacio = espacio.">
            <a:extLst>
              <a:ext uri="{FF2B5EF4-FFF2-40B4-BE49-F238E27FC236}">
                <a16:creationId xmlns:a16="http://schemas.microsoft.com/office/drawing/2014/main" id="{CAAA35E6-D8DE-0505-38B5-204A179E9B69}"/>
              </a:ext>
            </a:extLst>
          </p:cNvPr>
          <p:cNvPicPr>
            <a:picLocks/>
          </p:cNvPicPr>
          <p:nvPr/>
        </p:nvPicPr>
        <p:blipFill>
          <a:blip r:embed="rId3"/>
          <a:stretch>
            <a:fillRect/>
          </a:stretch>
        </p:blipFill>
        <p:spPr>
          <a:xfrm>
            <a:off x="742495" y="2132013"/>
            <a:ext cx="2667000" cy="622300"/>
          </a:xfrm>
          <a:prstGeom prst="rect">
            <a:avLst/>
          </a:prstGeom>
        </p:spPr>
      </p:pic>
    </p:spTree>
    <p:extLst>
      <p:ext uri="{BB962C8B-B14F-4D97-AF65-F5344CB8AC3E}">
        <p14:creationId xmlns:p14="http://schemas.microsoft.com/office/powerpoint/2010/main" val="3521989370"/>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9951A-2F5F-C2AF-11FC-0E64CD5A89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443956-09EE-380C-D1AE-66F744039F76}"/>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Sumar y restar fracciones mayores que </a:t>
            </a:r>
            <a:r>
              <a:rPr lang="es-US" sz="2600" b="1" i="0" strike="noStrike" cap="none" spc="0" baseline="0">
                <a:solidFill>
                  <a:srgbClr val="D62714"/>
                </a:solidFill>
                <a:effectLst/>
                <a:latin typeface="Cambria"/>
                <a:ea typeface="Cambria"/>
                <a:cs typeface="Cambria"/>
              </a:rPr>
              <a:t>1</a:t>
            </a:r>
            <a:r>
              <a:rPr lang="es-US" sz="2400" b="1" i="0" strike="noStrike" cap="none" spc="0" baseline="0">
                <a:solidFill>
                  <a:srgbClr val="D62714"/>
                </a:solidFill>
                <a:effectLst/>
                <a:latin typeface="Libre Franklin"/>
                <a:ea typeface="Libre Franklin"/>
                <a:cs typeface="Libre Franklin"/>
              </a:rPr>
              <a:t> con unidades no relacionadas (2 de 2)</a:t>
            </a:r>
            <a:endParaRPr lang="en-US" sz="2400"/>
          </a:p>
        </p:txBody>
      </p:sp>
      <p:sp>
        <p:nvSpPr>
          <p:cNvPr id="12" name="Content Placeholder 11">
            <a:extLst>
              <a:ext uri="{FF2B5EF4-FFF2-40B4-BE49-F238E27FC236}">
                <a16:creationId xmlns:a16="http://schemas.microsoft.com/office/drawing/2014/main" id="{46173DA9-8218-63A2-DA44-BEA05DBCEB54}"/>
              </a:ext>
            </a:extLst>
          </p:cNvPr>
          <p:cNvSpPr>
            <a:spLocks noGrp="1"/>
          </p:cNvSpPr>
          <p:nvPr>
            <p:ph sz="quarter" idx="26"/>
          </p:nvPr>
        </p:nvSpPr>
        <p:spPr/>
        <p:txBody>
          <a:bodyPr/>
          <a:lstStyle/>
          <a:p>
            <a:r>
              <a:rPr lang="es-US" sz="1800" b="0" i="0" strike="noStrike" cap="none" spc="0" baseline="0">
                <a:solidFill>
                  <a:srgbClr val="000000"/>
                </a:solidFill>
                <a:effectLst/>
                <a:latin typeface="Libre Franklin"/>
                <a:ea typeface="Libre Franklin"/>
                <a:cs typeface="Libre Franklin"/>
              </a:rPr>
              <a:t>Usa el proceso Lee-Dibuja-Escribe para resolver el problema.</a:t>
            </a:r>
            <a:endParaRPr lang="en-IN"/>
          </a:p>
        </p:txBody>
      </p:sp>
      <p:sp>
        <p:nvSpPr>
          <p:cNvPr id="3" name="Content Placeholder 2">
            <a:extLst>
              <a:ext uri="{FF2B5EF4-FFF2-40B4-BE49-F238E27FC236}">
                <a16:creationId xmlns:a16="http://schemas.microsoft.com/office/drawing/2014/main" id="{3B7B74C9-BBA0-4F34-A57A-A00121F6D29A}"/>
              </a:ext>
            </a:extLst>
          </p:cNvPr>
          <p:cNvSpPr>
            <a:spLocks noGrp="1"/>
          </p:cNvSpPr>
          <p:nvPr>
            <p:ph sz="quarter" idx="16"/>
          </p:nvPr>
        </p:nvSpPr>
        <p:spPr>
          <a:xfrm>
            <a:off x="264885" y="2279198"/>
            <a:ext cx="434317" cy="295038"/>
          </a:xfrm>
        </p:spPr>
        <p:txBody>
          <a:bodyPr/>
          <a:lstStyle/>
          <a:p>
            <a:r>
              <a:rPr lang="es-US" sz="1800" b="0" i="0" strike="noStrike" cap="none" spc="0" baseline="0">
                <a:solidFill>
                  <a:srgbClr val="000000"/>
                </a:solidFill>
                <a:effectLst/>
                <a:latin typeface="Libre Franklin"/>
                <a:ea typeface="Libre Franklin"/>
                <a:cs typeface="Libre Franklin"/>
              </a:rPr>
              <a:t>4.</a:t>
            </a:r>
            <a:endParaRPr lang="en-IN"/>
          </a:p>
        </p:txBody>
      </p:sp>
      <p:sp>
        <p:nvSpPr>
          <p:cNvPr id="4" name="Content Placeholder 3">
            <a:extLst>
              <a:ext uri="{FF2B5EF4-FFF2-40B4-BE49-F238E27FC236}">
                <a16:creationId xmlns:a16="http://schemas.microsoft.com/office/drawing/2014/main" id="{BB1509D2-739B-9C8F-6543-D1354A1B3956}"/>
              </a:ext>
            </a:extLst>
          </p:cNvPr>
          <p:cNvSpPr>
            <a:spLocks noGrp="1"/>
          </p:cNvSpPr>
          <p:nvPr>
            <p:ph sz="quarter" idx="17"/>
          </p:nvPr>
        </p:nvSpPr>
        <p:spPr>
          <a:xfrm>
            <a:off x="534836" y="2244099"/>
            <a:ext cx="11392279" cy="348218"/>
          </a:xfrm>
        </p:spPr>
        <p:txBody>
          <a:bodyPr/>
          <a:lstStyle/>
          <a:p>
            <a:r>
              <a:rPr lang="es-US" sz="1800" b="0" i="0" strike="noStrike" cap="none" spc="0" baseline="0">
                <a:solidFill>
                  <a:srgbClr val="000000"/>
                </a:solidFill>
                <a:effectLst/>
                <a:latin typeface="Libre Franklin"/>
                <a:ea typeface="Libre Franklin"/>
                <a:cs typeface="Libre Franklin"/>
              </a:rPr>
              <a:t>Blake compra </a:t>
            </a:r>
            <a:r>
              <a:rPr lang="es-US" sz="2000" b="0" i="0" strike="noStrike" cap="none" spc="0" baseline="0">
                <a:solidFill>
                  <a:srgbClr val="000000"/>
                </a:solidFill>
                <a:effectLst/>
                <a:latin typeface="Cambria"/>
                <a:ea typeface="Cambria"/>
                <a:cs typeface="Cambria"/>
              </a:rPr>
              <a:t>2</a:t>
            </a:r>
            <a:r>
              <a:rPr lang="es-US" sz="1800" b="0" i="0" strike="noStrike" cap="none" spc="0" baseline="0">
                <a:solidFill>
                  <a:srgbClr val="000000"/>
                </a:solidFill>
                <a:effectLst/>
                <a:latin typeface="Libre Franklin"/>
                <a:ea typeface="Libre Franklin"/>
                <a:cs typeface="Libre Franklin"/>
              </a:rPr>
              <a:t> bandejas de </a:t>
            </a:r>
            <a:r>
              <a:rPr lang="es-US" sz="1800" b="0" i="1" strike="noStrike" cap="none" spc="0" baseline="0">
                <a:solidFill>
                  <a:srgbClr val="000000"/>
                </a:solidFill>
                <a:effectLst/>
                <a:latin typeface="Libre Franklin"/>
                <a:ea typeface="Libre Franklin"/>
                <a:cs typeface="Libre Franklin"/>
              </a:rPr>
              <a:t>brownies</a:t>
            </a:r>
            <a:r>
              <a:rPr lang="es-US" sz="1800" b="0" i="0" strike="noStrike" cap="none" spc="0" baseline="0">
                <a:solidFill>
                  <a:srgbClr val="000000"/>
                </a:solidFill>
                <a:effectLst/>
                <a:latin typeface="Libre Franklin"/>
                <a:ea typeface="Libre Franklin"/>
                <a:cs typeface="Libre Franklin"/>
              </a:rPr>
              <a:t> para una fiesta. Corta el contenido de cada bandeja en quintos. Al</a:t>
            </a:r>
            <a:endParaRPr lang="en-IN"/>
          </a:p>
        </p:txBody>
      </p:sp>
      <p:sp>
        <p:nvSpPr>
          <p:cNvPr id="5" name="Content Placeholder 4">
            <a:extLst>
              <a:ext uri="{FF2B5EF4-FFF2-40B4-BE49-F238E27FC236}">
                <a16:creationId xmlns:a16="http://schemas.microsoft.com/office/drawing/2014/main" id="{8D281B8E-1AB9-D50B-5016-C969931477E2}"/>
              </a:ext>
            </a:extLst>
          </p:cNvPr>
          <p:cNvSpPr>
            <a:spLocks noGrp="1"/>
          </p:cNvSpPr>
          <p:nvPr>
            <p:ph sz="quarter" idx="18"/>
          </p:nvPr>
        </p:nvSpPr>
        <p:spPr>
          <a:xfrm>
            <a:off x="552088" y="2789417"/>
            <a:ext cx="3180667" cy="306684"/>
          </a:xfrm>
        </p:spPr>
        <p:txBody>
          <a:bodyPr/>
          <a:lstStyle/>
          <a:p>
            <a:r>
              <a:rPr lang="es-US" sz="1800" b="0" i="0" strike="noStrike" cap="none" spc="0" baseline="0">
                <a:solidFill>
                  <a:srgbClr val="000000"/>
                </a:solidFill>
                <a:effectLst/>
                <a:latin typeface="Libre Franklin"/>
                <a:ea typeface="Libre Franklin"/>
                <a:cs typeface="Libre Franklin"/>
              </a:rPr>
              <a:t>final de la fiesta, quedan</a:t>
            </a:r>
            <a:endParaRPr lang="en-IN"/>
          </a:p>
        </p:txBody>
      </p:sp>
      <p:sp>
        <p:nvSpPr>
          <p:cNvPr id="6" name="Content Placeholder 5">
            <a:extLst>
              <a:ext uri="{FF2B5EF4-FFF2-40B4-BE49-F238E27FC236}">
                <a16:creationId xmlns:a16="http://schemas.microsoft.com/office/drawing/2014/main" id="{6F156CAE-9773-DE0B-628C-AD3F1F2786C1}"/>
              </a:ext>
            </a:extLst>
          </p:cNvPr>
          <p:cNvSpPr>
            <a:spLocks noGrp="1"/>
          </p:cNvSpPr>
          <p:nvPr>
            <p:ph sz="quarter" idx="19"/>
          </p:nvPr>
        </p:nvSpPr>
        <p:spPr>
          <a:xfrm>
            <a:off x="3585107" y="2755264"/>
            <a:ext cx="8325222" cy="348218"/>
          </a:xfrm>
        </p:spPr>
        <p:txBody>
          <a:bodyPr/>
          <a:lstStyle/>
          <a:p>
            <a:r>
              <a:rPr lang="es-US" sz="1800" b="0" i="0" strike="noStrike" cap="none" spc="0" baseline="0">
                <a:solidFill>
                  <a:srgbClr val="000000"/>
                </a:solidFill>
                <a:effectLst/>
                <a:latin typeface="Libre Franklin"/>
                <a:ea typeface="Libre Franklin"/>
                <a:cs typeface="Libre Franklin"/>
              </a:rPr>
              <a:t>de una bandeja de </a:t>
            </a:r>
            <a:r>
              <a:rPr lang="es-US" i="1">
                <a:solidFill>
                  <a:srgbClr val="000000"/>
                </a:solidFill>
                <a:latin typeface="Libre Franklin"/>
                <a:ea typeface="Libre Franklin"/>
                <a:cs typeface="Libre Franklin"/>
              </a:rPr>
              <a:t>brownies. </a:t>
            </a:r>
            <a:r>
              <a:rPr lang="es-US">
                <a:solidFill>
                  <a:srgbClr val="000000"/>
                </a:solidFill>
                <a:latin typeface="Libre Franklin"/>
                <a:ea typeface="Libre Franklin"/>
                <a:cs typeface="Libre Franklin"/>
              </a:rPr>
              <a:t>Les  da        de la bandeja de  </a:t>
            </a:r>
            <a:r>
              <a:rPr lang="es-US" i="1">
                <a:solidFill>
                  <a:srgbClr val="000000"/>
                </a:solidFill>
                <a:latin typeface="Libre Franklin"/>
                <a:ea typeface="Libre Franklin"/>
                <a:cs typeface="Libre Franklin"/>
              </a:rPr>
              <a:t>brownies </a:t>
            </a:r>
            <a:r>
              <a:rPr lang="es-US">
                <a:solidFill>
                  <a:srgbClr val="000000"/>
                </a:solidFill>
                <a:latin typeface="Libre Franklin"/>
                <a:ea typeface="Libre Franklin"/>
                <a:cs typeface="Libre Franklin"/>
              </a:rPr>
              <a:t> restantes</a:t>
            </a:r>
            <a:endParaRPr lang="en-IN"/>
          </a:p>
        </p:txBody>
      </p:sp>
      <p:sp>
        <p:nvSpPr>
          <p:cNvPr id="7" name="Content Placeholder 6">
            <a:extLst>
              <a:ext uri="{FF2B5EF4-FFF2-40B4-BE49-F238E27FC236}">
                <a16:creationId xmlns:a16="http://schemas.microsoft.com/office/drawing/2014/main" id="{F3EA4613-9803-440A-EBB0-8A363587ACA1}"/>
              </a:ext>
            </a:extLst>
          </p:cNvPr>
          <p:cNvSpPr>
            <a:spLocks noGrp="1"/>
          </p:cNvSpPr>
          <p:nvPr>
            <p:ph sz="quarter" idx="20"/>
          </p:nvPr>
        </p:nvSpPr>
        <p:spPr>
          <a:xfrm>
            <a:off x="552087" y="3406653"/>
            <a:ext cx="3180667" cy="413326"/>
          </a:xfrm>
        </p:spPr>
        <p:txBody>
          <a:bodyPr/>
          <a:lstStyle/>
          <a:p>
            <a:r>
              <a:rPr lang="es-US" sz="1800" b="0" i="0" strike="noStrike" cap="none" spc="0" baseline="0">
                <a:solidFill>
                  <a:srgbClr val="000000"/>
                </a:solidFill>
                <a:effectLst/>
                <a:latin typeface="Libre Franklin"/>
                <a:ea typeface="Libre Franklin"/>
                <a:cs typeface="Libre Franklin"/>
              </a:rPr>
              <a:t>a sus amigos. </a:t>
            </a:r>
            <a:endParaRPr lang="en-IN"/>
          </a:p>
        </p:txBody>
      </p:sp>
      <p:sp>
        <p:nvSpPr>
          <p:cNvPr id="11" name="Content Placeholder 6">
            <a:extLst>
              <a:ext uri="{FF2B5EF4-FFF2-40B4-BE49-F238E27FC236}">
                <a16:creationId xmlns:a16="http://schemas.microsoft.com/office/drawing/2014/main" id="{A25148E9-41D4-479A-97A0-87C18AE5EBAC}"/>
              </a:ext>
            </a:extLst>
          </p:cNvPr>
          <p:cNvSpPr txBox="1">
            <a:spLocks/>
          </p:cNvSpPr>
          <p:nvPr/>
        </p:nvSpPr>
        <p:spPr>
          <a:xfrm>
            <a:off x="2125065" y="3412264"/>
            <a:ext cx="8325221" cy="413326"/>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a:solidFill>
                  <a:srgbClr val="000000"/>
                </a:solidFill>
                <a:latin typeface="Libre Franklin"/>
                <a:ea typeface="Libre Franklin"/>
                <a:cs typeface="Libre Franklin"/>
              </a:rPr>
              <a:t>¿Con qué fracción de una bandeja de </a:t>
            </a:r>
            <a:r>
              <a:rPr lang="es-ES" i="1">
                <a:solidFill>
                  <a:srgbClr val="000000"/>
                </a:solidFill>
                <a:latin typeface="Libre Franklin"/>
                <a:ea typeface="Libre Franklin"/>
                <a:cs typeface="Libre Franklin"/>
              </a:rPr>
              <a:t>brownies</a:t>
            </a:r>
            <a:r>
              <a:rPr lang="es-ES">
                <a:solidFill>
                  <a:srgbClr val="000000"/>
                </a:solidFill>
                <a:latin typeface="Libre Franklin"/>
                <a:ea typeface="Libre Franklin"/>
                <a:cs typeface="Libre Franklin"/>
              </a:rPr>
              <a:t> se queda Blake? </a:t>
            </a:r>
            <a:endParaRPr lang="en-IN"/>
          </a:p>
        </p:txBody>
      </p:sp>
      <p:pic>
        <p:nvPicPr>
          <p:cNvPr id="16" name="Picture 15" descr="quedan seis quintos ">
            <a:extLst>
              <a:ext uri="{FF2B5EF4-FFF2-40B4-BE49-F238E27FC236}">
                <a16:creationId xmlns:a16="http://schemas.microsoft.com/office/drawing/2014/main" id="{2DE27992-DEB0-25C5-42C2-3C01A4AC4D66}"/>
              </a:ext>
            </a:extLst>
          </p:cNvPr>
          <p:cNvPicPr>
            <a:picLocks/>
          </p:cNvPicPr>
          <p:nvPr/>
        </p:nvPicPr>
        <p:blipFill>
          <a:blip r:embed="rId3"/>
          <a:stretch>
            <a:fillRect/>
          </a:stretch>
        </p:blipFill>
        <p:spPr>
          <a:xfrm>
            <a:off x="3344431" y="2675274"/>
            <a:ext cx="184731" cy="622300"/>
          </a:xfrm>
          <a:prstGeom prst="rect">
            <a:avLst/>
          </a:prstGeom>
        </p:spPr>
      </p:pic>
      <p:pic>
        <p:nvPicPr>
          <p:cNvPr id="10" name="Picture 9">
            <a:extLst>
              <a:ext uri="{FF2B5EF4-FFF2-40B4-BE49-F238E27FC236}">
                <a16:creationId xmlns:a16="http://schemas.microsoft.com/office/drawing/2014/main" id="{01735BCF-D042-45B5-15DA-A41DE4F77059}"/>
              </a:ext>
            </a:extLst>
          </p:cNvPr>
          <p:cNvPicPr>
            <a:picLocks/>
          </p:cNvPicPr>
          <p:nvPr/>
        </p:nvPicPr>
        <p:blipFill>
          <a:blip r:embed="rId4"/>
          <a:stretch>
            <a:fillRect/>
          </a:stretch>
        </p:blipFill>
        <p:spPr>
          <a:xfrm>
            <a:off x="7565155" y="2637829"/>
            <a:ext cx="182563" cy="568325"/>
          </a:xfrm>
          <a:prstGeom prst="rect">
            <a:avLst/>
          </a:prstGeom>
        </p:spPr>
      </p:pic>
    </p:spTree>
    <p:extLst>
      <p:ext uri="{BB962C8B-B14F-4D97-AF65-F5344CB8AC3E}">
        <p14:creationId xmlns:p14="http://schemas.microsoft.com/office/powerpoint/2010/main" val="259142915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CBEB6-F1A5-3339-FF15-C97443B4E056}"/>
              </a:ext>
            </a:extLst>
          </p:cNvPr>
          <p:cNvSpPr>
            <a:spLocks noGrp="1"/>
          </p:cNvSpPr>
          <p:nvPr>
            <p:ph type="title"/>
          </p:nvPr>
        </p:nvSpPr>
        <p:spPr>
          <a:xfrm>
            <a:off x="273598" y="50400"/>
            <a:ext cx="431669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(1 de 4)</a:t>
            </a:r>
            <a:endParaRPr lang="en-IN" sz="2400"/>
          </a:p>
        </p:txBody>
      </p:sp>
      <p:pic>
        <p:nvPicPr>
          <p:cNvPr id="3" name="Picture 2" descr="Edición para estudiantes: 5.ᵒ grado, módulo 2, tema B, lección 8, página 1"/>
          <p:cNvPicPr>
            <a:picLocks noChangeAspect="1"/>
          </p:cNvPicPr>
          <p:nvPr/>
        </p:nvPicPr>
        <p:blipFill>
          <a:blip r:embed="rId3"/>
          <a:stretch>
            <a:fillRect/>
          </a:stretch>
        </p:blipFill>
        <p:spPr>
          <a:xfrm>
            <a:off x="5216400" y="50400"/>
            <a:ext cx="5285232" cy="6757416"/>
          </a:xfrm>
          <a:prstGeom prst="rect">
            <a:avLst/>
          </a:prstGeom>
          <a:ln w="9525">
            <a:solidFill>
              <a:srgbClr val="000000"/>
            </a:solidFill>
          </a:ln>
        </p:spPr>
      </p:pic>
    </p:spTree>
    <p:extLst>
      <p:ext uri="{BB962C8B-B14F-4D97-AF65-F5344CB8AC3E}">
        <p14:creationId xmlns:p14="http://schemas.microsoft.com/office/powerpoint/2010/main" val="321392549"/>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E1ECD-7B58-228B-CB4A-9B2FC4CC10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BA8993-B9A7-3FCA-7042-DA754335243D}"/>
              </a:ext>
            </a:extLst>
          </p:cNvPr>
          <p:cNvSpPr>
            <a:spLocks noGrp="1"/>
          </p:cNvSpPr>
          <p:nvPr>
            <p:ph type="title"/>
          </p:nvPr>
        </p:nvSpPr>
        <p:spPr>
          <a:xfrm>
            <a:off x="273598" y="50400"/>
            <a:ext cx="4353266"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(2 de 4)</a:t>
            </a:r>
            <a:endParaRPr lang="en-IN" sz="2400"/>
          </a:p>
        </p:txBody>
      </p:sp>
      <p:pic>
        <p:nvPicPr>
          <p:cNvPr id="3" name="Picture 2" descr="Edición para estudiantes: 5.ᵒ grado, módulo 2, tema B, lección 8, página 2"/>
          <p:cNvPicPr>
            <a:picLocks noChangeAspect="1"/>
          </p:cNvPicPr>
          <p:nvPr/>
        </p:nvPicPr>
        <p:blipFill>
          <a:blip r:embed="rId3"/>
          <a:stretch>
            <a:fillRect/>
          </a:stretch>
        </p:blipFill>
        <p:spPr>
          <a:xfrm>
            <a:off x="5216400" y="50400"/>
            <a:ext cx="5285232" cy="6757416"/>
          </a:xfrm>
          <a:prstGeom prst="rect">
            <a:avLst/>
          </a:prstGeom>
          <a:ln w="9525">
            <a:solidFill>
              <a:srgbClr val="000000"/>
            </a:solidFill>
          </a:ln>
        </p:spPr>
      </p:pic>
    </p:spTree>
    <p:extLst>
      <p:ext uri="{BB962C8B-B14F-4D97-AF65-F5344CB8AC3E}">
        <p14:creationId xmlns:p14="http://schemas.microsoft.com/office/powerpoint/2010/main" val="1984518778"/>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AAE88-B40F-9289-2F74-D2A217E274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71453F-EE75-E99A-D96B-EC7C4C66386D}"/>
              </a:ext>
            </a:extLst>
          </p:cNvPr>
          <p:cNvSpPr>
            <a:spLocks noGrp="1"/>
          </p:cNvSpPr>
          <p:nvPr>
            <p:ph type="title"/>
          </p:nvPr>
        </p:nvSpPr>
        <p:spPr>
          <a:xfrm>
            <a:off x="273598" y="50400"/>
            <a:ext cx="4280114"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(3 de 4)</a:t>
            </a:r>
            <a:endParaRPr lang="en-IN" sz="2400"/>
          </a:p>
        </p:txBody>
      </p:sp>
      <p:pic>
        <p:nvPicPr>
          <p:cNvPr id="3" name="Picture 2" descr="Edición para estudiantes: 5.ᵒ grado, módulo 2, tema B, lección 8, página 3"/>
          <p:cNvPicPr>
            <a:picLocks noChangeAspect="1"/>
          </p:cNvPicPr>
          <p:nvPr/>
        </p:nvPicPr>
        <p:blipFill>
          <a:blip r:embed="rId3"/>
          <a:stretch>
            <a:fillRect/>
          </a:stretch>
        </p:blipFill>
        <p:spPr>
          <a:xfrm>
            <a:off x="5216400" y="50400"/>
            <a:ext cx="5285232" cy="6757416"/>
          </a:xfrm>
          <a:prstGeom prst="rect">
            <a:avLst/>
          </a:prstGeom>
          <a:ln w="9525">
            <a:solidFill>
              <a:srgbClr val="000000"/>
            </a:solidFill>
          </a:ln>
        </p:spPr>
      </p:pic>
    </p:spTree>
    <p:extLst>
      <p:ext uri="{BB962C8B-B14F-4D97-AF65-F5344CB8AC3E}">
        <p14:creationId xmlns:p14="http://schemas.microsoft.com/office/powerpoint/2010/main" val="2629151450"/>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25DF2-D7AA-83BF-934B-CE9FBECBD2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CCB29A-35A7-184A-E3F2-D2E59E6D617A}"/>
              </a:ext>
            </a:extLst>
          </p:cNvPr>
          <p:cNvSpPr>
            <a:spLocks noGrp="1"/>
          </p:cNvSpPr>
          <p:nvPr>
            <p:ph type="title"/>
          </p:nvPr>
        </p:nvSpPr>
        <p:spPr>
          <a:xfrm>
            <a:off x="273598" y="50400"/>
            <a:ext cx="4353266"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(4 de 4)</a:t>
            </a:r>
            <a:endParaRPr lang="en-IN" sz="2400"/>
          </a:p>
        </p:txBody>
      </p:sp>
      <p:pic>
        <p:nvPicPr>
          <p:cNvPr id="3" name="Picture 2" descr="Edición para estudiantes: 5.º grado, módulo 2, tema B, lección 8, página 4"/>
          <p:cNvPicPr>
            <a:picLocks noChangeAspect="1"/>
          </p:cNvPicPr>
          <p:nvPr/>
        </p:nvPicPr>
        <p:blipFill>
          <a:blip r:embed="rId3"/>
          <a:stretch>
            <a:fillRect/>
          </a:stretch>
        </p:blipFill>
        <p:spPr>
          <a:xfrm>
            <a:off x="5221224" y="54864"/>
            <a:ext cx="5285232" cy="6757416"/>
          </a:xfrm>
          <a:prstGeom prst="rect">
            <a:avLst/>
          </a:prstGeom>
          <a:ln w="9525">
            <a:solidFill>
              <a:srgbClr val="000000"/>
            </a:solidFill>
          </a:ln>
        </p:spPr>
      </p:pic>
    </p:spTree>
    <p:extLst>
      <p:ext uri="{BB962C8B-B14F-4D97-AF65-F5344CB8AC3E}">
        <p14:creationId xmlns:p14="http://schemas.microsoft.com/office/powerpoint/2010/main" val="1101225664"/>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0FC8-ACBB-E37E-31F5-D55443F03C36}"/>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 (1 de 2)</a:t>
            </a:r>
            <a:endParaRPr lang="en-US" sz="2400"/>
          </a:p>
        </p:txBody>
      </p:sp>
      <p:pic>
        <p:nvPicPr>
          <p:cNvPr id="10" name="Picture 9" descr="Tres sextos más cinco doceavos. ">
            <a:extLst>
              <a:ext uri="{FF2B5EF4-FFF2-40B4-BE49-F238E27FC236}">
                <a16:creationId xmlns:a16="http://schemas.microsoft.com/office/drawing/2014/main" id="{D3740C00-5BC2-46CF-77D2-EEE0D7A0ABCB}"/>
              </a:ext>
            </a:extLst>
          </p:cNvPr>
          <p:cNvPicPr>
            <a:picLocks/>
          </p:cNvPicPr>
          <p:nvPr/>
        </p:nvPicPr>
        <p:blipFill>
          <a:blip r:embed="rId3"/>
          <a:stretch>
            <a:fillRect/>
          </a:stretch>
        </p:blipFill>
        <p:spPr>
          <a:xfrm>
            <a:off x="2544763" y="2159000"/>
            <a:ext cx="1714500" cy="1460500"/>
          </a:xfrm>
          <a:prstGeom prst="rect">
            <a:avLst/>
          </a:prstGeom>
        </p:spPr>
      </p:pic>
      <p:pic>
        <p:nvPicPr>
          <p:cNvPr id="7" name="Picture 6" descr="Dos novenos más seis cuartos. ">
            <a:extLst>
              <a:ext uri="{FF2B5EF4-FFF2-40B4-BE49-F238E27FC236}">
                <a16:creationId xmlns:a16="http://schemas.microsoft.com/office/drawing/2014/main" id="{7F0977A5-846D-E2F1-7409-085D0B404DEA}"/>
              </a:ext>
            </a:extLst>
          </p:cNvPr>
          <p:cNvPicPr>
            <a:picLocks/>
          </p:cNvPicPr>
          <p:nvPr/>
        </p:nvPicPr>
        <p:blipFill>
          <a:blip r:embed="rId4"/>
          <a:stretch>
            <a:fillRect/>
          </a:stretch>
        </p:blipFill>
        <p:spPr>
          <a:xfrm>
            <a:off x="7100888" y="2159000"/>
            <a:ext cx="1409700" cy="1460500"/>
          </a:xfrm>
          <a:prstGeom prst="rect">
            <a:avLst/>
          </a:prstGeom>
        </p:spPr>
      </p:pic>
      <p:sp>
        <p:nvSpPr>
          <p:cNvPr id="6" name="Content Placeholder 2">
            <a:extLst>
              <a:ext uri="{FF2B5EF4-FFF2-40B4-BE49-F238E27FC236}">
                <a16:creationId xmlns:a16="http://schemas.microsoft.com/office/drawing/2014/main" id="{6485EA31-6D03-3740-D196-E608866C3637}"/>
              </a:ext>
            </a:extLst>
          </p:cNvPr>
          <p:cNvSpPr txBox="1"/>
          <p:nvPr/>
        </p:nvSpPr>
        <p:spPr>
          <a:xfrm>
            <a:off x="273599" y="4468100"/>
            <a:ext cx="11667600" cy="120118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¿Qué observan acerca de estas expresiones?</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¿Cómo saben si es necesario expresar con otro nombre más de una fracción?</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¿Son útiles los modelos de área cuando deben expresar con otro nombre? ¿De qué manera son útiles?</a:t>
            </a:r>
            <a:endParaRPr lang="en-IN"/>
          </a:p>
        </p:txBody>
      </p:sp>
    </p:spTree>
    <p:extLst>
      <p:ext uri="{BB962C8B-B14F-4D97-AF65-F5344CB8AC3E}">
        <p14:creationId xmlns:p14="http://schemas.microsoft.com/office/powerpoint/2010/main" val="2121459417"/>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83FB3-1E1C-829B-3E75-2337E4F561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B0E211-6E40-C350-365E-E3CD162A76EB}"/>
              </a:ext>
            </a:extLst>
          </p:cNvPr>
          <p:cNvSpPr>
            <a:spLocks noGrp="1"/>
          </p:cNvSpPr>
          <p:nvPr>
            <p:ph type="title"/>
          </p:nvPr>
        </p:nvSpPr>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 (2 de 2)</a:t>
            </a:r>
            <a:endParaRPr lang="en-US" sz="2400"/>
          </a:p>
        </p:txBody>
      </p:sp>
      <p:pic>
        <p:nvPicPr>
          <p:cNvPr id="6" name="Picture 5" descr="18 veintiseisavos más 37 treintaicincoavos. ">
            <a:extLst>
              <a:ext uri="{FF2B5EF4-FFF2-40B4-BE49-F238E27FC236}">
                <a16:creationId xmlns:a16="http://schemas.microsoft.com/office/drawing/2014/main" id="{1C885A27-AAB6-AAE5-1232-4D985D610C01}"/>
              </a:ext>
            </a:extLst>
          </p:cNvPr>
          <p:cNvPicPr>
            <a:picLocks/>
          </p:cNvPicPr>
          <p:nvPr/>
        </p:nvPicPr>
        <p:blipFill>
          <a:blip r:embed="rId3"/>
          <a:stretch>
            <a:fillRect/>
          </a:stretch>
        </p:blipFill>
        <p:spPr>
          <a:xfrm>
            <a:off x="5072063" y="2159000"/>
            <a:ext cx="2070100" cy="1460500"/>
          </a:xfrm>
          <a:prstGeom prst="rect">
            <a:avLst/>
          </a:prstGeom>
        </p:spPr>
      </p:pic>
      <p:sp>
        <p:nvSpPr>
          <p:cNvPr id="3" name="Content Placeholder 2">
            <a:extLst>
              <a:ext uri="{FF2B5EF4-FFF2-40B4-BE49-F238E27FC236}">
                <a16:creationId xmlns:a16="http://schemas.microsoft.com/office/drawing/2014/main" id="{9BEA649B-543A-5DF0-6DDD-9D90DD706988}"/>
              </a:ext>
            </a:extLst>
          </p:cNvPr>
          <p:cNvSpPr txBox="1"/>
          <p:nvPr/>
        </p:nvSpPr>
        <p:spPr>
          <a:xfrm>
            <a:off x="273599" y="4468100"/>
            <a:ext cx="11667600" cy="69797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¿Preferirían usar un modelo de área para expresar estas fracciones con otro nombre o mostrar la expresión con otro nombre numéricamente? ¿Por qué?</a:t>
            </a:r>
            <a:endParaRPr lang="en-IN"/>
          </a:p>
        </p:txBody>
      </p:sp>
    </p:spTree>
    <p:extLst>
      <p:ext uri="{BB962C8B-B14F-4D97-AF65-F5344CB8AC3E}">
        <p14:creationId xmlns:p14="http://schemas.microsoft.com/office/powerpoint/2010/main" val="302688971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465F8-C3DA-42C9-4E77-33FDBE60F354}"/>
              </a:ext>
            </a:extLst>
          </p:cNvPr>
          <p:cNvSpPr>
            <a:spLocks noGrp="1"/>
          </p:cNvSpPr>
          <p:nvPr>
            <p:ph type="title"/>
          </p:nvPr>
        </p:nvSpPr>
        <p:spPr/>
        <p:txBody>
          <a:bodyPr>
            <a:normAutofit fontScale="90000"/>
          </a:bodyPr>
          <a:lstStyle/>
          <a:p>
            <a:r>
              <a:rPr lang="es-US" sz="3300" b="1" i="0" strike="noStrike" cap="none" spc="0" baseline="0">
                <a:solidFill>
                  <a:srgbClr val="FFFFFF"/>
                </a:solidFill>
                <a:effectLst/>
                <a:latin typeface="Libre Franklin"/>
                <a:ea typeface="Libre Franklin"/>
                <a:cs typeface="Libre Franklin"/>
              </a:rPr>
              <a:t> Concluir</a:t>
            </a:r>
            <a:br>
              <a:rPr sz="2700"/>
            </a:br>
            <a:r>
              <a:rPr lang="es-US" sz="2400" b="1" i="0" strike="noStrike" cap="none" spc="0" baseline="0">
                <a:solidFill>
                  <a:srgbClr val="D62714"/>
                </a:solidFill>
                <a:effectLst/>
                <a:latin typeface="Libre Franklin"/>
                <a:ea typeface="Libre Franklin"/>
                <a:cs typeface="Libre Franklin"/>
              </a:rPr>
              <a:t>Boleto de salida</a:t>
            </a:r>
            <a:endParaRPr lang="en-IN" sz="2700"/>
          </a:p>
        </p:txBody>
      </p:sp>
      <p:pic>
        <p:nvPicPr>
          <p:cNvPr id="5" name="Picture 4" descr="Edición para estudiantes: 5.ᵒ grado, módulo 2, tema B, lección 8"/>
          <p:cNvPicPr>
            <a:picLocks noChangeAspect="1"/>
          </p:cNvPicPr>
          <p:nvPr/>
        </p:nvPicPr>
        <p:blipFill>
          <a:blip r:embed="rId3"/>
          <a:stretch>
            <a:fillRect/>
          </a:stretch>
        </p:blipFill>
        <p:spPr>
          <a:xfrm>
            <a:off x="5221224" y="54864"/>
            <a:ext cx="5285232" cy="6757416"/>
          </a:xfrm>
          <a:prstGeom prst="rect">
            <a:avLst/>
          </a:prstGeom>
          <a:ln w="9525">
            <a:solidFill>
              <a:srgbClr val="000000"/>
            </a:solidFill>
          </a:ln>
        </p:spPr>
      </p:pic>
    </p:spTree>
    <p:extLst>
      <p:ext uri="{BB962C8B-B14F-4D97-AF65-F5344CB8AC3E}">
        <p14:creationId xmlns:p14="http://schemas.microsoft.com/office/powerpoint/2010/main" val="2913825158"/>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D9631B-4DE3-4430-8983-5E86A27F9DA7}">
  <ds:schemaRefs>
    <ds:schemaRef ds:uri="http://schemas.microsoft.com/sharepoint/v3/contenttype/forms"/>
  </ds:schemaRefs>
</ds:datastoreItem>
</file>

<file path=customXml/itemProps2.xml><?xml version="1.0" encoding="utf-8"?>
<ds:datastoreItem xmlns:ds="http://schemas.openxmlformats.org/officeDocument/2006/customXml" ds:itemID="{1231F2AA-7D09-42BF-B32C-F7D6F41C01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41FEFAD-E6CE-45A9-8EFE-2037AF78EA91}">
  <ds:schemaRefs>
    <ds:schemaRef ds:uri="5454de79-deb2-452d-9c5c-6bf68d99f938"/>
    <ds:schemaRef ds:uri="837caeac-2aa5-41c1-9bca-2ac065ad703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3bb81e40-ca7d-41cb-aaab-8c632f3d7372"/>
    <ds:schemaRef ds:uri="b56b1dbd-347e-459c-8e23-8e8473b844c2"/>
  </ds:schemaRefs>
</ds:datastoreItem>
</file>

<file path=docProps/app.xml><?xml version="1.0" encoding="utf-8"?>
<Properties xmlns="http://schemas.openxmlformats.org/officeDocument/2006/extended-properties" xmlns:vt="http://schemas.openxmlformats.org/officeDocument/2006/docPropsVTypes">
  <TotalTime>0</TotalTime>
  <Words>2974</Words>
  <Application>Microsoft Office PowerPoint</Application>
  <PresentationFormat>Widescreen</PresentationFormat>
  <Paragraphs>295</Paragraphs>
  <Slides>22</Slides>
  <Notes>22</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22</vt:i4>
      </vt:variant>
    </vt:vector>
  </HeadingPairs>
  <TitlesOfParts>
    <vt:vector size="32" baseType="lpstr">
      <vt:lpstr>Arial</vt:lpstr>
      <vt:lpstr>Aptos Display</vt:lpstr>
      <vt:lpstr>Cambria</vt:lpstr>
      <vt:lpstr>Cambria Math</vt:lpstr>
      <vt:lpstr>Aptos</vt:lpstr>
      <vt:lpstr>Libre Franklin</vt:lpstr>
      <vt:lpstr>1_Custom Design</vt:lpstr>
      <vt:lpstr>2_Office Theme</vt:lpstr>
      <vt:lpstr>3_Custom Design</vt:lpstr>
      <vt:lpstr>2_Custom Design</vt:lpstr>
      <vt:lpstr>Sumar y restar fracciones con unidades no relacionadas hallando fracciones equivalentes de forma pictórica.</vt:lpstr>
      <vt:lpstr> Fluidez Intercambio con la pizarra blanca: Multiplicar números enteros de varios dígitos (1 de 3)</vt:lpstr>
      <vt:lpstr> Fluidez Intercambio con la pizarra blanca: Multiplicar números enteros de varios dígitos (2 de 3)</vt:lpstr>
      <vt:lpstr> Fluidez Intercambio con la pizarra blanca: Multiplicar números enteros de varios dígitos (3 de 3)</vt:lpstr>
      <vt:lpstr> Fluidez Intercambio con la pizarra blanca: Fracciones equivalentes (1 de 5)</vt:lpstr>
      <vt:lpstr> Fluidez Intercambio con la pizarra blanca: Fracciones equivalentes (2 de 5)</vt:lpstr>
      <vt:lpstr> Fluidez Intercambio con la pizarra blanca: Fracciones equivalentes (3 de 5)</vt:lpstr>
      <vt:lpstr> Fluidez Intercambio con la pizarra blanca: Fracciones equivalentes (4 de 5)</vt:lpstr>
      <vt:lpstr> Fluidez Intercambio con la pizarra blanca: Fracciones equivalentes (5 de 5)</vt:lpstr>
      <vt:lpstr> Presentar </vt:lpstr>
      <vt:lpstr> Aprender Sumar y restar fracciones con unidades no relacionadas (1 de 3)</vt:lpstr>
      <vt:lpstr> Aprender Sumar y restar fracciones con unidades no relacionadas (2 de 3)</vt:lpstr>
      <vt:lpstr> Aprender Sumar y restar fracciones con unidades no relacionadas (3 de 3)</vt:lpstr>
      <vt:lpstr> Aprender Sumar y restar fracciones mayores que 1 con unidades no relacionadas (1 de 2)</vt:lpstr>
      <vt:lpstr> Aprender Sumar y restar fracciones mayores que 1 con unidades no relacionadas (2 de 2)</vt:lpstr>
      <vt:lpstr> Aprender Grupo de problemas (1 de 4)</vt:lpstr>
      <vt:lpstr> Aprender Grupo de problemas (2 de 4)</vt:lpstr>
      <vt:lpstr> Aprender Grupo de problemas (3 de 4)</vt:lpstr>
      <vt:lpstr> Aprender Grupo de problemas (4 de 4)</vt:lpstr>
      <vt:lpstr> Concluir  Reflexión final (1 de 2)</vt:lpstr>
      <vt:lpstr> Concluir  Reflexión final (2 de 2)</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Sumar y restar fracciones con unidades no relacionadas hallando fracciones equivalentes de forma pictórica</dc:title>
  <dc:subject>Math</dc:subject>
  <dc:creator>Great Minds PBC</dc:creator>
  <cp:lastModifiedBy>Kristen Hayes</cp:lastModifiedBy>
  <cp:revision>3</cp:revision>
  <dcterms:created xsi:type="dcterms:W3CDTF">2024-08-23T07:11:00Z</dcterms:created>
  <dcterms:modified xsi:type="dcterms:W3CDTF">2025-09-11T07:05:41Z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