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723" r:id="rId5"/>
    <p:sldMasterId id="2147483730" r:id="rId6"/>
    <p:sldMasterId id="2147483732" r:id="rId7"/>
    <p:sldMasterId id="2147483735" r:id="rId8"/>
  </p:sldMasterIdLst>
  <p:notesMasterIdLst>
    <p:notesMasterId r:id="rId32"/>
  </p:notesMasterIdLst>
  <p:handoutMasterIdLst>
    <p:handoutMasterId r:id="rId33"/>
  </p:handoutMasterIdLst>
  <p:sldIdLst>
    <p:sldId id="257" r:id="rId9"/>
    <p:sldId id="259" r:id="rId10"/>
    <p:sldId id="306" r:id="rId11"/>
    <p:sldId id="307" r:id="rId12"/>
    <p:sldId id="265" r:id="rId13"/>
    <p:sldId id="308" r:id="rId14"/>
    <p:sldId id="309" r:id="rId15"/>
    <p:sldId id="310" r:id="rId16"/>
    <p:sldId id="312" r:id="rId17"/>
    <p:sldId id="275" r:id="rId18"/>
    <p:sldId id="279" r:id="rId19"/>
    <p:sldId id="281" r:id="rId20"/>
    <p:sldId id="283" r:id="rId21"/>
    <p:sldId id="285" r:id="rId22"/>
    <p:sldId id="287" r:id="rId23"/>
    <p:sldId id="289" r:id="rId24"/>
    <p:sldId id="291" r:id="rId25"/>
    <p:sldId id="297" r:id="rId26"/>
    <p:sldId id="299" r:id="rId27"/>
    <p:sldId id="301" r:id="rId28"/>
    <p:sldId id="313" r:id="rId29"/>
    <p:sldId id="303" r:id="rId30"/>
    <p:sldId id="305" r:id="rId31"/>
  </p:sldIdLst>
  <p:sldSz cx="12192000" cy="6858000"/>
  <p:notesSz cx="6858000" cy="9144000"/>
  <p:embeddedFontLst>
    <p:embeddedFont>
      <p:font typeface="Cambria" panose="02040503050406030204" pitchFamily="18" charset="0"/>
      <p:regular r:id="rId34"/>
      <p:bold r:id="rId35"/>
      <p:italic r:id="rId36"/>
      <p:boldItalic r:id="rId37"/>
    </p:embeddedFont>
    <p:embeddedFont>
      <p:font typeface="Cambria Math" panose="02040503050406030204" pitchFamily="18" charset="0"/>
      <p:regular r:id="rId38"/>
    </p:embeddedFont>
    <p:embeddedFont>
      <p:font typeface="Libre Franklin" pitchFamily="2" charset="0"/>
      <p:regular r:id="rId39"/>
      <p:bold r:id="rId40"/>
      <p:italic r:id="rId41"/>
      <p:boldItalic r:id="rId42"/>
    </p:embeddedFont>
  </p:embeddedFontLst>
  <p:custDataLst>
    <p:tags r:id="rId4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D0EAF4-C386-4C78-A57A-09DD10D51CC6}" v="583" dt="2025-09-11T01:20:07.9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09" autoAdjust="0"/>
    <p:restoredTop sz="47397" autoAdjust="0"/>
  </p:normalViewPr>
  <p:slideViewPr>
    <p:cSldViewPr snapToGrid="0">
      <p:cViewPr varScale="1">
        <p:scale>
          <a:sx n="23" d="100"/>
          <a:sy n="23" d="100"/>
        </p:scale>
        <p:origin x="1512" y="29"/>
      </p:cViewPr>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2" d="100"/>
          <a:sy n="52" d="100"/>
        </p:scale>
        <p:origin x="2112"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font" Target="fonts/font6.fntdata"/><Relationship Id="rId21" Type="http://schemas.openxmlformats.org/officeDocument/2006/relationships/slide" Target="slides/slide13.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font" Target="fonts/font3.fntdata"/><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font" Target="fonts/font2.fntdata"/><Relationship Id="rId43" Type="http://schemas.openxmlformats.org/officeDocument/2006/relationships/tags" Target="tags/tag1.xml"/><Relationship Id="rId48" Type="http://schemas.microsoft.com/office/2015/10/relationships/revisionInfo" Target="revisionInfo.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handoutMaster" Target="handoutMasters/handoutMaster1.xml"/><Relationship Id="rId38" Type="http://schemas.openxmlformats.org/officeDocument/2006/relationships/font" Target="fonts/font5.fntdata"/><Relationship Id="rId46" Type="http://schemas.openxmlformats.org/officeDocument/2006/relationships/theme" Target="theme/theme1.xml"/><Relationship Id="rId20" Type="http://schemas.openxmlformats.org/officeDocument/2006/relationships/slide" Target="slides/slide12.xml"/><Relationship Id="rId41" Type="http://schemas.openxmlformats.org/officeDocument/2006/relationships/font" Target="fonts/font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t>10-09-2025</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t>‹#›</a:t>
            </a:fld>
            <a:endParaRPr lang="en-I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90C93-B036-441B-A8CA-2FFAD3C273CF}" type="datetimeFigureOut">
              <a:rPr lang="en-IN" smtClean="0"/>
              <a:t>10-09-2025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Agenda</a:t>
            </a:r>
            <a:endParaRPr lang="es-US" sz="1200" b="1" i="0" strike="noStrike" cap="none" spc="0" baseline="0" dirty="0">
              <a:solidFill>
                <a:srgbClr val="000000"/>
              </a:solidFill>
              <a:effectLst/>
              <a:latin typeface="Libre Franklin"/>
              <a:ea typeface="Libre Franklin"/>
              <a:cs typeface="Libre Franklin"/>
            </a:endParaRPr>
          </a:p>
          <a:p>
            <a:r>
              <a:rPr lang="es-US" sz="1200" b="1" i="0" strike="noStrike" cap="none" spc="0" baseline="0" dirty="0">
                <a:solidFill>
                  <a:srgbClr val="000000"/>
                </a:solidFill>
                <a:effectLst/>
                <a:latin typeface="Libre Franklin"/>
                <a:ea typeface="Libre Franklin"/>
                <a:cs typeface="Libre Franklin"/>
              </a:rPr>
              <a:t>Fluidez 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Presentar </a:t>
            </a:r>
            <a:r>
              <a:rPr lang="es-US" sz="1200" b="0" i="0" strike="noStrike" cap="none" spc="0" baseline="0" dirty="0">
                <a:solidFill>
                  <a:srgbClr val="000000"/>
                </a:solidFill>
                <a:effectLst/>
                <a:latin typeface="Libre Franklin"/>
                <a:ea typeface="Libre Franklin"/>
                <a:cs typeface="Libre Franklin"/>
              </a:rPr>
              <a:t>5 min</a:t>
            </a:r>
          </a:p>
          <a:p>
            <a:r>
              <a:rPr lang="es-US" sz="1200" b="1" i="0" strike="noStrike" cap="none" spc="0" baseline="0" dirty="0">
                <a:solidFill>
                  <a:srgbClr val="000000"/>
                </a:solidFill>
                <a:effectLst/>
                <a:latin typeface="Libre Franklin"/>
                <a:ea typeface="Libre Franklin"/>
                <a:cs typeface="Libre Franklin"/>
              </a:rPr>
              <a:t>Aprender </a:t>
            </a:r>
            <a:r>
              <a:rPr lang="es-US" sz="1200" b="0" i="0" strike="noStrike" cap="none" spc="0" baseline="0" dirty="0">
                <a:solidFill>
                  <a:srgbClr val="000000"/>
                </a:solidFill>
                <a:effectLst/>
                <a:latin typeface="Libre Franklin"/>
                <a:ea typeface="Libre Franklin"/>
                <a:cs typeface="Libre Franklin"/>
              </a:rPr>
              <a:t>35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Sumar y restar fracciones no relacionadas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Sumar más de dos fracciones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Usar fracciones equivalentes para hallar unidades semejantes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r>
              <a:rPr lang="es-US" sz="1200" b="1" i="0" strike="noStrike" cap="none" spc="0" baseline="0" dirty="0">
                <a:solidFill>
                  <a:srgbClr val="000000"/>
                </a:solidFill>
                <a:effectLst/>
                <a:latin typeface="Libre Franklin"/>
                <a:ea typeface="Libre Franklin"/>
                <a:cs typeface="Libre Franklin"/>
              </a:rPr>
              <a:t>Concluir </a:t>
            </a:r>
            <a:r>
              <a:rPr lang="es-US" sz="1200" b="0" i="0" strike="noStrike" cap="none" spc="0" baseline="0" dirty="0">
                <a:solidFill>
                  <a:srgbClr val="000000"/>
                </a:solidFill>
                <a:effectLst/>
                <a:latin typeface="Libre Franklin"/>
                <a:ea typeface="Libre Franklin"/>
                <a:cs typeface="Libre Franklin"/>
              </a:rPr>
              <a:t>10 min</a:t>
            </a:r>
          </a:p>
        </p:txBody>
      </p:sp>
      <p:sp>
        <p:nvSpPr>
          <p:cNvPr id="4" name="Slide Number Placeholder 3"/>
          <p:cNvSpPr>
            <a:spLocks noGrp="1"/>
          </p:cNvSpPr>
          <p:nvPr>
            <p:ph type="sldNum" sz="quarter" idx="10"/>
          </p:nvPr>
        </p:nvSpPr>
        <p:spPr/>
        <p:txBody>
          <a:bodyPr/>
          <a:lstStyle/>
          <a:p>
            <a:fld id="{6101C5E1-D8E9-464D-A93E-CE21651935A7}"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1,307 × 5 = _______</a:t>
            </a:r>
            <a:r>
              <a:rPr lang="es-US" sz="1200" b="1" i="0" strike="noStrike" cap="none" spc="0" baseline="0" dirty="0">
                <a:solidFill>
                  <a:srgbClr val="000000"/>
                </a:solidFill>
                <a:effectLst/>
                <a:latin typeface="Libre Franklin"/>
                <a:ea typeface="Libre Franklin"/>
                <a:cs typeface="Libre Franklin"/>
              </a:rPr>
              <a:t>].</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 usando el algoritmo convencional.</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producto y el registro del algoritmo convencional en forma vertical].</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[Repita el proceso con la siguiente secuencia:]</a:t>
            </a:r>
          </a:p>
        </p:txBody>
      </p:sp>
      <p:sp>
        <p:nvSpPr>
          <p:cNvPr id="4" name="Slide Number Placeholder 3"/>
          <p:cNvSpPr>
            <a:spLocks noGrp="1"/>
          </p:cNvSpPr>
          <p:nvPr>
            <p:ph type="sldNum" sz="quarter" idx="10"/>
          </p:nvPr>
        </p:nvSpPr>
        <p:spPr/>
        <p:txBody>
          <a:bodyPr/>
          <a:lstStyle/>
          <a:p>
            <a:fld id="{6101C5E1-D8E9-464D-A93E-CE21651935A7}"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31BEB-4AC8-E706-B8B5-2000EE0345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EC8BDE-76E6-1367-2D8F-32C3067025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BB602D-5EE1-4D36-AB18-C7DCA437BEE4}"/>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5,009 × 6 = _______</a:t>
            </a:r>
            <a:r>
              <a:rPr lang="es-US" sz="12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usando el algoritmo convencional.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producto y el registro del algoritmo convencional en forma vertical].</a:t>
            </a:r>
          </a:p>
        </p:txBody>
      </p:sp>
      <p:sp>
        <p:nvSpPr>
          <p:cNvPr id="4" name="Slide Number Placeholder 3">
            <a:extLst>
              <a:ext uri="{FF2B5EF4-FFF2-40B4-BE49-F238E27FC236}">
                <a16:creationId xmlns:a16="http://schemas.microsoft.com/office/drawing/2014/main" id="{1575FD3A-8891-C729-E30F-C33B5334BF80}"/>
              </a:ext>
            </a:extLst>
          </p:cNvPr>
          <p:cNvSpPr>
            <a:spLocks noGrp="1"/>
          </p:cNvSpPr>
          <p:nvPr>
            <p:ph type="sldNum" sz="quarter" idx="10"/>
          </p:nvPr>
        </p:nvSpPr>
        <p:spPr/>
        <p:txBody>
          <a:bodyPr/>
          <a:lstStyle/>
          <a:p>
            <a:fld id="{6101C5E1-D8E9-464D-A93E-CE21651935A7}" type="slidenum">
              <a:rPr lang="en-US" smtClean="0"/>
              <a:t>3</a:t>
            </a:fld>
            <a:endParaRPr lang="en-US"/>
          </a:p>
        </p:txBody>
      </p:sp>
    </p:spTree>
    <p:extLst>
      <p:ext uri="{BB962C8B-B14F-4D97-AF65-F5344CB8AC3E}">
        <p14:creationId xmlns:p14="http://schemas.microsoft.com/office/powerpoint/2010/main" val="32547762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EAA40C-4A46-9A88-BF7C-EB09A6BB6B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192919-7762-096A-2457-DB79E04AD9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B110B7-370D-E5A6-A076-B8FBA68314A7}"/>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3,060 × 8 = _______</a:t>
            </a:r>
            <a:r>
              <a:rPr lang="es-US" sz="12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usando el algoritmo convencional.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producto y el registro del algoritmo convencional en forma vertical].</a:t>
            </a:r>
          </a:p>
        </p:txBody>
      </p:sp>
      <p:sp>
        <p:nvSpPr>
          <p:cNvPr id="4" name="Slide Number Placeholder 3">
            <a:extLst>
              <a:ext uri="{FF2B5EF4-FFF2-40B4-BE49-F238E27FC236}">
                <a16:creationId xmlns:a16="http://schemas.microsoft.com/office/drawing/2014/main" id="{64F34C7F-E326-4A37-C5B1-A6985AD0AB89}"/>
              </a:ext>
            </a:extLst>
          </p:cNvPr>
          <p:cNvSpPr>
            <a:spLocks noGrp="1"/>
          </p:cNvSpPr>
          <p:nvPr>
            <p:ph type="sldNum" sz="quarter" idx="10"/>
          </p:nvPr>
        </p:nvSpPr>
        <p:spPr/>
        <p:txBody>
          <a:bodyPr/>
          <a:lstStyle/>
          <a:p>
            <a:fld id="{6101C5E1-D8E9-464D-A93E-CE21651935A7}" type="slidenum">
              <a:rPr lang="en-US" smtClean="0"/>
              <a:t>4</a:t>
            </a:fld>
            <a:endParaRPr lang="en-US"/>
          </a:p>
        </p:txBody>
      </p:sp>
    </p:spTree>
    <p:extLst>
      <p:ext uri="{BB962C8B-B14F-4D97-AF65-F5344CB8AC3E}">
        <p14:creationId xmlns:p14="http://schemas.microsoft.com/office/powerpoint/2010/main" val="1640861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𝟐</m:t>
                        </m:r>
                      </m:num>
                      <m:den>
                        <m:r>
                          <a:rPr lang="en-US" b="1" i="1" dirty="0" smtClean="0">
                            <a:latin typeface="Cambria Math" panose="02040503050406030204" pitchFamily="18" charset="0"/>
                          </a:rPr>
                          <m:t>𝟑</m:t>
                        </m:r>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𝟐</m:t>
                        </m:r>
                        <m:r>
                          <a:rPr lang="en-US" b="1" i="1" dirty="0" smtClean="0">
                            <a:latin typeface="Cambria Math" panose="02040503050406030204" pitchFamily="18" charset="0"/>
                          </a:rPr>
                          <m:t> × </m:t>
                        </m:r>
                        <m:borderBox>
                          <m:borderBoxPr>
                            <m:ctrlPr>
                              <a:rPr lang="en-US" b="1" i="1" dirty="0" smtClean="0">
                                <a:latin typeface="Cambria Math" panose="02040503050406030204" pitchFamily="18" charset="0"/>
                                <a:ea typeface="Cambria Math" panose="02040503050406030204" pitchFamily="18" charset="0"/>
                              </a:rPr>
                            </m:ctrlPr>
                          </m:borderBoxPr>
                          <m:e/>
                        </m:borderBox>
                      </m:num>
                      <m:den>
                        <m:r>
                          <a:rPr lang="en-US" b="1" i="1" dirty="0" smtClean="0">
                            <a:latin typeface="Cambria Math" panose="02040503050406030204" pitchFamily="18" charset="0"/>
                          </a:rPr>
                          <m:t>𝟑</m:t>
                        </m:r>
                        <m:r>
                          <a:rPr lang="en-US" b="1" i="1" dirty="0" smtClean="0">
                            <a:latin typeface="Cambria Math" panose="02040503050406030204" pitchFamily="18" charset="0"/>
                          </a:rPr>
                          <m:t> × </m:t>
                        </m:r>
                        <m:borderBox>
                          <m:borderBoxPr>
                            <m:ctrlPr>
                              <a:rPr lang="en-US" b="1" i="1" dirty="0" smtClean="0">
                                <a:latin typeface="Cambria Math" panose="02040503050406030204" pitchFamily="18" charset="0"/>
                                <a:ea typeface="Cambria Math" panose="02040503050406030204" pitchFamily="18" charset="0"/>
                              </a:rPr>
                            </m:ctrlPr>
                          </m:borderBoxPr>
                          <m:e/>
                        </m:borderBox>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borderBox>
                          <m:borderBoxPr>
                            <m:ctrlPr>
                              <a:rPr lang="en-US" b="1" i="1" dirty="0" smtClean="0">
                                <a:latin typeface="Cambria Math" panose="02040503050406030204" pitchFamily="18" charset="0"/>
                              </a:rPr>
                            </m:ctrlPr>
                          </m:borderBoxPr>
                          <m:e/>
                        </m:borderBox>
                      </m:num>
                      <m:den>
                        <m:r>
                          <a:rPr lang="en-US" b="1" i="1" dirty="0" smtClean="0">
                            <a:latin typeface="Cambria Math" panose="02040503050406030204" pitchFamily="18" charset="0"/>
                          </a:rPr>
                          <m:t>𝟔</m:t>
                        </m:r>
                      </m:den>
                    </m:f>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Escribe y completa la ecuación para hallar una fracción equivalente a </a:t>
                </a:r>
                <a14:m>
                  <m:oMath xmlns:m="http://schemas.openxmlformats.org/officeDocument/2006/math">
                    <m:f>
                      <m:fPr>
                        <m:ctrlPr>
                          <a:rPr lang="en-US" i="1" dirty="0" smtClean="0">
                            <a:latin typeface="Cambria Math" panose="02040503050406030204" pitchFamily="18" charset="0"/>
                          </a:rPr>
                        </m:ctrlPr>
                      </m:fPr>
                      <m:num>
                        <m:r>
                          <a:rPr lang="en-US" b="0" i="1" dirty="0" smtClean="0">
                            <a:latin typeface="Cambria Math" panose="02040503050406030204" pitchFamily="18" charset="0"/>
                          </a:rPr>
                          <m:t>2</m:t>
                        </m:r>
                      </m:num>
                      <m:den>
                        <m:r>
                          <a:rPr lang="en-US" b="0" i="1" dirty="0" smtClean="0">
                            <a:latin typeface="Cambria Math" panose="02040503050406030204" pitchFamily="18" charset="0"/>
                          </a:rPr>
                          <m:t>3</m:t>
                        </m:r>
                      </m:den>
                    </m:f>
                  </m:oMath>
                </a14:m>
                <a:r>
                  <a:rPr lang="es-US" sz="1200" b="0"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completada].</a:t>
                </a:r>
              </a:p>
            </p:txBody>
          </p:sp>
        </mc:Choice>
        <mc:Fallback xmlns="">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US" b="1" i="0" dirty="0">
                    <a:latin typeface="Cambria Math" panose="02040503050406030204" pitchFamily="18" charset="0"/>
                  </a:rPr>
                  <a:t>𝟐/𝟑  =  (𝟐 × </a:t>
                </a:r>
                <a:r>
                  <a:rPr lang="en-US" b="1" i="0" dirty="0">
                    <a:latin typeface="Cambria Math" panose="02040503050406030204" pitchFamily="18" charset="0"/>
                    <a:ea typeface="Cambria Math" panose="02040503050406030204" pitchFamily="18" charset="0"/>
                  </a:rPr>
                  <a:t>▭)/(</a:t>
                </a:r>
                <a:r>
                  <a:rPr lang="en-US" b="1" i="0" dirty="0">
                    <a:latin typeface="Cambria Math" panose="02040503050406030204" pitchFamily="18" charset="0"/>
                  </a:rPr>
                  <a:t>𝟑 × </a:t>
                </a:r>
                <a:r>
                  <a:rPr lang="en-US" b="1" i="0" dirty="0">
                    <a:latin typeface="Cambria Math" panose="02040503050406030204" pitchFamily="18" charset="0"/>
                    <a:ea typeface="Cambria Math" panose="02040503050406030204" pitchFamily="18" charset="0"/>
                  </a:rPr>
                  <a:t>▭) </a:t>
                </a:r>
                <a:r>
                  <a:rPr lang="en-US" b="1" i="0" dirty="0">
                    <a:latin typeface="Cambria Math" panose="02040503050406030204" pitchFamily="18" charset="0"/>
                  </a:rPr>
                  <a:t> =  ▭/𝟔</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Escribe y completa la ecuación para hallar una fracción equivalente a </a:t>
                </a:r>
                <a:r>
                  <a:rPr lang="en-US" b="0" i="0" dirty="0">
                    <a:latin typeface="Cambria Math" panose="02040503050406030204" pitchFamily="18" charset="0"/>
                  </a:rPr>
                  <a:t>2/3</a:t>
                </a:r>
                <a:r>
                  <a:rPr lang="es-US" sz="1200" b="0"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B2732-6D59-5CA1-92B7-7C3D08A045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72C12F-5522-7D09-50B0-D3C3CA59B489}"/>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C5FD8DDA-2A08-DA83-1791-871CFAD30744}"/>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𝟐</m:t>
                        </m:r>
                      </m:num>
                      <m:den>
                        <m:r>
                          <a:rPr lang="en-US" b="1" i="1" dirty="0" smtClean="0">
                            <a:latin typeface="Cambria Math" panose="02040503050406030204" pitchFamily="18" charset="0"/>
                          </a:rPr>
                          <m:t>𝟓</m:t>
                        </m:r>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𝟐</m:t>
                        </m:r>
                        <m:r>
                          <a:rPr lang="en-US" b="1" i="1" dirty="0" smtClean="0">
                            <a:latin typeface="Cambria Math" panose="02040503050406030204" pitchFamily="18" charset="0"/>
                          </a:rPr>
                          <m:t> × </m:t>
                        </m:r>
                        <m:borderBox>
                          <m:borderBoxPr>
                            <m:ctrlPr>
                              <a:rPr lang="en-US" b="1" i="1" dirty="0" smtClean="0">
                                <a:latin typeface="Cambria Math" panose="02040503050406030204" pitchFamily="18" charset="0"/>
                                <a:ea typeface="Cambria Math" panose="02040503050406030204" pitchFamily="18" charset="0"/>
                              </a:rPr>
                            </m:ctrlPr>
                          </m:borderBoxPr>
                          <m:e/>
                        </m:borderBox>
                      </m:num>
                      <m:den>
                        <m:r>
                          <a:rPr lang="en-US" b="1" i="1" dirty="0" smtClean="0">
                            <a:latin typeface="Cambria Math" panose="02040503050406030204" pitchFamily="18" charset="0"/>
                          </a:rPr>
                          <m:t>𝟓</m:t>
                        </m:r>
                        <m:r>
                          <a:rPr lang="en-US" b="1" i="1" dirty="0" smtClean="0">
                            <a:latin typeface="Cambria Math" panose="02040503050406030204" pitchFamily="18" charset="0"/>
                          </a:rPr>
                          <m:t> × </m:t>
                        </m:r>
                        <m:borderBox>
                          <m:borderBoxPr>
                            <m:ctrlPr>
                              <a:rPr lang="en-US" b="1" i="1" dirty="0" smtClean="0">
                                <a:latin typeface="Cambria Math" panose="02040503050406030204" pitchFamily="18" charset="0"/>
                                <a:ea typeface="Cambria Math" panose="02040503050406030204" pitchFamily="18" charset="0"/>
                              </a:rPr>
                            </m:ctrlPr>
                          </m:borderBoxPr>
                          <m:e/>
                        </m:borderBox>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borderBox>
                          <m:borderBoxPr>
                            <m:ctrlPr>
                              <a:rPr lang="en-US" b="1" i="1" dirty="0" smtClean="0">
                                <a:latin typeface="Cambria Math" panose="02040503050406030204" pitchFamily="18" charset="0"/>
                              </a:rPr>
                            </m:ctrlPr>
                          </m:borderBoxPr>
                          <m:e/>
                        </m:borderBox>
                      </m:num>
                      <m:den>
                        <m:r>
                          <a:rPr lang="en-US" b="1" i="1" dirty="0" smtClean="0">
                            <a:latin typeface="Cambria Math" panose="02040503050406030204" pitchFamily="18" charset="0"/>
                          </a:rPr>
                          <m:t>𝟏𝟎</m:t>
                        </m:r>
                      </m:den>
                    </m:f>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Escribe y completa la ecuación para hallar una fracción equivalente a </a:t>
                </a:r>
                <a14:m>
                  <m:oMath xmlns:m="http://schemas.openxmlformats.org/officeDocument/2006/math">
                    <m:f>
                      <m:fPr>
                        <m:ctrlPr>
                          <a:rPr lang="en-US" i="1" dirty="0" smtClean="0">
                            <a:latin typeface="Cambria Math" panose="02040503050406030204" pitchFamily="18" charset="0"/>
                          </a:rPr>
                        </m:ctrlPr>
                      </m:fPr>
                      <m:num>
                        <m:r>
                          <a:rPr lang="en-US" b="0" i="1" dirty="0" smtClean="0">
                            <a:latin typeface="Cambria Math" panose="02040503050406030204" pitchFamily="18" charset="0"/>
                          </a:rPr>
                          <m:t>2</m:t>
                        </m:r>
                      </m:num>
                      <m:den>
                        <m:r>
                          <a:rPr lang="en-US" b="0" i="1" dirty="0" smtClean="0">
                            <a:latin typeface="Cambria Math" panose="02040503050406030204" pitchFamily="18" charset="0"/>
                          </a:rPr>
                          <m:t>5</m:t>
                        </m:r>
                      </m:den>
                    </m:f>
                  </m:oMath>
                </a14:m>
                <a:r>
                  <a:rPr lang="es-US" sz="1200" b="0"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completada].</a:t>
                </a:r>
              </a:p>
            </p:txBody>
          </p:sp>
        </mc:Choice>
        <mc:Fallback xmlns="">
          <p:sp>
            <p:nvSpPr>
              <p:cNvPr id="3" name="Notes Placeholder 2">
                <a:extLst>
                  <a:ext uri="{FF2B5EF4-FFF2-40B4-BE49-F238E27FC236}">
                    <a16:creationId xmlns:a16="http://schemas.microsoft.com/office/drawing/2014/main" id="{C5FD8DDA-2A08-DA83-1791-871CFAD30744}"/>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US" b="1" i="0" dirty="0">
                    <a:latin typeface="Cambria Math" panose="02040503050406030204" pitchFamily="18" charset="0"/>
                  </a:rPr>
                  <a:t>𝟐/𝟓  =  (𝟐 × </a:t>
                </a:r>
                <a:r>
                  <a:rPr lang="en-US" b="1" i="0" dirty="0">
                    <a:latin typeface="Cambria Math" panose="02040503050406030204" pitchFamily="18" charset="0"/>
                    <a:ea typeface="Cambria Math" panose="02040503050406030204" pitchFamily="18" charset="0"/>
                  </a:rPr>
                  <a:t>▭)/(</a:t>
                </a:r>
                <a:r>
                  <a:rPr lang="en-US" b="1" i="0" dirty="0">
                    <a:latin typeface="Cambria Math" panose="02040503050406030204" pitchFamily="18" charset="0"/>
                  </a:rPr>
                  <a:t>𝟓 × </a:t>
                </a:r>
                <a:r>
                  <a:rPr lang="en-US" b="1" i="0" dirty="0">
                    <a:latin typeface="Cambria Math" panose="02040503050406030204" pitchFamily="18" charset="0"/>
                    <a:ea typeface="Cambria Math" panose="02040503050406030204" pitchFamily="18" charset="0"/>
                  </a:rPr>
                  <a:t>▭) </a:t>
                </a:r>
                <a:r>
                  <a:rPr lang="en-US" b="1" i="0" dirty="0">
                    <a:latin typeface="Cambria Math" panose="02040503050406030204" pitchFamily="18" charset="0"/>
                  </a:rPr>
                  <a:t> =  ▭/𝟏𝟎</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Escribe y completa la ecuación para hallar una fracción equivalente a </a:t>
                </a:r>
                <a:r>
                  <a:rPr lang="en-US" b="0" i="0" dirty="0">
                    <a:latin typeface="Cambria Math" panose="02040503050406030204" pitchFamily="18" charset="0"/>
                  </a:rPr>
                  <a:t>2/5</a:t>
                </a:r>
                <a:r>
                  <a:rPr lang="es-US" sz="1200" b="0"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p:txBody>
          </p:sp>
        </mc:Fallback>
      </mc:AlternateContent>
      <p:sp>
        <p:nvSpPr>
          <p:cNvPr id="4" name="Slide Number Placeholder 3">
            <a:extLst>
              <a:ext uri="{FF2B5EF4-FFF2-40B4-BE49-F238E27FC236}">
                <a16:creationId xmlns:a16="http://schemas.microsoft.com/office/drawing/2014/main" id="{C47432D0-E72B-206A-00BD-A2AB15D6B337}"/>
              </a:ext>
            </a:extLst>
          </p:cNvPr>
          <p:cNvSpPr>
            <a:spLocks noGrp="1"/>
          </p:cNvSpPr>
          <p:nvPr>
            <p:ph type="sldNum" sz="quarter" idx="10"/>
          </p:nvPr>
        </p:nvSpPr>
        <p:spPr/>
        <p:txBody>
          <a:bodyPr/>
          <a:lstStyle/>
          <a:p>
            <a:fld id="{6101C5E1-D8E9-464D-A93E-CE21651935A7}" type="slidenum">
              <a:rPr lang="en-US" smtClean="0"/>
              <a:t>6</a:t>
            </a:fld>
            <a:endParaRPr lang="en-US"/>
          </a:p>
        </p:txBody>
      </p:sp>
    </p:spTree>
    <p:extLst>
      <p:ext uri="{BB962C8B-B14F-4D97-AF65-F5344CB8AC3E}">
        <p14:creationId xmlns:p14="http://schemas.microsoft.com/office/powerpoint/2010/main" val="333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FEA02-4F14-5D16-E9EC-01574C6C8E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B225BF-F896-FAF3-08F7-03DD461DF35D}"/>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F28F3432-5C72-35E6-AB71-CE29F7B5D2CF}"/>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𝟑</m:t>
                        </m:r>
                      </m:num>
                      <m:den>
                        <m:r>
                          <a:rPr lang="en-US" b="1" i="1" dirty="0" smtClean="0">
                            <a:latin typeface="Cambria Math" panose="02040503050406030204" pitchFamily="18" charset="0"/>
                          </a:rPr>
                          <m:t>𝟒</m:t>
                        </m:r>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𝟑</m:t>
                        </m:r>
                        <m:r>
                          <a:rPr lang="en-US" b="1" i="1" dirty="0" smtClean="0">
                            <a:latin typeface="Cambria Math" panose="02040503050406030204" pitchFamily="18" charset="0"/>
                          </a:rPr>
                          <m:t> × </m:t>
                        </m:r>
                        <m:borderBox>
                          <m:borderBoxPr>
                            <m:ctrlPr>
                              <a:rPr lang="en-US" b="1" i="1" dirty="0" smtClean="0">
                                <a:latin typeface="Cambria Math" panose="02040503050406030204" pitchFamily="18" charset="0"/>
                                <a:ea typeface="Cambria Math" panose="02040503050406030204" pitchFamily="18" charset="0"/>
                              </a:rPr>
                            </m:ctrlPr>
                          </m:borderBoxPr>
                          <m:e/>
                        </m:borderBox>
                      </m:num>
                      <m:den>
                        <m:r>
                          <a:rPr lang="en-US" b="1" i="1" dirty="0" smtClean="0">
                            <a:latin typeface="Cambria Math" panose="02040503050406030204" pitchFamily="18" charset="0"/>
                          </a:rPr>
                          <m:t>𝟒</m:t>
                        </m:r>
                        <m:r>
                          <a:rPr lang="en-US" b="1" i="1" dirty="0" smtClean="0">
                            <a:latin typeface="Cambria Math" panose="02040503050406030204" pitchFamily="18" charset="0"/>
                          </a:rPr>
                          <m:t> × </m:t>
                        </m:r>
                        <m:borderBox>
                          <m:borderBoxPr>
                            <m:ctrlPr>
                              <a:rPr lang="en-US" b="1" i="1" dirty="0" smtClean="0">
                                <a:latin typeface="Cambria Math" panose="02040503050406030204" pitchFamily="18" charset="0"/>
                                <a:ea typeface="Cambria Math" panose="02040503050406030204" pitchFamily="18" charset="0"/>
                              </a:rPr>
                            </m:ctrlPr>
                          </m:borderBoxPr>
                          <m:e/>
                        </m:borderBox>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borderBox>
                          <m:borderBoxPr>
                            <m:ctrlPr>
                              <a:rPr lang="en-US" b="1" i="1" dirty="0" smtClean="0">
                                <a:latin typeface="Cambria Math" panose="02040503050406030204" pitchFamily="18" charset="0"/>
                              </a:rPr>
                            </m:ctrlPr>
                          </m:borderBoxPr>
                          <m:e/>
                        </m:borderBox>
                      </m:num>
                      <m:den>
                        <m:r>
                          <a:rPr lang="en-US" b="1" i="1" dirty="0" smtClean="0">
                            <a:latin typeface="Cambria Math" panose="02040503050406030204" pitchFamily="18" charset="0"/>
                          </a:rPr>
                          <m:t>𝟏𝟐</m:t>
                        </m:r>
                      </m:den>
                    </m:f>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Escribe y completa la ecuación para hallar una fracción equivalente a </a:t>
                </a:r>
                <a14:m>
                  <m:oMath xmlns:m="http://schemas.openxmlformats.org/officeDocument/2006/math">
                    <m:f>
                      <m:fPr>
                        <m:ctrlPr>
                          <a:rPr lang="en-US" i="1" dirty="0" smtClean="0">
                            <a:latin typeface="Cambria Math" panose="02040503050406030204" pitchFamily="18" charset="0"/>
                          </a:rPr>
                        </m:ctrlPr>
                      </m:fPr>
                      <m:num>
                        <m:r>
                          <a:rPr lang="en-US" b="0" i="1" dirty="0" smtClean="0">
                            <a:latin typeface="Cambria Math" panose="02040503050406030204" pitchFamily="18" charset="0"/>
                          </a:rPr>
                          <m:t>3</m:t>
                        </m:r>
                      </m:num>
                      <m:den>
                        <m:r>
                          <a:rPr lang="en-US" b="0" i="1" dirty="0" smtClean="0">
                            <a:latin typeface="Cambria Math" panose="02040503050406030204" pitchFamily="18" charset="0"/>
                          </a:rPr>
                          <m:t>4</m:t>
                        </m:r>
                      </m:den>
                    </m:f>
                  </m:oMath>
                </a14:m>
                <a:r>
                  <a:rPr lang="es-US" sz="1200" b="0"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completada].</a:t>
                </a:r>
              </a:p>
            </p:txBody>
          </p:sp>
        </mc:Choice>
        <mc:Fallback xmlns="">
          <p:sp>
            <p:nvSpPr>
              <p:cNvPr id="3" name="Notes Placeholder 2">
                <a:extLst>
                  <a:ext uri="{FF2B5EF4-FFF2-40B4-BE49-F238E27FC236}">
                    <a16:creationId xmlns:a16="http://schemas.microsoft.com/office/drawing/2014/main" id="{F28F3432-5C72-35E6-AB71-CE29F7B5D2CF}"/>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US" b="1" i="0" dirty="0">
                    <a:latin typeface="Cambria Math" panose="02040503050406030204" pitchFamily="18" charset="0"/>
                  </a:rPr>
                  <a:t>𝟑/𝟒  =  (𝟑 × </a:t>
                </a:r>
                <a:r>
                  <a:rPr lang="en-US" b="1" i="0" dirty="0">
                    <a:latin typeface="Cambria Math" panose="02040503050406030204" pitchFamily="18" charset="0"/>
                    <a:ea typeface="Cambria Math" panose="02040503050406030204" pitchFamily="18" charset="0"/>
                  </a:rPr>
                  <a:t>▭)/(</a:t>
                </a:r>
                <a:r>
                  <a:rPr lang="en-US" b="1" i="0" dirty="0">
                    <a:latin typeface="Cambria Math" panose="02040503050406030204" pitchFamily="18" charset="0"/>
                  </a:rPr>
                  <a:t>𝟒 × </a:t>
                </a:r>
                <a:r>
                  <a:rPr lang="en-US" b="1" i="0" dirty="0">
                    <a:latin typeface="Cambria Math" panose="02040503050406030204" pitchFamily="18" charset="0"/>
                    <a:ea typeface="Cambria Math" panose="02040503050406030204" pitchFamily="18" charset="0"/>
                  </a:rPr>
                  <a:t>▭) </a:t>
                </a:r>
                <a:r>
                  <a:rPr lang="en-US" b="1" i="0" dirty="0">
                    <a:latin typeface="Cambria Math" panose="02040503050406030204" pitchFamily="18" charset="0"/>
                  </a:rPr>
                  <a:t> =  ▭/𝟏𝟐</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Escribe y completa la ecuación para hallar una fracción equivalente a </a:t>
                </a:r>
                <a:r>
                  <a:rPr lang="en-US" b="0" i="0" dirty="0">
                    <a:latin typeface="Cambria Math" panose="02040503050406030204" pitchFamily="18" charset="0"/>
                  </a:rPr>
                  <a:t>3/4</a:t>
                </a:r>
                <a:r>
                  <a:rPr lang="es-US" sz="1200" b="0"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p:txBody>
          </p:sp>
        </mc:Fallback>
      </mc:AlternateContent>
      <p:sp>
        <p:nvSpPr>
          <p:cNvPr id="4" name="Slide Number Placeholder 3">
            <a:extLst>
              <a:ext uri="{FF2B5EF4-FFF2-40B4-BE49-F238E27FC236}">
                <a16:creationId xmlns:a16="http://schemas.microsoft.com/office/drawing/2014/main" id="{A56B0015-9E73-CA24-536A-D8ED09C3A54F}"/>
              </a:ext>
            </a:extLst>
          </p:cNvPr>
          <p:cNvSpPr>
            <a:spLocks noGrp="1"/>
          </p:cNvSpPr>
          <p:nvPr>
            <p:ph type="sldNum" sz="quarter" idx="10"/>
          </p:nvPr>
        </p:nvSpPr>
        <p:spPr/>
        <p:txBody>
          <a:bodyPr/>
          <a:lstStyle/>
          <a:p>
            <a:fld id="{6101C5E1-D8E9-464D-A93E-CE21651935A7}" type="slidenum">
              <a:rPr lang="en-US" smtClean="0"/>
              <a:t>7</a:t>
            </a:fld>
            <a:endParaRPr lang="en-US"/>
          </a:p>
        </p:txBody>
      </p:sp>
    </p:spTree>
    <p:extLst>
      <p:ext uri="{BB962C8B-B14F-4D97-AF65-F5344CB8AC3E}">
        <p14:creationId xmlns:p14="http://schemas.microsoft.com/office/powerpoint/2010/main" val="16639770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40249-26B6-85F5-3C95-C4B6361D67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493E8D-E146-9A03-9121-22C2D9545315}"/>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D1168106-4076-20E5-F0B5-5105D6F5FB73}"/>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𝟒</m:t>
                        </m:r>
                      </m:num>
                      <m:den>
                        <m:r>
                          <a:rPr lang="en-US" b="1" i="1" dirty="0" smtClean="0">
                            <a:latin typeface="Cambria Math" panose="02040503050406030204" pitchFamily="18" charset="0"/>
                          </a:rPr>
                          <m:t>𝟓</m:t>
                        </m:r>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𝟒</m:t>
                        </m:r>
                        <m:r>
                          <a:rPr lang="en-US" b="1" i="1" dirty="0" smtClean="0">
                            <a:latin typeface="Cambria Math" panose="02040503050406030204" pitchFamily="18" charset="0"/>
                          </a:rPr>
                          <m:t> × </m:t>
                        </m:r>
                        <m:borderBox>
                          <m:borderBoxPr>
                            <m:ctrlPr>
                              <a:rPr lang="en-US" b="1" i="1" dirty="0" smtClean="0">
                                <a:latin typeface="Cambria Math" panose="02040503050406030204" pitchFamily="18" charset="0"/>
                                <a:ea typeface="Cambria Math" panose="02040503050406030204" pitchFamily="18" charset="0"/>
                              </a:rPr>
                            </m:ctrlPr>
                          </m:borderBoxPr>
                          <m:e/>
                        </m:borderBox>
                      </m:num>
                      <m:den>
                        <m:r>
                          <a:rPr lang="en-US" b="1" i="1" dirty="0" smtClean="0">
                            <a:latin typeface="Cambria Math" panose="02040503050406030204" pitchFamily="18" charset="0"/>
                          </a:rPr>
                          <m:t>𝟓</m:t>
                        </m:r>
                        <m:r>
                          <a:rPr lang="en-US" b="1" i="1" dirty="0" smtClean="0">
                            <a:latin typeface="Cambria Math" panose="02040503050406030204" pitchFamily="18" charset="0"/>
                          </a:rPr>
                          <m:t> × </m:t>
                        </m:r>
                        <m:borderBox>
                          <m:borderBoxPr>
                            <m:ctrlPr>
                              <a:rPr lang="en-US" b="1" i="1" dirty="0" smtClean="0">
                                <a:latin typeface="Cambria Math" panose="02040503050406030204" pitchFamily="18" charset="0"/>
                                <a:ea typeface="Cambria Math" panose="02040503050406030204" pitchFamily="18" charset="0"/>
                              </a:rPr>
                            </m:ctrlPr>
                          </m:borderBoxPr>
                          <m:e/>
                        </m:borderBox>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𝟖</m:t>
                        </m:r>
                      </m:num>
                      <m:den>
                        <m:borderBox>
                          <m:borderBoxPr>
                            <m:ctrlPr>
                              <a:rPr lang="en-US" b="1" i="1" dirty="0" smtClean="0">
                                <a:latin typeface="Cambria Math" panose="02040503050406030204" pitchFamily="18" charset="0"/>
                              </a:rPr>
                            </m:ctrlPr>
                          </m:borderBoxPr>
                          <m:e/>
                        </m:borderBox>
                      </m:den>
                    </m:f>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Escribe y completa la ecuación para hallar una fracción equivalente a </a:t>
                </a:r>
                <a14:m>
                  <m:oMath xmlns:m="http://schemas.openxmlformats.org/officeDocument/2006/math">
                    <m:f>
                      <m:fPr>
                        <m:ctrlPr>
                          <a:rPr lang="en-US" i="1" dirty="0" smtClean="0">
                            <a:latin typeface="Cambria Math" panose="02040503050406030204" pitchFamily="18" charset="0"/>
                          </a:rPr>
                        </m:ctrlPr>
                      </m:fPr>
                      <m:num>
                        <m:r>
                          <a:rPr lang="en-US" b="0" i="1" dirty="0" smtClean="0">
                            <a:latin typeface="Cambria Math" panose="02040503050406030204" pitchFamily="18" charset="0"/>
                          </a:rPr>
                          <m:t>4</m:t>
                        </m:r>
                      </m:num>
                      <m:den>
                        <m:r>
                          <a:rPr lang="en-US" b="0" i="1" dirty="0" smtClean="0">
                            <a:latin typeface="Cambria Math" panose="02040503050406030204" pitchFamily="18" charset="0"/>
                          </a:rPr>
                          <m:t>5</m:t>
                        </m:r>
                      </m:den>
                    </m:f>
                  </m:oMath>
                </a14:m>
                <a:r>
                  <a:rPr lang="es-US" sz="1200" b="0"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completada].</a:t>
                </a:r>
              </a:p>
              <a:p>
                <a:endParaRPr lang="en-US" b="1" i="0" dirty="0">
                  <a:latin typeface="Libre Franklin" pitchFamily="2" charset="0"/>
                </a:endParaRPr>
              </a:p>
            </p:txBody>
          </p:sp>
        </mc:Choice>
        <mc:Fallback xmlns="">
          <p:sp>
            <p:nvSpPr>
              <p:cNvPr id="3" name="Notes Placeholder 2">
                <a:extLst>
                  <a:ext uri="{FF2B5EF4-FFF2-40B4-BE49-F238E27FC236}">
                    <a16:creationId xmlns:a16="http://schemas.microsoft.com/office/drawing/2014/main" id="{D1168106-4076-20E5-F0B5-5105D6F5FB73}"/>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US" b="1" i="0" dirty="0">
                    <a:latin typeface="Cambria Math" panose="02040503050406030204" pitchFamily="18" charset="0"/>
                  </a:rPr>
                  <a:t>𝟒/𝟓  =  (𝟒 × </a:t>
                </a:r>
                <a:r>
                  <a:rPr lang="en-US" b="1" i="0" dirty="0">
                    <a:latin typeface="Cambria Math" panose="02040503050406030204" pitchFamily="18" charset="0"/>
                    <a:ea typeface="Cambria Math" panose="02040503050406030204" pitchFamily="18" charset="0"/>
                  </a:rPr>
                  <a:t>▭)/(</a:t>
                </a:r>
                <a:r>
                  <a:rPr lang="en-US" b="1" i="0" dirty="0">
                    <a:latin typeface="Cambria Math" panose="02040503050406030204" pitchFamily="18" charset="0"/>
                  </a:rPr>
                  <a:t>𝟓 × </a:t>
                </a:r>
                <a:r>
                  <a:rPr lang="en-US" b="1" i="0" dirty="0">
                    <a:latin typeface="Cambria Math" panose="02040503050406030204" pitchFamily="18" charset="0"/>
                    <a:ea typeface="Cambria Math" panose="02040503050406030204" pitchFamily="18" charset="0"/>
                  </a:rPr>
                  <a:t>▭) </a:t>
                </a:r>
                <a:r>
                  <a:rPr lang="en-US" b="1" i="0" dirty="0">
                    <a:latin typeface="Cambria Math" panose="02040503050406030204" pitchFamily="18" charset="0"/>
                  </a:rPr>
                  <a:t> =  𝟖/▭</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Escribe y completa la ecuación para hallar una fracción equivalente a </a:t>
                </a:r>
                <a:r>
                  <a:rPr lang="en-US" b="0" i="0" dirty="0">
                    <a:latin typeface="Cambria Math" panose="02040503050406030204" pitchFamily="18" charset="0"/>
                  </a:rPr>
                  <a:t>4/5</a:t>
                </a:r>
                <a:r>
                  <a:rPr lang="es-US" sz="1200" b="0"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a:p>
                <a:endParaRPr lang="en-US" b="1" i="0" dirty="0">
                  <a:latin typeface="Libre Franklin" pitchFamily="2" charset="0"/>
                </a:endParaRPr>
              </a:p>
            </p:txBody>
          </p:sp>
        </mc:Fallback>
      </mc:AlternateContent>
      <p:sp>
        <p:nvSpPr>
          <p:cNvPr id="4" name="Slide Number Placeholder 3">
            <a:extLst>
              <a:ext uri="{FF2B5EF4-FFF2-40B4-BE49-F238E27FC236}">
                <a16:creationId xmlns:a16="http://schemas.microsoft.com/office/drawing/2014/main" id="{2A054A26-F128-5BE6-9218-B1997FD8EE86}"/>
              </a:ext>
            </a:extLst>
          </p:cNvPr>
          <p:cNvSpPr>
            <a:spLocks noGrp="1"/>
          </p:cNvSpPr>
          <p:nvPr>
            <p:ph type="sldNum" sz="quarter" idx="10"/>
          </p:nvPr>
        </p:nvSpPr>
        <p:spPr/>
        <p:txBody>
          <a:bodyPr/>
          <a:lstStyle/>
          <a:p>
            <a:fld id="{6101C5E1-D8E9-464D-A93E-CE21651935A7}" type="slidenum">
              <a:rPr lang="en-US" smtClean="0"/>
              <a:t>8</a:t>
            </a:fld>
            <a:endParaRPr lang="en-US"/>
          </a:p>
        </p:txBody>
      </p:sp>
    </p:spTree>
    <p:extLst>
      <p:ext uri="{BB962C8B-B14F-4D97-AF65-F5344CB8AC3E}">
        <p14:creationId xmlns:p14="http://schemas.microsoft.com/office/powerpoint/2010/main" val="42438297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D9041-8E13-8713-6A6A-67C31BDBB0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A87EFF-6CF3-6E52-3A09-502FC4A5549D}"/>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A570291F-5620-04FB-CF59-F57FE3DBCEA1}"/>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𝟓</m:t>
                        </m:r>
                      </m:num>
                      <m:den>
                        <m:r>
                          <a:rPr lang="en-US" b="1" i="1" dirty="0" smtClean="0">
                            <a:latin typeface="Cambria Math" panose="02040503050406030204" pitchFamily="18" charset="0"/>
                          </a:rPr>
                          <m:t>𝟔</m:t>
                        </m:r>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𝟓</m:t>
                        </m:r>
                        <m:r>
                          <a:rPr lang="en-US" b="1" i="1" dirty="0" smtClean="0">
                            <a:latin typeface="Cambria Math" panose="02040503050406030204" pitchFamily="18" charset="0"/>
                          </a:rPr>
                          <m:t> × </m:t>
                        </m:r>
                        <m:borderBox>
                          <m:borderBoxPr>
                            <m:ctrlPr>
                              <a:rPr lang="en-US" b="1" i="1" dirty="0" smtClean="0">
                                <a:latin typeface="Cambria Math" panose="02040503050406030204" pitchFamily="18" charset="0"/>
                                <a:ea typeface="Cambria Math" panose="02040503050406030204" pitchFamily="18" charset="0"/>
                              </a:rPr>
                            </m:ctrlPr>
                          </m:borderBoxPr>
                          <m:e/>
                        </m:borderBox>
                      </m:num>
                      <m:den>
                        <m:r>
                          <a:rPr lang="en-US" b="1" i="1" dirty="0" smtClean="0">
                            <a:latin typeface="Cambria Math" panose="02040503050406030204" pitchFamily="18" charset="0"/>
                          </a:rPr>
                          <m:t>𝟔</m:t>
                        </m:r>
                        <m:r>
                          <a:rPr lang="en-US" b="1" i="1" dirty="0" smtClean="0">
                            <a:latin typeface="Cambria Math" panose="02040503050406030204" pitchFamily="18" charset="0"/>
                          </a:rPr>
                          <m:t> × </m:t>
                        </m:r>
                        <m:borderBox>
                          <m:borderBoxPr>
                            <m:ctrlPr>
                              <a:rPr lang="en-US" b="1" i="1" dirty="0" smtClean="0">
                                <a:latin typeface="Cambria Math" panose="02040503050406030204" pitchFamily="18" charset="0"/>
                                <a:ea typeface="Cambria Math" panose="02040503050406030204" pitchFamily="18" charset="0"/>
                              </a:rPr>
                            </m:ctrlPr>
                          </m:borderBoxPr>
                          <m:e/>
                        </m:borderBox>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𝟏𝟎</m:t>
                        </m:r>
                      </m:num>
                      <m:den>
                        <m:borderBox>
                          <m:borderBoxPr>
                            <m:ctrlPr>
                              <a:rPr lang="en-US" b="1" i="1" dirty="0" smtClean="0">
                                <a:latin typeface="Cambria Math" panose="02040503050406030204" pitchFamily="18" charset="0"/>
                              </a:rPr>
                            </m:ctrlPr>
                          </m:borderBoxPr>
                          <m:e/>
                        </m:borderBox>
                      </m:den>
                    </m:f>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Escribe y completa la ecuación para hallar una fracción equivalente a </a:t>
                </a:r>
                <a14:m>
                  <m:oMath xmlns:m="http://schemas.openxmlformats.org/officeDocument/2006/math">
                    <m:f>
                      <m:fPr>
                        <m:ctrlPr>
                          <a:rPr lang="en-US" i="1" dirty="0" smtClean="0">
                            <a:latin typeface="Cambria Math" panose="02040503050406030204" pitchFamily="18" charset="0"/>
                          </a:rPr>
                        </m:ctrlPr>
                      </m:fPr>
                      <m:num>
                        <m:r>
                          <a:rPr lang="en-US" b="0" i="1" dirty="0" smtClean="0">
                            <a:latin typeface="Cambria Math" panose="02040503050406030204" pitchFamily="18" charset="0"/>
                          </a:rPr>
                          <m:t>5</m:t>
                        </m:r>
                      </m:num>
                      <m:den>
                        <m:r>
                          <a:rPr lang="en-US" b="0" i="1" dirty="0" smtClean="0">
                            <a:latin typeface="Cambria Math" panose="02040503050406030204" pitchFamily="18" charset="0"/>
                          </a:rPr>
                          <m:t>6</m:t>
                        </m:r>
                      </m:den>
                    </m:f>
                  </m:oMath>
                </a14:m>
                <a:r>
                  <a:rPr lang="es-US" sz="1200" b="0"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completada].</a:t>
                </a:r>
                <a:endParaRPr b="1" i="0" dirty="0">
                  <a:latin typeface="Libre Franklin" pitchFamily="2" charset="0"/>
                </a:endParaRPr>
              </a:p>
            </p:txBody>
          </p:sp>
        </mc:Choice>
        <mc:Fallback xmlns="">
          <p:sp>
            <p:nvSpPr>
              <p:cNvPr id="3" name="Notes Placeholder 2">
                <a:extLst>
                  <a:ext uri="{FF2B5EF4-FFF2-40B4-BE49-F238E27FC236}">
                    <a16:creationId xmlns:a16="http://schemas.microsoft.com/office/drawing/2014/main" id="{A570291F-5620-04FB-CF59-F57FE3DBCEA1}"/>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US" b="1" i="0" dirty="0">
                    <a:latin typeface="Cambria Math" panose="02040503050406030204" pitchFamily="18" charset="0"/>
                  </a:rPr>
                  <a:t>𝟓/𝟔  =  (𝟓 × </a:t>
                </a:r>
                <a:r>
                  <a:rPr lang="en-US" b="1" i="0" dirty="0">
                    <a:latin typeface="Cambria Math" panose="02040503050406030204" pitchFamily="18" charset="0"/>
                    <a:ea typeface="Cambria Math" panose="02040503050406030204" pitchFamily="18" charset="0"/>
                  </a:rPr>
                  <a:t>▭)/(</a:t>
                </a:r>
                <a:r>
                  <a:rPr lang="en-US" b="1" i="0" dirty="0">
                    <a:latin typeface="Cambria Math" panose="02040503050406030204" pitchFamily="18" charset="0"/>
                  </a:rPr>
                  <a:t>𝟔 × </a:t>
                </a:r>
                <a:r>
                  <a:rPr lang="en-US" b="1" i="0" dirty="0">
                    <a:latin typeface="Cambria Math" panose="02040503050406030204" pitchFamily="18" charset="0"/>
                    <a:ea typeface="Cambria Math" panose="02040503050406030204" pitchFamily="18" charset="0"/>
                  </a:rPr>
                  <a:t>▭) </a:t>
                </a:r>
                <a:r>
                  <a:rPr lang="en-US" b="1" i="0" dirty="0">
                    <a:latin typeface="Cambria Math" panose="02040503050406030204" pitchFamily="18" charset="0"/>
                  </a:rPr>
                  <a:t> =  𝟏𝟎/▭</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Escribe y completa la ecuación para hallar una fracción equivalente a </a:t>
                </a:r>
                <a:r>
                  <a:rPr lang="en-US" b="0" i="0" dirty="0">
                    <a:latin typeface="Cambria Math" panose="02040503050406030204" pitchFamily="18" charset="0"/>
                  </a:rPr>
                  <a:t>5/6</a:t>
                </a:r>
                <a:r>
                  <a:rPr lang="es-US" sz="1200" b="0"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endParaRPr b="1" i="0" dirty="0">
                  <a:latin typeface="Libre Franklin" pitchFamily="2" charset="0"/>
                </a:endParaRPr>
              </a:p>
            </p:txBody>
          </p:sp>
        </mc:Fallback>
      </mc:AlternateContent>
      <p:sp>
        <p:nvSpPr>
          <p:cNvPr id="4" name="Slide Number Placeholder 3">
            <a:extLst>
              <a:ext uri="{FF2B5EF4-FFF2-40B4-BE49-F238E27FC236}">
                <a16:creationId xmlns:a16="http://schemas.microsoft.com/office/drawing/2014/main" id="{12B194E1-D05D-A4A5-E34D-049245BD98D6}"/>
              </a:ext>
            </a:extLst>
          </p:cNvPr>
          <p:cNvSpPr>
            <a:spLocks noGrp="1"/>
          </p:cNvSpPr>
          <p:nvPr>
            <p:ph type="sldNum" sz="quarter" idx="10"/>
          </p:nvPr>
        </p:nvSpPr>
        <p:spPr/>
        <p:txBody>
          <a:bodyPr/>
          <a:lstStyle/>
          <a:p>
            <a:fld id="{6101C5E1-D8E9-464D-A93E-CE21651935A7}" type="slidenum">
              <a:rPr lang="en-US" smtClean="0"/>
              <a:t>9</a:t>
            </a:fld>
            <a:endParaRPr lang="en-US"/>
          </a:p>
        </p:txBody>
      </p:sp>
    </p:spTree>
    <p:extLst>
      <p:ext uri="{BB962C8B-B14F-4D97-AF65-F5344CB8AC3E}">
        <p14:creationId xmlns:p14="http://schemas.microsoft.com/office/powerpoint/2010/main" val="1501008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fontScale="92500" lnSpcReduction="20000"/>
              </a:bodyPr>
              <a:lstStyle/>
              <a:p>
                <a:r>
                  <a:rPr lang="es-US" sz="800" b="0" i="0" strike="noStrike" cap="none" spc="0" baseline="0" dirty="0">
                    <a:solidFill>
                      <a:srgbClr val="000000"/>
                    </a:solidFill>
                    <a:effectLst/>
                    <a:latin typeface="Libre Franklin"/>
                    <a:ea typeface="Libre Franklin"/>
                    <a:cs typeface="Libre Franklin"/>
                  </a:rPr>
                  <a:t>Cerca de </a:t>
                </a:r>
                <a:r>
                  <a:rPr lang="es-US" sz="800" b="0" i="0" strike="noStrike" cap="none" spc="0" baseline="0" dirty="0">
                    <a:solidFill>
                      <a:srgbClr val="000000"/>
                    </a:solidFill>
                    <a:effectLst/>
                    <a:latin typeface="Cambria"/>
                    <a:ea typeface="Cambria"/>
                    <a:cs typeface="Cambria"/>
                  </a:rPr>
                  <a:t>3,400</a:t>
                </a:r>
                <a:r>
                  <a:rPr lang="es-US" sz="800" b="0" i="0" strike="noStrike" cap="none" spc="0" baseline="0" dirty="0">
                    <a:solidFill>
                      <a:srgbClr val="000000"/>
                    </a:solidFill>
                    <a:effectLst/>
                    <a:latin typeface="Libre Franklin"/>
                    <a:ea typeface="Libre Franklin"/>
                    <a:cs typeface="Libre Franklin"/>
                  </a:rPr>
                  <a:t> años atrás, en Egipto, un escriba llamado Ahmes escribió problemas de matemáticas en papiros. En general, Ahmes registraba problemas que ocurrían en la vida cotidiana. Por ejemplo, cómo dividir </a:t>
                </a:r>
                <a:r>
                  <a:rPr lang="es-US" sz="800" b="0" i="0" strike="noStrike" cap="none" spc="0" baseline="0" dirty="0">
                    <a:solidFill>
                      <a:srgbClr val="000000"/>
                    </a:solidFill>
                    <a:effectLst/>
                    <a:latin typeface="Cambria"/>
                    <a:ea typeface="Cambria"/>
                    <a:cs typeface="Cambria"/>
                  </a:rPr>
                  <a:t>9</a:t>
                </a:r>
                <a:r>
                  <a:rPr lang="es-US" sz="800" b="0" i="0" strike="noStrike" cap="none" spc="0" baseline="0" dirty="0">
                    <a:solidFill>
                      <a:srgbClr val="000000"/>
                    </a:solidFill>
                    <a:effectLst/>
                    <a:latin typeface="Libre Franklin"/>
                    <a:ea typeface="Libre Franklin"/>
                    <a:cs typeface="Libre Franklin"/>
                  </a:rPr>
                  <a:t> barras de pan, en partes iguales, entre </a:t>
                </a:r>
                <a:r>
                  <a:rPr lang="es-US" sz="800" b="0" i="0" strike="noStrike" cap="none" spc="0" baseline="0" dirty="0">
                    <a:solidFill>
                      <a:srgbClr val="000000"/>
                    </a:solidFill>
                    <a:effectLst/>
                    <a:latin typeface="Cambria"/>
                    <a:ea typeface="Cambria"/>
                    <a:cs typeface="Cambria"/>
                  </a:rPr>
                  <a:t>10</a:t>
                </a:r>
                <a:r>
                  <a:rPr lang="es-US" sz="800" b="0" i="0" strike="noStrike" cap="none" spc="0" baseline="0" dirty="0">
                    <a:solidFill>
                      <a:srgbClr val="000000"/>
                    </a:solidFill>
                    <a:effectLst/>
                    <a:latin typeface="Libre Franklin"/>
                    <a:ea typeface="Libre Franklin"/>
                    <a:cs typeface="Libre Franklin"/>
                  </a:rPr>
                  <a:t> personas.</a:t>
                </a:r>
              </a:p>
              <a:p>
                <a:endParaRPr lang="en-US" dirty="0">
                  <a:latin typeface="Libre Franklin" pitchFamily="2" charset="0"/>
                </a:endParaRPr>
              </a:p>
              <a:p>
                <a:r>
                  <a:rPr lang="es-US" sz="800" b="1" i="0" strike="noStrike" cap="none" spc="0" baseline="0" dirty="0">
                    <a:solidFill>
                      <a:srgbClr val="000000"/>
                    </a:solidFill>
                    <a:effectLst/>
                    <a:latin typeface="Libre Franklin"/>
                    <a:ea typeface="Libre Franklin"/>
                    <a:cs typeface="Libre Franklin"/>
                  </a:rPr>
                  <a:t>[Invite a la clase a que se reúna y converse en parejas acerca de cómo podrían dividir </a:t>
                </a:r>
                <a:r>
                  <a:rPr lang="es-US" sz="800" b="1" i="0" strike="noStrike" cap="none" spc="0" baseline="0" dirty="0">
                    <a:solidFill>
                      <a:srgbClr val="000000"/>
                    </a:solidFill>
                    <a:effectLst/>
                    <a:latin typeface="Cambria"/>
                    <a:ea typeface="Cambria"/>
                    <a:cs typeface="Cambria"/>
                  </a:rPr>
                  <a:t>9</a:t>
                </a:r>
                <a:r>
                  <a:rPr lang="es-US" sz="800" b="1" i="0" strike="noStrike" cap="none" spc="0" baseline="0" dirty="0">
                    <a:solidFill>
                      <a:srgbClr val="000000"/>
                    </a:solidFill>
                    <a:effectLst/>
                    <a:latin typeface="Libre Franklin"/>
                    <a:ea typeface="Libre Franklin"/>
                    <a:cs typeface="Libre Franklin"/>
                  </a:rPr>
                  <a:t> barras de pan, en partes iguales, entre </a:t>
                </a:r>
                <a:r>
                  <a:rPr lang="es-US" sz="800" b="1" i="0" strike="noStrike" cap="none" spc="0" baseline="0" dirty="0">
                    <a:solidFill>
                      <a:srgbClr val="000000"/>
                    </a:solidFill>
                    <a:effectLst/>
                    <a:latin typeface="Cambria"/>
                    <a:ea typeface="Cambria"/>
                    <a:cs typeface="Cambria"/>
                  </a:rPr>
                  <a:t>10</a:t>
                </a:r>
                <a:r>
                  <a:rPr lang="es-US" sz="800" b="1" i="0" strike="noStrike" cap="none" spc="0" baseline="0" dirty="0">
                    <a:solidFill>
                      <a:srgbClr val="000000"/>
                    </a:solidFill>
                    <a:effectLst/>
                    <a:latin typeface="Libre Franklin"/>
                    <a:ea typeface="Libre Franklin"/>
                    <a:cs typeface="Libre Franklin"/>
                  </a:rPr>
                  <a:t> personas].</a:t>
                </a: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Una manera de dividir el pan en partes iguales es cortar cada barra en </a:t>
                </a:r>
                <a:r>
                  <a:rPr lang="es-US" sz="800" b="0" i="0" strike="noStrike" cap="none" spc="0" baseline="0" dirty="0">
                    <a:solidFill>
                      <a:srgbClr val="000000"/>
                    </a:solidFill>
                    <a:effectLst/>
                    <a:latin typeface="Cambria"/>
                    <a:ea typeface="Cambria"/>
                    <a:cs typeface="Cambria"/>
                  </a:rPr>
                  <a:t>10</a:t>
                </a:r>
                <a:r>
                  <a:rPr lang="es-US" sz="800" b="0" i="0" strike="noStrike" cap="none" spc="0" baseline="0" dirty="0">
                    <a:solidFill>
                      <a:srgbClr val="000000"/>
                    </a:solidFill>
                    <a:effectLst/>
                    <a:latin typeface="Libre Franklin"/>
                    <a:ea typeface="Libre Franklin"/>
                    <a:cs typeface="Libre Franklin"/>
                  </a:rPr>
                  <a:t> partes iguales, lo que da un total de </a:t>
                </a:r>
                <a:r>
                  <a:rPr lang="es-US" sz="800" b="0" i="0" strike="noStrike" cap="none" spc="0" baseline="0" dirty="0">
                    <a:solidFill>
                      <a:srgbClr val="000000"/>
                    </a:solidFill>
                    <a:effectLst/>
                    <a:latin typeface="Cambria"/>
                    <a:ea typeface="Cambria"/>
                    <a:cs typeface="Cambria"/>
                  </a:rPr>
                  <a:t>90</a:t>
                </a:r>
                <a:r>
                  <a:rPr lang="es-US" sz="800" b="0" i="0" strike="noStrike" cap="none" spc="0" baseline="0" dirty="0">
                    <a:solidFill>
                      <a:srgbClr val="000000"/>
                    </a:solidFill>
                    <a:effectLst/>
                    <a:latin typeface="Libre Franklin"/>
                    <a:ea typeface="Libre Franklin"/>
                    <a:cs typeface="Libre Franklin"/>
                  </a:rPr>
                  <a:t> pedazos de pan. Cada persona recibiría </a:t>
                </a:r>
                <a:r>
                  <a:rPr lang="es-US" sz="800" b="0" i="0" strike="noStrike" cap="none" spc="0" baseline="0" dirty="0">
                    <a:solidFill>
                      <a:srgbClr val="000000"/>
                    </a:solidFill>
                    <a:effectLst/>
                    <a:latin typeface="Cambria"/>
                    <a:ea typeface="Cambria"/>
                    <a:cs typeface="Cambria"/>
                  </a:rPr>
                  <a:t>9</a:t>
                </a:r>
                <a:r>
                  <a:rPr lang="es-US" sz="800" b="0" i="0" strike="noStrike" cap="none" spc="0" baseline="0" dirty="0">
                    <a:solidFill>
                      <a:srgbClr val="000000"/>
                    </a:solidFill>
                    <a:effectLst/>
                    <a:latin typeface="Libre Franklin"/>
                    <a:ea typeface="Libre Franklin"/>
                    <a:cs typeface="Libre Franklin"/>
                  </a:rPr>
                  <a:t> pedazos pequeños de pan en partes iguales.</a:t>
                </a:r>
              </a:p>
              <a:p>
                <a:endParaRPr lang="en-US" dirty="0">
                  <a:latin typeface="Libre Franklin" pitchFamily="2" charset="0"/>
                </a:endParaRPr>
              </a:p>
              <a:p>
                <a:r>
                  <a:rPr lang="es-US" sz="800" b="1" i="0" strike="noStrike" cap="none" spc="0" baseline="0" dirty="0">
                    <a:solidFill>
                      <a:srgbClr val="000000"/>
                    </a:solidFill>
                    <a:effectLst/>
                    <a:latin typeface="Libre Franklin"/>
                    <a:ea typeface="Libre Franklin"/>
                    <a:cs typeface="Libre Franklin"/>
                  </a:rPr>
                  <a:t>[Muestre la siguiente imagen que presenta otra manera en la que se podría haber cortado una barra de pan].</a:t>
                </a: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Otra manera de dividir el pan en partes iguales es cortarlo </a:t>
                </a:r>
                <a14:m>
                  <m:oMath xmlns:m="http://schemas.openxmlformats.org/officeDocument/2006/math">
                    <m:f>
                      <m:fPr>
                        <m:ctrlPr>
                          <a:rPr lang="en-US" sz="800" i="1" dirty="0" smtClean="0">
                            <a:latin typeface="Cambria Math" panose="02040503050406030204" pitchFamily="18" charset="0"/>
                          </a:rPr>
                        </m:ctrlPr>
                      </m:fPr>
                      <m:num>
                        <m:r>
                          <a:rPr lang="en-US" sz="800" b="0" i="1" dirty="0" smtClean="0">
                            <a:latin typeface="Cambria Math" panose="02040503050406030204" pitchFamily="18" charset="0"/>
                          </a:rPr>
                          <m:t>1</m:t>
                        </m:r>
                      </m:num>
                      <m:den>
                        <m:r>
                          <a:rPr lang="en-US" sz="800" b="0" i="1" dirty="0" smtClean="0">
                            <a:latin typeface="Cambria Math" panose="02040503050406030204" pitchFamily="18" charset="0"/>
                          </a:rPr>
                          <m:t>10</m:t>
                        </m:r>
                      </m:den>
                    </m:f>
                  </m:oMath>
                </a14:m>
                <a:r>
                  <a:rPr lang="en-IN" sz="800" b="0" i="0" strike="noStrike" cap="none" spc="0" baseline="0" dirty="0">
                    <a:solidFill>
                      <a:srgbClr val="000000"/>
                    </a:solidFill>
                    <a:effectLst/>
                    <a:latin typeface="Libre Franklin"/>
                    <a:ea typeface="Libre Franklin"/>
                    <a:cs typeface="Libre Franklin"/>
                  </a:rPr>
                  <a:t> </a:t>
                </a:r>
                <a:r>
                  <a:rPr lang="es-US" sz="800" b="0" i="0" strike="noStrike" cap="none" spc="0" baseline="0" dirty="0">
                    <a:solidFill>
                      <a:srgbClr val="000000"/>
                    </a:solidFill>
                    <a:effectLst/>
                    <a:latin typeface="Libre Franklin"/>
                    <a:ea typeface="Libre Franklin"/>
                    <a:cs typeface="Libre Franklin"/>
                  </a:rPr>
                  <a:t>en barras. Luego, </a:t>
                </a:r>
                <a:r>
                  <a:rPr lang="es-US" sz="800" b="0" i="0" strike="noStrike" cap="none" spc="0" baseline="0" dirty="0">
                    <a:solidFill>
                      <a:srgbClr val="000000"/>
                    </a:solidFill>
                    <a:effectLst/>
                    <a:latin typeface="Cambria"/>
                    <a:ea typeface="Cambria"/>
                    <a:cs typeface="Cambria"/>
                  </a:rPr>
                  <a:t>9</a:t>
                </a:r>
                <a:r>
                  <a:rPr lang="es-US" sz="800" b="0" i="0" strike="noStrike" cap="none" spc="0" baseline="0" dirty="0">
                    <a:solidFill>
                      <a:srgbClr val="000000"/>
                    </a:solidFill>
                    <a:effectLst/>
                    <a:latin typeface="Libre Franklin"/>
                    <a:ea typeface="Libre Franklin"/>
                    <a:cs typeface="Libre Franklin"/>
                  </a:rPr>
                  <a:t> personas recibirían </a:t>
                </a:r>
                <a14:m>
                  <m:oMath xmlns:m="http://schemas.openxmlformats.org/officeDocument/2006/math">
                    <m:f>
                      <m:fPr>
                        <m:ctrlPr>
                          <a:rPr lang="en-US" sz="800" i="1" dirty="0" smtClean="0">
                            <a:latin typeface="Cambria Math" panose="02040503050406030204" pitchFamily="18" charset="0"/>
                          </a:rPr>
                        </m:ctrlPr>
                      </m:fPr>
                      <m:num>
                        <m:r>
                          <a:rPr lang="en-US" sz="800" b="0" i="1" dirty="0" smtClean="0">
                            <a:latin typeface="Cambria Math" panose="02040503050406030204" pitchFamily="18" charset="0"/>
                          </a:rPr>
                          <m:t>9</m:t>
                        </m:r>
                      </m:num>
                      <m:den>
                        <m:r>
                          <a:rPr lang="en-US" sz="800" b="0" i="1" dirty="0" smtClean="0">
                            <a:latin typeface="Cambria Math" panose="02040503050406030204" pitchFamily="18" charset="0"/>
                          </a:rPr>
                          <m:t>10</m:t>
                        </m:r>
                      </m:den>
                    </m:f>
                  </m:oMath>
                </a14:m>
                <a:r>
                  <a:rPr lang="es-US" sz="800" b="0" i="0" strike="noStrike" cap="none" spc="0" baseline="0" dirty="0">
                    <a:solidFill>
                      <a:srgbClr val="000000"/>
                    </a:solidFill>
                    <a:effectLst/>
                    <a:latin typeface="Libre Franklin"/>
                    <a:ea typeface="Libre Franklin"/>
                    <a:cs typeface="Libre Franklin"/>
                  </a:rPr>
                  <a:t> de una barra y </a:t>
                </a:r>
                <a:r>
                  <a:rPr lang="es-US" sz="800" b="0" i="0" strike="noStrike" cap="none" spc="0" baseline="0" dirty="0">
                    <a:solidFill>
                      <a:srgbClr val="000000"/>
                    </a:solidFill>
                    <a:effectLst/>
                    <a:latin typeface="Cambria"/>
                    <a:ea typeface="Cambria"/>
                    <a:cs typeface="Cambria"/>
                  </a:rPr>
                  <a:t>1</a:t>
                </a:r>
                <a:r>
                  <a:rPr lang="es-US" sz="800" b="0" i="0" strike="noStrike" cap="none" spc="0" baseline="0" dirty="0">
                    <a:solidFill>
                      <a:srgbClr val="000000"/>
                    </a:solidFill>
                    <a:effectLst/>
                    <a:latin typeface="Libre Franklin"/>
                    <a:ea typeface="Libre Franklin"/>
                    <a:cs typeface="Libre Franklin"/>
                  </a:rPr>
                  <a:t> persona recibirá </a:t>
                </a:r>
                <a:r>
                  <a:rPr lang="es-US" sz="800" b="0" i="0" strike="noStrike" cap="none" spc="0" baseline="0" dirty="0">
                    <a:solidFill>
                      <a:srgbClr val="000000"/>
                    </a:solidFill>
                    <a:effectLst/>
                    <a:latin typeface="Cambria"/>
                    <a:ea typeface="Cambria"/>
                    <a:cs typeface="Cambria"/>
                  </a:rPr>
                  <a:t>9</a:t>
                </a:r>
                <a:r>
                  <a:rPr lang="es-US" sz="800" b="0" i="0" strike="noStrike" cap="none" spc="0" baseline="0" dirty="0">
                    <a:solidFill>
                      <a:srgbClr val="000000"/>
                    </a:solidFill>
                    <a:effectLst/>
                    <a:latin typeface="Libre Franklin"/>
                    <a:ea typeface="Libre Franklin"/>
                    <a:cs typeface="Libre Franklin"/>
                  </a:rPr>
                  <a:t> porciones </a:t>
                </a:r>
                <a14:m>
                  <m:oMath xmlns:m="http://schemas.openxmlformats.org/officeDocument/2006/math">
                    <m:f>
                      <m:fPr>
                        <m:ctrlPr>
                          <a:rPr lang="en-US" sz="800" i="1" dirty="0" smtClean="0">
                            <a:latin typeface="Cambria Math" panose="02040503050406030204" pitchFamily="18" charset="0"/>
                          </a:rPr>
                        </m:ctrlPr>
                      </m:fPr>
                      <m:num>
                        <m:r>
                          <a:rPr lang="en-US" sz="800" b="0" i="1" dirty="0" smtClean="0">
                            <a:latin typeface="Cambria Math" panose="02040503050406030204" pitchFamily="18" charset="0"/>
                          </a:rPr>
                          <m:t>1</m:t>
                        </m:r>
                      </m:num>
                      <m:den>
                        <m:r>
                          <a:rPr lang="en-US" sz="800" b="0" i="1" dirty="0" smtClean="0">
                            <a:latin typeface="Cambria Math" panose="02040503050406030204" pitchFamily="18" charset="0"/>
                          </a:rPr>
                          <m:t>10</m:t>
                        </m:r>
                      </m:den>
                    </m:f>
                  </m:oMath>
                </a14:m>
                <a:r>
                  <a:rPr lang="es-US" sz="800" b="0" i="0" strike="noStrike" cap="none" spc="0" baseline="0" dirty="0">
                    <a:solidFill>
                      <a:srgbClr val="000000"/>
                    </a:solidFill>
                    <a:effectLst/>
                    <a:latin typeface="Libre Franklin"/>
                    <a:ea typeface="Libre Franklin"/>
                    <a:cs typeface="Libre Franklin"/>
                  </a:rPr>
                  <a:t> que se cortaron de cada barra. ¿Todas las personas reciben la misma cantidad de pan?</a:t>
                </a: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Ahmes pensó una solución que consideró una mejor forma de compartir el pan en partes iguales. Escribió la siguiente solución al problema en el papiro.</a:t>
                </a:r>
              </a:p>
              <a:p>
                <a:endParaRPr lang="en-US" dirty="0">
                  <a:latin typeface="Libre Franklin" pitchFamily="2" charset="0"/>
                </a:endParaRPr>
              </a:p>
              <a:p>
                <a:r>
                  <a:rPr lang="es-US" sz="800" b="1" i="0" strike="noStrike" cap="none" spc="0" baseline="0" dirty="0">
                    <a:solidFill>
                      <a:srgbClr val="000000"/>
                    </a:solidFill>
                    <a:effectLst/>
                    <a:latin typeface="Libre Franklin"/>
                    <a:ea typeface="Libre Franklin"/>
                    <a:cs typeface="Libre Franklin"/>
                  </a:rPr>
                  <a:t>[Escriba: Cada persona recibe</a:t>
                </a:r>
                <a:r>
                  <a:rPr lang="en-IN" sz="800" b="1" i="0" strike="noStrike" cap="none" spc="0" baseline="0" dirty="0">
                    <a:solidFill>
                      <a:srgbClr val="000000"/>
                    </a:solidFill>
                    <a:effectLst/>
                    <a:latin typeface="Libre Franklin"/>
                    <a:ea typeface="Libre Franklin"/>
                    <a:cs typeface="Libre Franklin"/>
                  </a:rPr>
                  <a:t> </a:t>
                </a:r>
                <a14:m>
                  <m:oMath xmlns:m="http://schemas.openxmlformats.org/officeDocument/2006/math">
                    <m:f>
                      <m:fPr>
                        <m:ctrlPr>
                          <a:rPr lang="en-US" sz="800" b="1" i="1" dirty="0" smtClean="0">
                            <a:latin typeface="Cambria Math" panose="02040503050406030204" pitchFamily="18" charset="0"/>
                          </a:rPr>
                        </m:ctrlPr>
                      </m:fPr>
                      <m:num>
                        <m:r>
                          <a:rPr lang="en-US" sz="800" b="1" i="1" dirty="0" smtClean="0">
                            <a:latin typeface="Cambria Math" panose="02040503050406030204" pitchFamily="18" charset="0"/>
                          </a:rPr>
                          <m:t>𝟐</m:t>
                        </m:r>
                      </m:num>
                      <m:den>
                        <m:r>
                          <a:rPr lang="en-US" sz="800" b="1" i="1" dirty="0" smtClean="0">
                            <a:latin typeface="Cambria Math" panose="02040503050406030204" pitchFamily="18" charset="0"/>
                          </a:rPr>
                          <m:t>𝟑</m:t>
                        </m:r>
                      </m:den>
                    </m:f>
                  </m:oMath>
                </a14:m>
                <a:r>
                  <a:rPr lang="es-US" sz="800" b="1" i="0" strike="noStrike" cap="none" spc="0" baseline="0" dirty="0">
                    <a:solidFill>
                      <a:srgbClr val="000000"/>
                    </a:solidFill>
                    <a:effectLst/>
                    <a:latin typeface="Libre Franklin"/>
                    <a:ea typeface="Libre Franklin"/>
                    <a:cs typeface="Libre Franklin"/>
                  </a:rPr>
                  <a:t> y </a:t>
                </a:r>
                <a14:m>
                  <m:oMath xmlns:m="http://schemas.openxmlformats.org/officeDocument/2006/math">
                    <m:f>
                      <m:fPr>
                        <m:ctrlPr>
                          <a:rPr lang="en-US" sz="800" b="1" i="1" dirty="0" smtClean="0">
                            <a:latin typeface="Cambria Math" panose="02040503050406030204" pitchFamily="18" charset="0"/>
                          </a:rPr>
                        </m:ctrlPr>
                      </m:fPr>
                      <m:num>
                        <m:r>
                          <a:rPr lang="en-US" sz="800" b="1" i="1" dirty="0" smtClean="0">
                            <a:latin typeface="Cambria Math" panose="02040503050406030204" pitchFamily="18" charset="0"/>
                          </a:rPr>
                          <m:t>𝟏</m:t>
                        </m:r>
                      </m:num>
                      <m:den>
                        <m:r>
                          <a:rPr lang="en-US" sz="800" b="1" i="1" dirty="0" smtClean="0">
                            <a:latin typeface="Cambria Math" panose="02040503050406030204" pitchFamily="18" charset="0"/>
                          </a:rPr>
                          <m:t>𝟓</m:t>
                        </m:r>
                      </m:den>
                    </m:f>
                  </m:oMath>
                </a14:m>
                <a:r>
                  <a:rPr lang="es-US" sz="800" b="1" i="0" strike="noStrike" cap="none" spc="0" baseline="0" dirty="0">
                    <a:solidFill>
                      <a:srgbClr val="000000"/>
                    </a:solidFill>
                    <a:effectLst/>
                    <a:latin typeface="Libre Franklin"/>
                    <a:ea typeface="Libre Franklin"/>
                    <a:cs typeface="Libre Franklin"/>
                  </a:rPr>
                  <a:t> </a:t>
                </a:r>
                <a:r>
                  <a:rPr lang="es-US" sz="800" b="1" i="0" strike="noStrike" cap="none" spc="0" baseline="0" dirty="0" err="1">
                    <a:solidFill>
                      <a:srgbClr val="000000"/>
                    </a:solidFill>
                    <a:effectLst/>
                    <a:latin typeface="Libre Franklin"/>
                    <a:ea typeface="Libre Franklin"/>
                    <a:cs typeface="Libre Franklin"/>
                  </a:rPr>
                  <a:t>y</a:t>
                </a:r>
                <a:r>
                  <a:rPr lang="es-US" sz="800" b="1" i="0" strike="noStrike" cap="none" spc="0" baseline="0" dirty="0">
                    <a:solidFill>
                      <a:srgbClr val="000000"/>
                    </a:solidFill>
                    <a:effectLst/>
                    <a:latin typeface="Libre Franklin"/>
                    <a:ea typeface="Libre Franklin"/>
                    <a:cs typeface="Libre Franklin"/>
                  </a:rPr>
                  <a:t> </a:t>
                </a:r>
                <a14:m>
                  <m:oMath xmlns:m="http://schemas.openxmlformats.org/officeDocument/2006/math">
                    <m:f>
                      <m:fPr>
                        <m:ctrlPr>
                          <a:rPr lang="en-US" sz="800" b="1" i="1" dirty="0" smtClean="0">
                            <a:latin typeface="Cambria Math" panose="02040503050406030204" pitchFamily="18" charset="0"/>
                          </a:rPr>
                        </m:ctrlPr>
                      </m:fPr>
                      <m:num>
                        <m:r>
                          <a:rPr lang="en-US" sz="800" b="1" i="1" dirty="0" smtClean="0">
                            <a:latin typeface="Cambria Math" panose="02040503050406030204" pitchFamily="18" charset="0"/>
                          </a:rPr>
                          <m:t>𝟏</m:t>
                        </m:r>
                      </m:num>
                      <m:den>
                        <m:r>
                          <a:rPr lang="en-US" sz="800" b="1" i="1" dirty="0" smtClean="0">
                            <a:latin typeface="Cambria Math" panose="02040503050406030204" pitchFamily="18" charset="0"/>
                          </a:rPr>
                          <m:t>𝟑𝟎</m:t>
                        </m:r>
                      </m:den>
                    </m:f>
                  </m:oMath>
                </a14:m>
                <a:r>
                  <a:rPr lang="es-US" sz="800" b="1" i="0" strike="noStrike" cap="none" spc="0" baseline="0" dirty="0">
                    <a:solidFill>
                      <a:srgbClr val="000000"/>
                    </a:solidFill>
                    <a:effectLst/>
                    <a:latin typeface="Libre Franklin"/>
                    <a:ea typeface="Libre Franklin"/>
                    <a:cs typeface="Libre Franklin"/>
                  </a:rPr>
                  <a:t>].</a:t>
                </a: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¿Qué observan acerca de la solución de Ahmes?</a:t>
                </a: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¿Qué se preguntan?</a:t>
                </a:r>
                <a:endParaRPr lang="en-US" dirty="0">
                  <a:latin typeface="Libre Franklin" pitchFamily="2" charset="0"/>
                </a:endParaRP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Aunque no se sabe cómo se le ocurrió esta solución a Ahmes, sí se sabe que él nunca escribió nada acerca de cómo cortar las barras de pan, solo que encontró una manera de compartir el pan de forma tal que cada persona recibiera el mismo número de pedazos de igual tamaño. Regresaremos a la solución de Ahmes más adelante en la lección.</a:t>
                </a:r>
              </a:p>
              <a:p>
                <a:endParaRPr lang="en-US" dirty="0">
                  <a:latin typeface="Libre Franklin" pitchFamily="2" charset="0"/>
                </a:endParaRPr>
              </a:p>
              <a:p>
                <a:r>
                  <a:rPr lang="es-US" sz="800" b="1" i="0" strike="noStrike" cap="none" spc="0" baseline="0" dirty="0">
                    <a:solidFill>
                      <a:srgbClr val="000000"/>
                    </a:solidFill>
                    <a:effectLst/>
                    <a:latin typeface="Libre Franklin"/>
                    <a:ea typeface="Libre Franklin"/>
                    <a:cs typeface="Libre Franklin"/>
                  </a:rPr>
                  <a:t>[Presente el trabajo que van a hacer en el siguiente segmento para establecer una transición].</a:t>
                </a: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Hoy, vamos a sumar y restar fracciones con unidades no relacionadas.</a:t>
                </a:r>
                <a:endParaRPr dirty="0">
                  <a:latin typeface="Libre Franklin" pitchFamily="2" charset="0"/>
                </a:endParaRPr>
              </a:p>
            </p:txBody>
          </p:sp>
        </mc:Choice>
        <mc:Fallback xmlns="">
          <p:sp>
            <p:nvSpPr>
              <p:cNvPr id="3" name="Notes Placeholder 2"/>
              <p:cNvSpPr>
                <a:spLocks noGrp="1"/>
              </p:cNvSpPr>
              <p:nvPr>
                <p:ph type="body" idx="1"/>
              </p:nvPr>
            </p:nvSpPr>
            <p:spPr/>
            <p:txBody>
              <a:bodyPr>
                <a:normAutofit fontScale="92500" lnSpcReduction="20000"/>
              </a:bodyPr>
              <a:lstStyle/>
              <a:p>
                <a:r>
                  <a:rPr lang="es-US" sz="800" b="0" i="0" strike="noStrike" cap="none" spc="0" baseline="0" dirty="0">
                    <a:solidFill>
                      <a:srgbClr val="000000"/>
                    </a:solidFill>
                    <a:effectLst/>
                    <a:latin typeface="Libre Franklin"/>
                    <a:ea typeface="Libre Franklin"/>
                    <a:cs typeface="Libre Franklin"/>
                  </a:rPr>
                  <a:t>Cerca de </a:t>
                </a:r>
                <a:r>
                  <a:rPr lang="es-US" sz="800" b="0" i="0" strike="noStrike" cap="none" spc="0" baseline="0" dirty="0">
                    <a:solidFill>
                      <a:srgbClr val="000000"/>
                    </a:solidFill>
                    <a:effectLst/>
                    <a:latin typeface="Cambria"/>
                    <a:ea typeface="Cambria"/>
                    <a:cs typeface="Cambria"/>
                  </a:rPr>
                  <a:t>3,400</a:t>
                </a:r>
                <a:r>
                  <a:rPr lang="es-US" sz="800" b="0" i="0" strike="noStrike" cap="none" spc="0" baseline="0" dirty="0">
                    <a:solidFill>
                      <a:srgbClr val="000000"/>
                    </a:solidFill>
                    <a:effectLst/>
                    <a:latin typeface="Libre Franklin"/>
                    <a:ea typeface="Libre Franklin"/>
                    <a:cs typeface="Libre Franklin"/>
                  </a:rPr>
                  <a:t> años atrás, en Egipto, un escriba llamado Ahmes escribió problemas de matemáticas en papiros. En general, Ahmes registraba problemas que ocurrían en la vida cotidiana. Por ejemplo, cómo dividir </a:t>
                </a:r>
                <a:r>
                  <a:rPr lang="es-US" sz="800" b="0" i="0" strike="noStrike" cap="none" spc="0" baseline="0" dirty="0">
                    <a:solidFill>
                      <a:srgbClr val="000000"/>
                    </a:solidFill>
                    <a:effectLst/>
                    <a:latin typeface="Cambria"/>
                    <a:ea typeface="Cambria"/>
                    <a:cs typeface="Cambria"/>
                  </a:rPr>
                  <a:t>9</a:t>
                </a:r>
                <a:r>
                  <a:rPr lang="es-US" sz="800" b="0" i="0" strike="noStrike" cap="none" spc="0" baseline="0" dirty="0">
                    <a:solidFill>
                      <a:srgbClr val="000000"/>
                    </a:solidFill>
                    <a:effectLst/>
                    <a:latin typeface="Libre Franklin"/>
                    <a:ea typeface="Libre Franklin"/>
                    <a:cs typeface="Libre Franklin"/>
                  </a:rPr>
                  <a:t> barras de pan, en partes iguales, entre </a:t>
                </a:r>
                <a:r>
                  <a:rPr lang="es-US" sz="800" b="0" i="0" strike="noStrike" cap="none" spc="0" baseline="0" dirty="0">
                    <a:solidFill>
                      <a:srgbClr val="000000"/>
                    </a:solidFill>
                    <a:effectLst/>
                    <a:latin typeface="Cambria"/>
                    <a:ea typeface="Cambria"/>
                    <a:cs typeface="Cambria"/>
                  </a:rPr>
                  <a:t>10</a:t>
                </a:r>
                <a:r>
                  <a:rPr lang="es-US" sz="800" b="0" i="0" strike="noStrike" cap="none" spc="0" baseline="0" dirty="0">
                    <a:solidFill>
                      <a:srgbClr val="000000"/>
                    </a:solidFill>
                    <a:effectLst/>
                    <a:latin typeface="Libre Franklin"/>
                    <a:ea typeface="Libre Franklin"/>
                    <a:cs typeface="Libre Franklin"/>
                  </a:rPr>
                  <a:t> personas.</a:t>
                </a:r>
              </a:p>
              <a:p>
                <a:endParaRPr lang="en-US" dirty="0">
                  <a:latin typeface="Libre Franklin" pitchFamily="2" charset="0"/>
                </a:endParaRPr>
              </a:p>
              <a:p>
                <a:r>
                  <a:rPr lang="es-US" sz="800" b="1" i="0" strike="noStrike" cap="none" spc="0" baseline="0" dirty="0">
                    <a:solidFill>
                      <a:srgbClr val="000000"/>
                    </a:solidFill>
                    <a:effectLst/>
                    <a:latin typeface="Libre Franklin"/>
                    <a:ea typeface="Libre Franklin"/>
                    <a:cs typeface="Libre Franklin"/>
                  </a:rPr>
                  <a:t>[Invite a la clase a que se reúna y converse en parejas acerca de cómo podrían dividir </a:t>
                </a:r>
                <a:r>
                  <a:rPr lang="es-US" sz="800" b="1" i="0" strike="noStrike" cap="none" spc="0" baseline="0" dirty="0">
                    <a:solidFill>
                      <a:srgbClr val="000000"/>
                    </a:solidFill>
                    <a:effectLst/>
                    <a:latin typeface="Cambria"/>
                    <a:ea typeface="Cambria"/>
                    <a:cs typeface="Cambria"/>
                  </a:rPr>
                  <a:t>9</a:t>
                </a:r>
                <a:r>
                  <a:rPr lang="es-US" sz="800" b="1" i="0" strike="noStrike" cap="none" spc="0" baseline="0" dirty="0">
                    <a:solidFill>
                      <a:srgbClr val="000000"/>
                    </a:solidFill>
                    <a:effectLst/>
                    <a:latin typeface="Libre Franklin"/>
                    <a:ea typeface="Libre Franklin"/>
                    <a:cs typeface="Libre Franklin"/>
                  </a:rPr>
                  <a:t> barras de pan, en partes iguales, entre </a:t>
                </a:r>
                <a:r>
                  <a:rPr lang="es-US" sz="800" b="1" i="0" strike="noStrike" cap="none" spc="0" baseline="0" dirty="0">
                    <a:solidFill>
                      <a:srgbClr val="000000"/>
                    </a:solidFill>
                    <a:effectLst/>
                    <a:latin typeface="Cambria"/>
                    <a:ea typeface="Cambria"/>
                    <a:cs typeface="Cambria"/>
                  </a:rPr>
                  <a:t>10</a:t>
                </a:r>
                <a:r>
                  <a:rPr lang="es-US" sz="800" b="1" i="0" strike="noStrike" cap="none" spc="0" baseline="0" dirty="0">
                    <a:solidFill>
                      <a:srgbClr val="000000"/>
                    </a:solidFill>
                    <a:effectLst/>
                    <a:latin typeface="Libre Franklin"/>
                    <a:ea typeface="Libre Franklin"/>
                    <a:cs typeface="Libre Franklin"/>
                  </a:rPr>
                  <a:t> personas].</a:t>
                </a: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Una manera de dividir el pan en partes iguales es cortar cada barra en </a:t>
                </a:r>
                <a:r>
                  <a:rPr lang="es-US" sz="800" b="0" i="0" strike="noStrike" cap="none" spc="0" baseline="0" dirty="0">
                    <a:solidFill>
                      <a:srgbClr val="000000"/>
                    </a:solidFill>
                    <a:effectLst/>
                    <a:latin typeface="Cambria"/>
                    <a:ea typeface="Cambria"/>
                    <a:cs typeface="Cambria"/>
                  </a:rPr>
                  <a:t>10</a:t>
                </a:r>
                <a:r>
                  <a:rPr lang="es-US" sz="800" b="0" i="0" strike="noStrike" cap="none" spc="0" baseline="0" dirty="0">
                    <a:solidFill>
                      <a:srgbClr val="000000"/>
                    </a:solidFill>
                    <a:effectLst/>
                    <a:latin typeface="Libre Franklin"/>
                    <a:ea typeface="Libre Franklin"/>
                    <a:cs typeface="Libre Franklin"/>
                  </a:rPr>
                  <a:t> partes iguales, lo que da un total de </a:t>
                </a:r>
                <a:r>
                  <a:rPr lang="es-US" sz="800" b="0" i="0" strike="noStrike" cap="none" spc="0" baseline="0" dirty="0">
                    <a:solidFill>
                      <a:srgbClr val="000000"/>
                    </a:solidFill>
                    <a:effectLst/>
                    <a:latin typeface="Cambria"/>
                    <a:ea typeface="Cambria"/>
                    <a:cs typeface="Cambria"/>
                  </a:rPr>
                  <a:t>90</a:t>
                </a:r>
                <a:r>
                  <a:rPr lang="es-US" sz="800" b="0" i="0" strike="noStrike" cap="none" spc="0" baseline="0" dirty="0">
                    <a:solidFill>
                      <a:srgbClr val="000000"/>
                    </a:solidFill>
                    <a:effectLst/>
                    <a:latin typeface="Libre Franklin"/>
                    <a:ea typeface="Libre Franklin"/>
                    <a:cs typeface="Libre Franklin"/>
                  </a:rPr>
                  <a:t> pedazos de pan. Cada persona recibiría </a:t>
                </a:r>
                <a:r>
                  <a:rPr lang="es-US" sz="800" b="0" i="0" strike="noStrike" cap="none" spc="0" baseline="0" dirty="0">
                    <a:solidFill>
                      <a:srgbClr val="000000"/>
                    </a:solidFill>
                    <a:effectLst/>
                    <a:latin typeface="Cambria"/>
                    <a:ea typeface="Cambria"/>
                    <a:cs typeface="Cambria"/>
                  </a:rPr>
                  <a:t>9</a:t>
                </a:r>
                <a:r>
                  <a:rPr lang="es-US" sz="800" b="0" i="0" strike="noStrike" cap="none" spc="0" baseline="0" dirty="0">
                    <a:solidFill>
                      <a:srgbClr val="000000"/>
                    </a:solidFill>
                    <a:effectLst/>
                    <a:latin typeface="Libre Franklin"/>
                    <a:ea typeface="Libre Franklin"/>
                    <a:cs typeface="Libre Franklin"/>
                  </a:rPr>
                  <a:t> pedazos pequeños de pan en partes iguales.</a:t>
                </a:r>
              </a:p>
              <a:p>
                <a:endParaRPr lang="en-US" dirty="0">
                  <a:latin typeface="Libre Franklin" pitchFamily="2" charset="0"/>
                </a:endParaRPr>
              </a:p>
              <a:p>
                <a:r>
                  <a:rPr lang="es-US" sz="800" b="1" i="0" strike="noStrike" cap="none" spc="0" baseline="0" dirty="0">
                    <a:solidFill>
                      <a:srgbClr val="000000"/>
                    </a:solidFill>
                    <a:effectLst/>
                    <a:latin typeface="Libre Franklin"/>
                    <a:ea typeface="Libre Franklin"/>
                    <a:cs typeface="Libre Franklin"/>
                  </a:rPr>
                  <a:t>[Muestre la siguiente imagen que presenta otra manera en la que se podría haber cortado una barra de pan].</a:t>
                </a: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Otra manera de dividir el pan en partes iguales es cortarlo </a:t>
                </a:r>
                <a:r>
                  <a:rPr lang="en-US" sz="800" b="0" i="0" dirty="0">
                    <a:latin typeface="Cambria Math" panose="02040503050406030204" pitchFamily="18" charset="0"/>
                  </a:rPr>
                  <a:t>1/10</a:t>
                </a:r>
                <a:r>
                  <a:rPr lang="en-IN" sz="800" b="0" i="0" strike="noStrike" cap="none" spc="0" baseline="0" dirty="0">
                    <a:solidFill>
                      <a:srgbClr val="000000"/>
                    </a:solidFill>
                    <a:effectLst/>
                    <a:latin typeface="Libre Franklin"/>
                    <a:ea typeface="Libre Franklin"/>
                    <a:cs typeface="Libre Franklin"/>
                  </a:rPr>
                  <a:t> </a:t>
                </a:r>
                <a:r>
                  <a:rPr lang="es-US" sz="800" b="0" i="0" strike="noStrike" cap="none" spc="0" baseline="0" dirty="0">
                    <a:solidFill>
                      <a:srgbClr val="000000"/>
                    </a:solidFill>
                    <a:effectLst/>
                    <a:latin typeface="Libre Franklin"/>
                    <a:ea typeface="Libre Franklin"/>
                    <a:cs typeface="Libre Franklin"/>
                  </a:rPr>
                  <a:t>en barras. Luego, </a:t>
                </a:r>
                <a:r>
                  <a:rPr lang="es-US" sz="800" b="0" i="0" strike="noStrike" cap="none" spc="0" baseline="0" dirty="0">
                    <a:solidFill>
                      <a:srgbClr val="000000"/>
                    </a:solidFill>
                    <a:effectLst/>
                    <a:latin typeface="Cambria"/>
                    <a:ea typeface="Cambria"/>
                    <a:cs typeface="Cambria"/>
                  </a:rPr>
                  <a:t>9</a:t>
                </a:r>
                <a:r>
                  <a:rPr lang="es-US" sz="800" b="0" i="0" strike="noStrike" cap="none" spc="0" baseline="0" dirty="0">
                    <a:solidFill>
                      <a:srgbClr val="000000"/>
                    </a:solidFill>
                    <a:effectLst/>
                    <a:latin typeface="Libre Franklin"/>
                    <a:ea typeface="Libre Franklin"/>
                    <a:cs typeface="Libre Franklin"/>
                  </a:rPr>
                  <a:t> personas recibirían </a:t>
                </a:r>
                <a:r>
                  <a:rPr lang="en-US" sz="800" b="0" i="0" dirty="0">
                    <a:latin typeface="Cambria Math" panose="02040503050406030204" pitchFamily="18" charset="0"/>
                  </a:rPr>
                  <a:t>9/10</a:t>
                </a:r>
                <a:r>
                  <a:rPr lang="es-US" sz="800" b="0" i="0" strike="noStrike" cap="none" spc="0" baseline="0" dirty="0">
                    <a:solidFill>
                      <a:srgbClr val="000000"/>
                    </a:solidFill>
                    <a:effectLst/>
                    <a:latin typeface="Libre Franklin"/>
                    <a:ea typeface="Libre Franklin"/>
                    <a:cs typeface="Libre Franklin"/>
                  </a:rPr>
                  <a:t> de una barra y </a:t>
                </a:r>
                <a:r>
                  <a:rPr lang="es-US" sz="800" b="0" i="0" strike="noStrike" cap="none" spc="0" baseline="0" dirty="0">
                    <a:solidFill>
                      <a:srgbClr val="000000"/>
                    </a:solidFill>
                    <a:effectLst/>
                    <a:latin typeface="Cambria"/>
                    <a:ea typeface="Cambria"/>
                    <a:cs typeface="Cambria"/>
                  </a:rPr>
                  <a:t>1</a:t>
                </a:r>
                <a:r>
                  <a:rPr lang="es-US" sz="800" b="0" i="0" strike="noStrike" cap="none" spc="0" baseline="0" dirty="0">
                    <a:solidFill>
                      <a:srgbClr val="000000"/>
                    </a:solidFill>
                    <a:effectLst/>
                    <a:latin typeface="Libre Franklin"/>
                    <a:ea typeface="Libre Franklin"/>
                    <a:cs typeface="Libre Franklin"/>
                  </a:rPr>
                  <a:t> persona recibirá </a:t>
                </a:r>
                <a:r>
                  <a:rPr lang="es-US" sz="800" b="0" i="0" strike="noStrike" cap="none" spc="0" baseline="0" dirty="0">
                    <a:solidFill>
                      <a:srgbClr val="000000"/>
                    </a:solidFill>
                    <a:effectLst/>
                    <a:latin typeface="Cambria"/>
                    <a:ea typeface="Cambria"/>
                    <a:cs typeface="Cambria"/>
                  </a:rPr>
                  <a:t>9</a:t>
                </a:r>
                <a:r>
                  <a:rPr lang="es-US" sz="800" b="0" i="0" strike="noStrike" cap="none" spc="0" baseline="0" dirty="0">
                    <a:solidFill>
                      <a:srgbClr val="000000"/>
                    </a:solidFill>
                    <a:effectLst/>
                    <a:latin typeface="Libre Franklin"/>
                    <a:ea typeface="Libre Franklin"/>
                    <a:cs typeface="Libre Franklin"/>
                  </a:rPr>
                  <a:t> porciones </a:t>
                </a:r>
                <a:r>
                  <a:rPr lang="en-US" sz="800" b="0" i="0" dirty="0">
                    <a:latin typeface="Cambria Math" panose="02040503050406030204" pitchFamily="18" charset="0"/>
                  </a:rPr>
                  <a:t>1/10</a:t>
                </a:r>
                <a:r>
                  <a:rPr lang="es-US" sz="800" b="0" i="0" strike="noStrike" cap="none" spc="0" baseline="0" dirty="0">
                    <a:solidFill>
                      <a:srgbClr val="000000"/>
                    </a:solidFill>
                    <a:effectLst/>
                    <a:latin typeface="Libre Franklin"/>
                    <a:ea typeface="Libre Franklin"/>
                    <a:cs typeface="Libre Franklin"/>
                  </a:rPr>
                  <a:t> que se cortaron de cada barra. ¿Todas las personas reciben la misma cantidad de pan?</a:t>
                </a: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Ahmes pensó una solución que consideró una mejor forma de compartir el pan en partes iguales. Escribió la siguiente solución al problema en el papiro.</a:t>
                </a:r>
              </a:p>
              <a:p>
                <a:endParaRPr lang="en-US" dirty="0">
                  <a:latin typeface="Libre Franklin" pitchFamily="2" charset="0"/>
                </a:endParaRPr>
              </a:p>
              <a:p>
                <a:r>
                  <a:rPr lang="es-US" sz="800" b="1" i="0" strike="noStrike" cap="none" spc="0" baseline="0" dirty="0">
                    <a:solidFill>
                      <a:srgbClr val="000000"/>
                    </a:solidFill>
                    <a:effectLst/>
                    <a:latin typeface="Libre Franklin"/>
                    <a:ea typeface="Libre Franklin"/>
                    <a:cs typeface="Libre Franklin"/>
                  </a:rPr>
                  <a:t>[Escribe: Cada persona recibe</a:t>
                </a:r>
                <a:r>
                  <a:rPr lang="en-IN" sz="800" b="1" i="0" strike="noStrike" cap="none" spc="0" baseline="0" dirty="0">
                    <a:solidFill>
                      <a:srgbClr val="000000"/>
                    </a:solidFill>
                    <a:effectLst/>
                    <a:latin typeface="Libre Franklin"/>
                    <a:ea typeface="Libre Franklin"/>
                    <a:cs typeface="Libre Franklin"/>
                  </a:rPr>
                  <a:t> </a:t>
                </a:r>
                <a:r>
                  <a:rPr lang="en-US" sz="800" b="1" i="0" dirty="0">
                    <a:latin typeface="Cambria Math" panose="02040503050406030204" pitchFamily="18" charset="0"/>
                  </a:rPr>
                  <a:t>𝟐/𝟑</a:t>
                </a:r>
                <a:r>
                  <a:rPr lang="es-US" sz="800" b="1" i="0" strike="noStrike" cap="none" spc="0" baseline="0" dirty="0">
                    <a:solidFill>
                      <a:srgbClr val="000000"/>
                    </a:solidFill>
                    <a:effectLst/>
                    <a:latin typeface="Libre Franklin"/>
                    <a:ea typeface="Libre Franklin"/>
                    <a:cs typeface="Libre Franklin"/>
                  </a:rPr>
                  <a:t> y </a:t>
                </a:r>
                <a:r>
                  <a:rPr lang="en-US" sz="800" b="1" i="0" dirty="0">
                    <a:latin typeface="Cambria Math" panose="02040503050406030204" pitchFamily="18" charset="0"/>
                  </a:rPr>
                  <a:t>𝟏/𝟓</a:t>
                </a:r>
                <a:r>
                  <a:rPr lang="es-US" sz="800" b="1" i="0" strike="noStrike" cap="none" spc="0" baseline="0" dirty="0">
                    <a:solidFill>
                      <a:srgbClr val="000000"/>
                    </a:solidFill>
                    <a:effectLst/>
                    <a:latin typeface="Libre Franklin"/>
                    <a:ea typeface="Libre Franklin"/>
                    <a:cs typeface="Libre Franklin"/>
                  </a:rPr>
                  <a:t> </a:t>
                </a:r>
                <a:r>
                  <a:rPr lang="es-US" sz="800" b="1" i="0" strike="noStrike" cap="none" spc="0" baseline="0" dirty="0" err="1">
                    <a:solidFill>
                      <a:srgbClr val="000000"/>
                    </a:solidFill>
                    <a:effectLst/>
                    <a:latin typeface="Libre Franklin"/>
                    <a:ea typeface="Libre Franklin"/>
                    <a:cs typeface="Libre Franklin"/>
                  </a:rPr>
                  <a:t>y</a:t>
                </a:r>
                <a:r>
                  <a:rPr lang="es-US" sz="800" b="1" i="0" strike="noStrike" cap="none" spc="0" baseline="0" dirty="0">
                    <a:solidFill>
                      <a:srgbClr val="000000"/>
                    </a:solidFill>
                    <a:effectLst/>
                    <a:latin typeface="Libre Franklin"/>
                    <a:ea typeface="Libre Franklin"/>
                    <a:cs typeface="Libre Franklin"/>
                  </a:rPr>
                  <a:t> </a:t>
                </a:r>
                <a:r>
                  <a:rPr lang="en-US" sz="800" b="1" i="0" dirty="0">
                    <a:latin typeface="Cambria Math" panose="02040503050406030204" pitchFamily="18" charset="0"/>
                  </a:rPr>
                  <a:t>𝟏/𝟑𝟎</a:t>
                </a:r>
                <a:r>
                  <a:rPr lang="es-US" sz="800" b="1" i="0" strike="noStrike" cap="none" spc="0" baseline="0" dirty="0">
                    <a:solidFill>
                      <a:srgbClr val="000000"/>
                    </a:solidFill>
                    <a:effectLst/>
                    <a:latin typeface="Libre Franklin"/>
                    <a:ea typeface="Libre Franklin"/>
                    <a:cs typeface="Libre Franklin"/>
                  </a:rPr>
                  <a:t>].</a:t>
                </a: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¿Qué observan acerca de la solución de Ahmes?</a:t>
                </a: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¿Qué te preguntas?</a:t>
                </a:r>
                <a:endParaRPr lang="en-US" dirty="0">
                  <a:latin typeface="Libre Franklin" pitchFamily="2" charset="0"/>
                </a:endParaRP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Aunque no se sabe cómo se le ocurrió esta solución a Ahmes, sí se sabe que él nunca escribió nada acerca de cómo cortar las barras de pan, solo que encontró una manera de compartir el pan de forma tal que cada persona recibiera el mismo número de pedazos de igual tamaño. Regresaremos a la solución de Ahmes más adelante en la lección.</a:t>
                </a:r>
              </a:p>
              <a:p>
                <a:endParaRPr lang="en-US" dirty="0">
                  <a:latin typeface="Libre Franklin" pitchFamily="2" charset="0"/>
                </a:endParaRPr>
              </a:p>
              <a:p>
                <a:r>
                  <a:rPr lang="es-US" sz="800" b="1" i="0" strike="noStrike" cap="none" spc="0" baseline="0" dirty="0">
                    <a:solidFill>
                      <a:srgbClr val="000000"/>
                    </a:solidFill>
                    <a:effectLst/>
                    <a:latin typeface="Libre Franklin"/>
                    <a:ea typeface="Libre Franklin"/>
                    <a:cs typeface="Libre Franklin"/>
                  </a:rPr>
                  <a:t>[Presente el trabajo que van a hacer en el siguiente segmento para establecer una transición].</a:t>
                </a:r>
              </a:p>
              <a:p>
                <a:endParaRPr lang="en-US"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Hoy, vamos a sumar y restar fracciones con unidades no relacionadas.</a:t>
                </a:r>
                <a:endParaRPr dirty="0">
                  <a:latin typeface="Libre Franklin" pitchFamily="2" charset="0"/>
                </a:endParaRP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fontScale="77500" lnSpcReduction="20000"/>
              </a:bodyPr>
              <a:lstStyle/>
              <a:p>
                <a:r>
                  <a:rPr lang="es-US" sz="700" b="1" i="0" strike="noStrike" cap="none" spc="0" baseline="0" dirty="0">
                    <a:solidFill>
                      <a:srgbClr val="000000"/>
                    </a:solidFill>
                    <a:effectLst/>
                    <a:latin typeface="Libre Franklin"/>
                    <a:ea typeface="Libre Franklin"/>
                    <a:cs typeface="Libre Franklin"/>
                  </a:rPr>
                  <a:t>[Pida a sus estudiantes que vayan al problema 1 en sus libros].</a:t>
                </a:r>
              </a:p>
              <a:p>
                <a:endParaRPr lang="en-US"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[Invite a la clase a que se reúna y converse en parejas para estimar el total].</a:t>
                </a: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¿Las unidades de este problema están o no relacionadas? ¿Cómo lo saben?</a:t>
                </a:r>
                <a:endParaRPr lang="en-US" b="1" i="0" dirty="0">
                  <a:latin typeface="Libre Franklin" pitchFamily="2" charset="0"/>
                </a:endParaRP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¿Es necesario expresar una o las dos fracciones con otro nombre?</a:t>
                </a:r>
              </a:p>
              <a:p>
                <a:endParaRPr lang="en-US"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[Invite a la clase a usar la rutina Pensar-Trabajar en parejas-Compartir para conversar acerca de cómo formarían unidades semejantes].</a:t>
                </a:r>
              </a:p>
              <a:p>
                <a:endParaRPr lang="en-US"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[Afirme que cada uno de estos enfoques es válido. Anime a sus estudiantes a continuar considerando qué enfoque prefieren para formar unidades semejantes].</a:t>
                </a: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Hoy, vamos a practicar cómo formar unidades semejantes hallando un denominador común. Podemos hacerlo contando salteado, sin usar un modelo de área. Contemos salteado usando el denominador </a:t>
                </a:r>
                <a:r>
                  <a:rPr lang="es-US" sz="700" b="0" i="0" strike="noStrike" cap="none" spc="0" baseline="0" dirty="0">
                    <a:solidFill>
                      <a:srgbClr val="000000"/>
                    </a:solidFill>
                    <a:effectLst/>
                    <a:latin typeface="Cambria"/>
                    <a:ea typeface="Cambria"/>
                    <a:cs typeface="Cambria"/>
                  </a:rPr>
                  <a:t>4</a:t>
                </a:r>
                <a:r>
                  <a:rPr lang="es-US" sz="700" b="0"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Ahora, contemos salteado usando el otro denominador, </a:t>
                </a:r>
                <a:r>
                  <a:rPr lang="es-US" sz="700" b="0" i="0" strike="noStrike" cap="none" spc="0" baseline="0" dirty="0">
                    <a:solidFill>
                      <a:srgbClr val="000000"/>
                    </a:solidFill>
                    <a:effectLst/>
                    <a:latin typeface="Cambria"/>
                    <a:ea typeface="Cambria"/>
                    <a:cs typeface="Cambria"/>
                  </a:rPr>
                  <a:t>6</a:t>
                </a:r>
                <a:r>
                  <a:rPr lang="es-US" sz="700" b="0" i="0" strike="noStrike" cap="none" spc="0" baseline="0" dirty="0">
                    <a:solidFill>
                      <a:srgbClr val="000000"/>
                    </a:solidFill>
                    <a:effectLst/>
                    <a:latin typeface="Libre Franklin"/>
                    <a:ea typeface="Libre Franklin"/>
                    <a:cs typeface="Libre Franklin"/>
                  </a:rPr>
                  <a:t>. Deténganse cuando oigan que un múltiplo es igual a uno de los múltiplos que dijimos cuando contamos salteado de </a:t>
                </a:r>
                <a:r>
                  <a:rPr lang="es-US" sz="700" b="0" i="0" strike="noStrike" cap="none" spc="0" baseline="0" dirty="0">
                    <a:solidFill>
                      <a:srgbClr val="000000"/>
                    </a:solidFill>
                    <a:effectLst/>
                    <a:latin typeface="Cambria"/>
                    <a:ea typeface="Cambria"/>
                    <a:cs typeface="Cambria"/>
                  </a:rPr>
                  <a:t>4</a:t>
                </a:r>
                <a:r>
                  <a:rPr lang="es-US" sz="700" b="0" i="0" strike="noStrike" cap="none" spc="0" baseline="0" dirty="0">
                    <a:solidFill>
                      <a:srgbClr val="000000"/>
                    </a:solidFill>
                    <a:effectLst/>
                    <a:latin typeface="Libre Franklin"/>
                    <a:ea typeface="Libre Franklin"/>
                    <a:cs typeface="Libre Franklin"/>
                  </a:rPr>
                  <a:t> en 4.</a:t>
                </a:r>
                <a:endParaRPr lang="en-US" b="1" i="0" dirty="0">
                  <a:latin typeface="Libre Franklin" pitchFamily="2" charset="0"/>
                </a:endParaRP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¿Por qué dejamos de contar salteado en el </a:t>
                </a:r>
                <a:r>
                  <a:rPr lang="es-US" sz="700" b="0" i="0" strike="noStrike" cap="none" spc="0" baseline="0" dirty="0">
                    <a:solidFill>
                      <a:srgbClr val="000000"/>
                    </a:solidFill>
                    <a:effectLst/>
                    <a:latin typeface="Cambria"/>
                    <a:ea typeface="Cambria"/>
                    <a:cs typeface="Cambria"/>
                  </a:rPr>
                  <a:t>12</a:t>
                </a:r>
                <a:r>
                  <a:rPr lang="es-US" sz="700" b="0" i="0" strike="noStrike" cap="none" spc="0" baseline="0" dirty="0">
                    <a:solidFill>
                      <a:srgbClr val="000000"/>
                    </a:solidFill>
                    <a:effectLst/>
                    <a:latin typeface="Libre Franklin"/>
                    <a:ea typeface="Libre Franklin"/>
                    <a:cs typeface="Libre Franklin"/>
                  </a:rPr>
                  <a:t>?</a:t>
                </a:r>
                <a:endParaRPr lang="en-US" b="1" i="0" dirty="0">
                  <a:latin typeface="Libre Franklin" pitchFamily="2" charset="0"/>
                </a:endParaRP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Hallamos que un múltiplo común de </a:t>
                </a:r>
                <a:r>
                  <a:rPr lang="es-US" sz="700" b="0" i="0" strike="noStrike" cap="none" spc="0" baseline="0" dirty="0">
                    <a:solidFill>
                      <a:srgbClr val="000000"/>
                    </a:solidFill>
                    <a:effectLst/>
                    <a:latin typeface="Cambria"/>
                    <a:ea typeface="Cambria"/>
                    <a:cs typeface="Cambria"/>
                  </a:rPr>
                  <a:t>4</a:t>
                </a:r>
                <a:r>
                  <a:rPr lang="es-US" sz="700" b="0" i="0" strike="noStrike" cap="none" spc="0" baseline="0" dirty="0">
                    <a:solidFill>
                      <a:srgbClr val="000000"/>
                    </a:solidFill>
                    <a:effectLst/>
                    <a:latin typeface="Libre Franklin"/>
                    <a:ea typeface="Libre Franklin"/>
                    <a:cs typeface="Libre Franklin"/>
                  </a:rPr>
                  <a:t> y </a:t>
                </a:r>
                <a:r>
                  <a:rPr lang="es-US" sz="700" b="0" i="0" strike="noStrike" cap="none" spc="0" baseline="0" dirty="0">
                    <a:solidFill>
                      <a:srgbClr val="000000"/>
                    </a:solidFill>
                    <a:effectLst/>
                    <a:latin typeface="Cambria"/>
                    <a:ea typeface="Cambria"/>
                    <a:cs typeface="Cambria"/>
                  </a:rPr>
                  <a:t>6</a:t>
                </a:r>
                <a:r>
                  <a:rPr lang="es-US" sz="700" b="0" i="0" strike="noStrike" cap="none" spc="0" baseline="0" dirty="0">
                    <a:solidFill>
                      <a:srgbClr val="000000"/>
                    </a:solidFill>
                    <a:effectLst/>
                    <a:latin typeface="Libre Franklin"/>
                    <a:ea typeface="Libre Franklin"/>
                    <a:cs typeface="Libre Franklin"/>
                  </a:rPr>
                  <a:t> es </a:t>
                </a:r>
                <a:r>
                  <a:rPr lang="es-US" sz="700" b="0" i="0" strike="noStrike" cap="none" spc="0" baseline="0" dirty="0">
                    <a:solidFill>
                      <a:srgbClr val="000000"/>
                    </a:solidFill>
                    <a:effectLst/>
                    <a:latin typeface="Cambria"/>
                    <a:ea typeface="Cambria"/>
                    <a:cs typeface="Cambria"/>
                  </a:rPr>
                  <a:t>12</a:t>
                </a:r>
                <a:r>
                  <a:rPr lang="es-US" sz="700" b="0" i="0" strike="noStrike" cap="none" spc="0" baseline="0" dirty="0">
                    <a:solidFill>
                      <a:srgbClr val="000000"/>
                    </a:solidFill>
                    <a:effectLst/>
                    <a:latin typeface="Libre Franklin"/>
                    <a:ea typeface="Libre Franklin"/>
                    <a:cs typeface="Libre Franklin"/>
                  </a:rPr>
                  <a:t>. Por lo tanto, podemos decir que </a:t>
                </a:r>
                <a:r>
                  <a:rPr lang="es-US" sz="700" b="0" i="0" strike="noStrike" cap="none" spc="0" baseline="0" dirty="0">
                    <a:solidFill>
                      <a:srgbClr val="000000"/>
                    </a:solidFill>
                    <a:effectLst/>
                    <a:latin typeface="Cambria"/>
                    <a:ea typeface="Cambria"/>
                    <a:cs typeface="Cambria"/>
                  </a:rPr>
                  <a:t>12</a:t>
                </a:r>
                <a:r>
                  <a:rPr lang="es-US" sz="700" b="0" i="0" strike="noStrike" cap="none" spc="0" baseline="0" dirty="0">
                    <a:solidFill>
                      <a:srgbClr val="000000"/>
                    </a:solidFill>
                    <a:effectLst/>
                    <a:latin typeface="Libre Franklin"/>
                    <a:ea typeface="Libre Franklin"/>
                    <a:cs typeface="Libre Franklin"/>
                  </a:rPr>
                  <a:t> es un denominador común para las dos fracciones. Eso significa que los doceavos son una unidad semejante para los cuartos y los sextos.</a:t>
                </a:r>
                <a:endParaRPr lang="en-US" b="1" i="0" dirty="0">
                  <a:latin typeface="Libre Franklin" pitchFamily="2" charset="0"/>
                </a:endParaRP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Piensen en un modelo de área. ¿En cuántas partes iguales podemos dividir cuartos para formar doceavos?</a:t>
                </a: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Por lo tanto, vamos a tener </a:t>
                </a:r>
                <a:r>
                  <a:rPr lang="es-US" sz="700" b="0" i="0" strike="noStrike" cap="none" spc="0" baseline="0" dirty="0">
                    <a:solidFill>
                      <a:srgbClr val="000000"/>
                    </a:solidFill>
                    <a:effectLst/>
                    <a:latin typeface="Cambria"/>
                    <a:ea typeface="Cambria"/>
                    <a:cs typeface="Cambria"/>
                  </a:rPr>
                  <a:t>3</a:t>
                </a:r>
                <a:r>
                  <a:rPr lang="es-US" sz="700" b="0" i="0" strike="noStrike" cap="none" spc="0" baseline="0" dirty="0">
                    <a:solidFill>
                      <a:srgbClr val="000000"/>
                    </a:solidFill>
                    <a:effectLst/>
                    <a:latin typeface="Libre Franklin"/>
                    <a:ea typeface="Libre Franklin"/>
                    <a:cs typeface="Libre Franklin"/>
                  </a:rPr>
                  <a:t> veces esa cantidad de unidades. ¿Cómo podemos mostrarlo numéricamente?</a:t>
                </a:r>
                <a:endParaRPr lang="en-US" b="1" i="0" dirty="0">
                  <a:latin typeface="Libre Franklin" pitchFamily="2" charset="0"/>
                </a:endParaRPr>
              </a:p>
              <a:p>
                <a:endParaRPr lang="en-US"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[Registre</a:t>
                </a:r>
                <a:r>
                  <a:rPr lang="en-IN" sz="700" b="1" i="0" strike="noStrike" cap="none" spc="0" baseline="0" dirty="0">
                    <a:solidFill>
                      <a:srgbClr val="000000"/>
                    </a:solidFill>
                    <a:effectLst/>
                    <a:latin typeface="Libre Franklin"/>
                    <a:ea typeface="Libre Franklin"/>
                    <a:cs typeface="Libre Franklin"/>
                  </a:rPr>
                  <a:t> </a:t>
                </a:r>
                <a14:m>
                  <m:oMath xmlns:m="http://schemas.openxmlformats.org/officeDocument/2006/math">
                    <m:f>
                      <m:fPr>
                        <m:ctrlPr>
                          <a:rPr lang="en-US" sz="800" b="1" i="1" dirty="0" smtClean="0">
                            <a:latin typeface="Cambria Math" panose="02040503050406030204" pitchFamily="18" charset="0"/>
                          </a:rPr>
                        </m:ctrlPr>
                      </m:fPr>
                      <m:num>
                        <m:r>
                          <a:rPr lang="en-US" sz="800" b="1" i="1" dirty="0" smtClean="0">
                            <a:latin typeface="Cambria Math" panose="02040503050406030204" pitchFamily="18" charset="0"/>
                          </a:rPr>
                          <m:t>𝟏</m:t>
                        </m:r>
                        <m:r>
                          <a:rPr lang="en-US" sz="800" b="1" i="1" dirty="0" smtClean="0">
                            <a:latin typeface="Cambria Math" panose="02040503050406030204" pitchFamily="18" charset="0"/>
                          </a:rPr>
                          <m:t> ×</m:t>
                        </m:r>
                        <m:r>
                          <a:rPr lang="en-US" sz="800" b="1" i="1" dirty="0" smtClean="0">
                            <a:latin typeface="Cambria Math" panose="02040503050406030204" pitchFamily="18" charset="0"/>
                            <a:ea typeface="Cambria Math" panose="02040503050406030204" pitchFamily="18" charset="0"/>
                          </a:rPr>
                          <m:t>𝟑</m:t>
                        </m:r>
                      </m:num>
                      <m:den>
                        <m:r>
                          <a:rPr lang="en-US" sz="800" b="1" i="1" dirty="0" smtClean="0">
                            <a:latin typeface="Cambria Math" panose="02040503050406030204" pitchFamily="18" charset="0"/>
                          </a:rPr>
                          <m:t>𝟒</m:t>
                        </m:r>
                        <m:r>
                          <a:rPr lang="en-US" sz="800" b="1" i="1" dirty="0" smtClean="0">
                            <a:latin typeface="Cambria Math" panose="02040503050406030204" pitchFamily="18" charset="0"/>
                          </a:rPr>
                          <m:t> ×</m:t>
                        </m:r>
                        <m:r>
                          <a:rPr lang="en-US" sz="800" b="1" i="1" dirty="0" smtClean="0">
                            <a:latin typeface="Cambria Math" panose="02040503050406030204" pitchFamily="18" charset="0"/>
                            <a:ea typeface="Cambria Math" panose="02040503050406030204" pitchFamily="18" charset="0"/>
                          </a:rPr>
                          <m:t>𝟑</m:t>
                        </m:r>
                      </m:den>
                    </m:f>
                  </m:oMath>
                </a14:m>
                <a:r>
                  <a:rPr lang="es-US" sz="700" b="1" i="0" strike="noStrike" cap="none" spc="0" baseline="0" dirty="0">
                    <a:solidFill>
                      <a:srgbClr val="000000"/>
                    </a:solidFill>
                    <a:effectLst/>
                    <a:latin typeface="Libre Franklin"/>
                    <a:ea typeface="Libre Franklin"/>
                    <a:cs typeface="Libre Franklin"/>
                  </a:rPr>
                  <a:t> y pida a sus estudiantes que hagan lo mismo].</a:t>
                </a: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¿En cuántas partes iguales podemos dividir sextos para formar doceavos?</a:t>
                </a:r>
                <a:endParaRPr lang="en-US" b="1" i="0" dirty="0">
                  <a:latin typeface="Libre Franklin" pitchFamily="2" charset="0"/>
                </a:endParaRP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Por lo tanto, vamos a tener </a:t>
                </a:r>
                <a:r>
                  <a:rPr lang="es-US" sz="700" b="0" i="0" strike="noStrike" cap="none" spc="0" baseline="0" dirty="0">
                    <a:solidFill>
                      <a:srgbClr val="000000"/>
                    </a:solidFill>
                    <a:effectLst/>
                    <a:latin typeface="Cambria"/>
                    <a:ea typeface="Cambria"/>
                    <a:cs typeface="Cambria"/>
                  </a:rPr>
                  <a:t>2</a:t>
                </a:r>
                <a:r>
                  <a:rPr lang="es-US" sz="700" b="0" i="0" strike="noStrike" cap="none" spc="0" baseline="0" dirty="0">
                    <a:solidFill>
                      <a:srgbClr val="000000"/>
                    </a:solidFill>
                    <a:effectLst/>
                    <a:latin typeface="Libre Franklin"/>
                    <a:ea typeface="Libre Franklin"/>
                    <a:cs typeface="Libre Franklin"/>
                  </a:rPr>
                  <a:t> veces esa cantidad de unidades. ¿Cómo podemos mostrarlo numéricamente?</a:t>
                </a:r>
                <a:endParaRPr lang="en-US" b="1" i="0" dirty="0">
                  <a:latin typeface="Libre Franklin" pitchFamily="2" charset="0"/>
                </a:endParaRPr>
              </a:p>
              <a:p>
                <a:endParaRPr lang="en-US"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[Registre </a:t>
                </a:r>
                <a14:m>
                  <m:oMath xmlns:m="http://schemas.openxmlformats.org/officeDocument/2006/math">
                    <m:f>
                      <m:fPr>
                        <m:ctrlPr>
                          <a:rPr lang="en-US" sz="800" b="1" i="1" dirty="0" smtClean="0">
                            <a:latin typeface="Cambria Math" panose="02040503050406030204" pitchFamily="18" charset="0"/>
                          </a:rPr>
                        </m:ctrlPr>
                      </m:fPr>
                      <m:num>
                        <m:r>
                          <a:rPr lang="en-US" sz="800" b="1" i="1" dirty="0" smtClean="0">
                            <a:latin typeface="Cambria Math" panose="02040503050406030204" pitchFamily="18" charset="0"/>
                          </a:rPr>
                          <m:t>𝟏</m:t>
                        </m:r>
                        <m:r>
                          <a:rPr lang="en-US" sz="800" b="1" i="1" dirty="0" smtClean="0">
                            <a:latin typeface="Cambria Math" panose="02040503050406030204" pitchFamily="18" charset="0"/>
                          </a:rPr>
                          <m:t> ×</m:t>
                        </m:r>
                        <m:r>
                          <a:rPr lang="en-US" sz="800" b="1" i="1" dirty="0" smtClean="0">
                            <a:latin typeface="Cambria Math" panose="02040503050406030204" pitchFamily="18" charset="0"/>
                            <a:ea typeface="Cambria Math" panose="02040503050406030204" pitchFamily="18" charset="0"/>
                          </a:rPr>
                          <m:t>𝟐</m:t>
                        </m:r>
                      </m:num>
                      <m:den>
                        <m:r>
                          <a:rPr lang="en-US" sz="800" b="1" i="1" dirty="0" smtClean="0">
                            <a:latin typeface="Cambria Math" panose="02040503050406030204" pitchFamily="18" charset="0"/>
                          </a:rPr>
                          <m:t>𝟔</m:t>
                        </m:r>
                        <m:r>
                          <a:rPr lang="en-US" sz="800" b="1" i="1" dirty="0" smtClean="0">
                            <a:latin typeface="Cambria Math" panose="02040503050406030204" pitchFamily="18" charset="0"/>
                          </a:rPr>
                          <m:t> ×</m:t>
                        </m:r>
                        <m:r>
                          <a:rPr lang="en-US" sz="800" b="1" i="1" dirty="0" smtClean="0">
                            <a:latin typeface="Cambria Math" panose="02040503050406030204" pitchFamily="18" charset="0"/>
                            <a:ea typeface="Cambria Math" panose="02040503050406030204" pitchFamily="18" charset="0"/>
                          </a:rPr>
                          <m:t>𝟐</m:t>
                        </m:r>
                      </m:den>
                    </m:f>
                  </m:oMath>
                </a14:m>
                <a:r>
                  <a:rPr lang="es-US" sz="700" b="1" i="0" strike="noStrike" cap="none" spc="0" baseline="0" dirty="0">
                    <a:solidFill>
                      <a:srgbClr val="000000"/>
                    </a:solidFill>
                    <a:effectLst/>
                    <a:latin typeface="Libre Franklin"/>
                    <a:ea typeface="Libre Franklin"/>
                    <a:cs typeface="Libre Franklin"/>
                  </a:rPr>
                  <a:t>. Luego, pida a sus estudiantes que hallen la suma].</a:t>
                </a: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¿Los doceavos son la única unidad que podemos usar para formar unidades semejantes? ¿Qué otra unidad podríamos usar?</a:t>
                </a:r>
                <a:endParaRPr lang="en-US" b="1" i="0" dirty="0">
                  <a:latin typeface="Libre Franklin" pitchFamily="2" charset="0"/>
                </a:endParaRPr>
              </a:p>
              <a:p>
                <a:endParaRPr lang="en-US" b="1" i="0" dirty="0">
                  <a:latin typeface="Libre Franklin" pitchFamily="2" charset="0"/>
                </a:endParaRPr>
              </a:p>
            </p:txBody>
          </p:sp>
        </mc:Choice>
        <mc:Fallback xmlns="">
          <p:sp>
            <p:nvSpPr>
              <p:cNvPr id="3" name="Notes Placeholder 2"/>
              <p:cNvSpPr>
                <a:spLocks noGrp="1"/>
              </p:cNvSpPr>
              <p:nvPr>
                <p:ph type="body" idx="1"/>
              </p:nvPr>
            </p:nvSpPr>
            <p:spPr/>
            <p:txBody>
              <a:bodyPr>
                <a:normAutofit fontScale="77500" lnSpcReduction="20000"/>
              </a:bodyPr>
              <a:lstStyle/>
              <a:p>
                <a:r>
                  <a:rPr lang="es-US" sz="700" b="1" i="0" strike="noStrike" cap="none" spc="0" baseline="0" dirty="0">
                    <a:solidFill>
                      <a:srgbClr val="000000"/>
                    </a:solidFill>
                    <a:effectLst/>
                    <a:latin typeface="Libre Franklin"/>
                    <a:ea typeface="Libre Franklin"/>
                    <a:cs typeface="Libre Franklin"/>
                  </a:rPr>
                  <a:t>[Pida a sus estudiantes que vayan al problema 1 en sus libros].</a:t>
                </a:r>
              </a:p>
              <a:p>
                <a:endParaRPr lang="en-US"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[Invite a la clase a que se reúna y converse en parejas para estimar el total].</a:t>
                </a: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¿Las unidades de este problema están o no relacionadas? ¿Cómo lo saben?</a:t>
                </a:r>
                <a:endParaRPr lang="en-US" b="1" i="0" dirty="0">
                  <a:latin typeface="Libre Franklin" pitchFamily="2" charset="0"/>
                </a:endParaRP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¿Es necesario expresar una o las dos fracciones con otro nombre?</a:t>
                </a:r>
              </a:p>
              <a:p>
                <a:endParaRPr lang="en-US"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[Invite a la clase a usar la rutina Pensar-Trabajar en parejas-Compartir para conversar acerca de cómo formarían unidades semejantes].</a:t>
                </a:r>
              </a:p>
              <a:p>
                <a:endParaRPr lang="en-US"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[Afirme que cada uno de estos enfoques es válido. Anime a sus estudiantes a continuar considerando qué enfoque prefieren para formar unidades semejantes].</a:t>
                </a: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Hoy, vamos a practicar cómo formar unidades semejantes hallando un denominador común. Podemos hacerlo contando salteado, sin usar un modelo de área. Contemos salteado usando el denominador </a:t>
                </a:r>
                <a:r>
                  <a:rPr lang="es-US" sz="700" b="0" i="0" strike="noStrike" cap="none" spc="0" baseline="0" dirty="0">
                    <a:solidFill>
                      <a:srgbClr val="000000"/>
                    </a:solidFill>
                    <a:effectLst/>
                    <a:latin typeface="Cambria"/>
                    <a:ea typeface="Cambria"/>
                    <a:cs typeface="Cambria"/>
                  </a:rPr>
                  <a:t>4</a:t>
                </a:r>
                <a:r>
                  <a:rPr lang="es-US" sz="700" b="0"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Ahora, contemos salteado usando el otro denominador, </a:t>
                </a:r>
                <a:r>
                  <a:rPr lang="es-US" sz="700" b="0" i="0" strike="noStrike" cap="none" spc="0" baseline="0" dirty="0">
                    <a:solidFill>
                      <a:srgbClr val="000000"/>
                    </a:solidFill>
                    <a:effectLst/>
                    <a:latin typeface="Cambria"/>
                    <a:ea typeface="Cambria"/>
                    <a:cs typeface="Cambria"/>
                  </a:rPr>
                  <a:t>6</a:t>
                </a:r>
                <a:r>
                  <a:rPr lang="es-US" sz="700" b="0" i="0" strike="noStrike" cap="none" spc="0" baseline="0" dirty="0">
                    <a:solidFill>
                      <a:srgbClr val="000000"/>
                    </a:solidFill>
                    <a:effectLst/>
                    <a:latin typeface="Libre Franklin"/>
                    <a:ea typeface="Libre Franklin"/>
                    <a:cs typeface="Libre Franklin"/>
                  </a:rPr>
                  <a:t>. Deténganse cuando oigan que un múltiplo es igual a uno de los múltiplos que dijimos cuando contamos salteado de </a:t>
                </a:r>
                <a:r>
                  <a:rPr lang="es-US" sz="700" b="0" i="0" strike="noStrike" cap="none" spc="0" baseline="0" dirty="0">
                    <a:solidFill>
                      <a:srgbClr val="000000"/>
                    </a:solidFill>
                    <a:effectLst/>
                    <a:latin typeface="Cambria"/>
                    <a:ea typeface="Cambria"/>
                    <a:cs typeface="Cambria"/>
                  </a:rPr>
                  <a:t>4</a:t>
                </a:r>
                <a:r>
                  <a:rPr lang="es-US" sz="700" b="0" i="0" strike="noStrike" cap="none" spc="0" baseline="0" dirty="0">
                    <a:solidFill>
                      <a:srgbClr val="000000"/>
                    </a:solidFill>
                    <a:effectLst/>
                    <a:latin typeface="Libre Franklin"/>
                    <a:ea typeface="Libre Franklin"/>
                    <a:cs typeface="Libre Franklin"/>
                  </a:rPr>
                  <a:t> en 4.</a:t>
                </a:r>
                <a:endParaRPr lang="en-US" b="1" i="0" dirty="0">
                  <a:latin typeface="Libre Franklin" pitchFamily="2" charset="0"/>
                </a:endParaRP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¿Por qué dejamos de contar salteado en el </a:t>
                </a:r>
                <a:r>
                  <a:rPr lang="es-US" sz="700" b="0" i="0" strike="noStrike" cap="none" spc="0" baseline="0" dirty="0">
                    <a:solidFill>
                      <a:srgbClr val="000000"/>
                    </a:solidFill>
                    <a:effectLst/>
                    <a:latin typeface="Cambria"/>
                    <a:ea typeface="Cambria"/>
                    <a:cs typeface="Cambria"/>
                  </a:rPr>
                  <a:t>12</a:t>
                </a:r>
                <a:r>
                  <a:rPr lang="es-US" sz="700" b="0" i="0" strike="noStrike" cap="none" spc="0" baseline="0" dirty="0">
                    <a:solidFill>
                      <a:srgbClr val="000000"/>
                    </a:solidFill>
                    <a:effectLst/>
                    <a:latin typeface="Libre Franklin"/>
                    <a:ea typeface="Libre Franklin"/>
                    <a:cs typeface="Libre Franklin"/>
                  </a:rPr>
                  <a:t>?</a:t>
                </a:r>
                <a:endParaRPr lang="en-US" b="1" i="0" dirty="0">
                  <a:latin typeface="Libre Franklin" pitchFamily="2" charset="0"/>
                </a:endParaRP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Hallamos que un múltiplo común de </a:t>
                </a:r>
                <a:r>
                  <a:rPr lang="es-US" sz="700" b="0" i="0" strike="noStrike" cap="none" spc="0" baseline="0" dirty="0">
                    <a:solidFill>
                      <a:srgbClr val="000000"/>
                    </a:solidFill>
                    <a:effectLst/>
                    <a:latin typeface="Cambria"/>
                    <a:ea typeface="Cambria"/>
                    <a:cs typeface="Cambria"/>
                  </a:rPr>
                  <a:t>4</a:t>
                </a:r>
                <a:r>
                  <a:rPr lang="es-US" sz="700" b="0" i="0" strike="noStrike" cap="none" spc="0" baseline="0" dirty="0">
                    <a:solidFill>
                      <a:srgbClr val="000000"/>
                    </a:solidFill>
                    <a:effectLst/>
                    <a:latin typeface="Libre Franklin"/>
                    <a:ea typeface="Libre Franklin"/>
                    <a:cs typeface="Libre Franklin"/>
                  </a:rPr>
                  <a:t> y </a:t>
                </a:r>
                <a:r>
                  <a:rPr lang="es-US" sz="700" b="0" i="0" strike="noStrike" cap="none" spc="0" baseline="0" dirty="0">
                    <a:solidFill>
                      <a:srgbClr val="000000"/>
                    </a:solidFill>
                    <a:effectLst/>
                    <a:latin typeface="Cambria"/>
                    <a:ea typeface="Cambria"/>
                    <a:cs typeface="Cambria"/>
                  </a:rPr>
                  <a:t>6</a:t>
                </a:r>
                <a:r>
                  <a:rPr lang="es-US" sz="700" b="0" i="0" strike="noStrike" cap="none" spc="0" baseline="0" dirty="0">
                    <a:solidFill>
                      <a:srgbClr val="000000"/>
                    </a:solidFill>
                    <a:effectLst/>
                    <a:latin typeface="Libre Franklin"/>
                    <a:ea typeface="Libre Franklin"/>
                    <a:cs typeface="Libre Franklin"/>
                  </a:rPr>
                  <a:t> es </a:t>
                </a:r>
                <a:r>
                  <a:rPr lang="es-US" sz="700" b="0" i="0" strike="noStrike" cap="none" spc="0" baseline="0" dirty="0">
                    <a:solidFill>
                      <a:srgbClr val="000000"/>
                    </a:solidFill>
                    <a:effectLst/>
                    <a:latin typeface="Cambria"/>
                    <a:ea typeface="Cambria"/>
                    <a:cs typeface="Cambria"/>
                  </a:rPr>
                  <a:t>12</a:t>
                </a:r>
                <a:r>
                  <a:rPr lang="es-US" sz="700" b="0" i="0" strike="noStrike" cap="none" spc="0" baseline="0" dirty="0">
                    <a:solidFill>
                      <a:srgbClr val="000000"/>
                    </a:solidFill>
                    <a:effectLst/>
                    <a:latin typeface="Libre Franklin"/>
                    <a:ea typeface="Libre Franklin"/>
                    <a:cs typeface="Libre Franklin"/>
                  </a:rPr>
                  <a:t>. Por lo tanto, podemos decir que </a:t>
                </a:r>
                <a:r>
                  <a:rPr lang="es-US" sz="700" b="0" i="0" strike="noStrike" cap="none" spc="0" baseline="0" dirty="0">
                    <a:solidFill>
                      <a:srgbClr val="000000"/>
                    </a:solidFill>
                    <a:effectLst/>
                    <a:latin typeface="Cambria"/>
                    <a:ea typeface="Cambria"/>
                    <a:cs typeface="Cambria"/>
                  </a:rPr>
                  <a:t>12</a:t>
                </a:r>
                <a:r>
                  <a:rPr lang="es-US" sz="700" b="0" i="0" strike="noStrike" cap="none" spc="0" baseline="0" dirty="0">
                    <a:solidFill>
                      <a:srgbClr val="000000"/>
                    </a:solidFill>
                    <a:effectLst/>
                    <a:latin typeface="Libre Franklin"/>
                    <a:ea typeface="Libre Franklin"/>
                    <a:cs typeface="Libre Franklin"/>
                  </a:rPr>
                  <a:t> es un denominador común para las dos fracciones. Eso significa que los doceavos son una unidad semejante para los cuartos y los sextos.</a:t>
                </a:r>
                <a:endParaRPr lang="en-US" b="1" i="0" dirty="0">
                  <a:latin typeface="Libre Franklin" pitchFamily="2" charset="0"/>
                </a:endParaRP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Piensen en un modelo de área. ¿En cuántas partes iguales podemos dividir cuartos para formar doceavos?</a:t>
                </a: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Por lo tanto, vamos a tener </a:t>
                </a:r>
                <a:r>
                  <a:rPr lang="es-US" sz="700" b="0" i="0" strike="noStrike" cap="none" spc="0" baseline="0" dirty="0">
                    <a:solidFill>
                      <a:srgbClr val="000000"/>
                    </a:solidFill>
                    <a:effectLst/>
                    <a:latin typeface="Cambria"/>
                    <a:ea typeface="Cambria"/>
                    <a:cs typeface="Cambria"/>
                  </a:rPr>
                  <a:t>3</a:t>
                </a:r>
                <a:r>
                  <a:rPr lang="es-US" sz="700" b="0" i="0" strike="noStrike" cap="none" spc="0" baseline="0" dirty="0">
                    <a:solidFill>
                      <a:srgbClr val="000000"/>
                    </a:solidFill>
                    <a:effectLst/>
                    <a:latin typeface="Libre Franklin"/>
                    <a:ea typeface="Libre Franklin"/>
                    <a:cs typeface="Libre Franklin"/>
                  </a:rPr>
                  <a:t> veces esa cantidad de unidades. ¿Cómo podemos mostrarlo numéricamente?</a:t>
                </a:r>
                <a:endParaRPr lang="en-US" b="1" i="0" dirty="0">
                  <a:latin typeface="Libre Franklin" pitchFamily="2" charset="0"/>
                </a:endParaRPr>
              </a:p>
              <a:p>
                <a:endParaRPr lang="en-US"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[Registre</a:t>
                </a:r>
                <a:r>
                  <a:rPr lang="en-IN" sz="700" b="1" i="0" strike="noStrike" cap="none" spc="0" baseline="0" dirty="0">
                    <a:solidFill>
                      <a:srgbClr val="000000"/>
                    </a:solidFill>
                    <a:effectLst/>
                    <a:latin typeface="Libre Franklin"/>
                    <a:ea typeface="Libre Franklin"/>
                    <a:cs typeface="Libre Franklin"/>
                  </a:rPr>
                  <a:t> </a:t>
                </a:r>
                <a:r>
                  <a:rPr lang="en-US" sz="800" b="1" i="0" dirty="0">
                    <a:latin typeface="Cambria Math" panose="02040503050406030204" pitchFamily="18" charset="0"/>
                  </a:rPr>
                  <a:t>(𝟏 ×</a:t>
                </a:r>
                <a:r>
                  <a:rPr lang="en-US" sz="800" b="1" i="0" dirty="0">
                    <a:latin typeface="Cambria Math" panose="02040503050406030204" pitchFamily="18" charset="0"/>
                    <a:ea typeface="Cambria Math" panose="02040503050406030204" pitchFamily="18" charset="0"/>
                  </a:rPr>
                  <a:t>𝟑)/(</a:t>
                </a:r>
                <a:r>
                  <a:rPr lang="en-US" sz="800" b="1" i="0" dirty="0">
                    <a:latin typeface="Cambria Math" panose="02040503050406030204" pitchFamily="18" charset="0"/>
                  </a:rPr>
                  <a:t>𝟒 ×</a:t>
                </a:r>
                <a:r>
                  <a:rPr lang="en-US" sz="800" b="1" i="0" dirty="0">
                    <a:latin typeface="Cambria Math" panose="02040503050406030204" pitchFamily="18" charset="0"/>
                    <a:ea typeface="Cambria Math" panose="02040503050406030204" pitchFamily="18" charset="0"/>
                  </a:rPr>
                  <a:t>𝟑)</a:t>
                </a:r>
                <a:r>
                  <a:rPr lang="es-US" sz="700" b="1" i="0" strike="noStrike" cap="none" spc="0" baseline="0" dirty="0">
                    <a:solidFill>
                      <a:srgbClr val="000000"/>
                    </a:solidFill>
                    <a:effectLst/>
                    <a:latin typeface="Libre Franklin"/>
                    <a:ea typeface="Libre Franklin"/>
                    <a:cs typeface="Libre Franklin"/>
                  </a:rPr>
                  <a:t> y pida a sus estudiantes que hagan lo mismo].</a:t>
                </a: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¿En cuántas partes iguales podemos dividir sextos para formar doceavos?</a:t>
                </a:r>
                <a:endParaRPr lang="en-US" b="1" i="0" dirty="0">
                  <a:latin typeface="Libre Franklin" pitchFamily="2" charset="0"/>
                </a:endParaRP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Por lo tanto, vamos a tener </a:t>
                </a:r>
                <a:r>
                  <a:rPr lang="es-US" sz="700" b="0" i="0" strike="noStrike" cap="none" spc="0" baseline="0" dirty="0">
                    <a:solidFill>
                      <a:srgbClr val="000000"/>
                    </a:solidFill>
                    <a:effectLst/>
                    <a:latin typeface="Cambria"/>
                    <a:ea typeface="Cambria"/>
                    <a:cs typeface="Cambria"/>
                  </a:rPr>
                  <a:t>2</a:t>
                </a:r>
                <a:r>
                  <a:rPr lang="es-US" sz="700" b="0" i="0" strike="noStrike" cap="none" spc="0" baseline="0" dirty="0">
                    <a:solidFill>
                      <a:srgbClr val="000000"/>
                    </a:solidFill>
                    <a:effectLst/>
                    <a:latin typeface="Libre Franklin"/>
                    <a:ea typeface="Libre Franklin"/>
                    <a:cs typeface="Libre Franklin"/>
                  </a:rPr>
                  <a:t> veces esa cantidad de unidades. ¿Cómo podemos mostrarlo numéricamente?</a:t>
                </a:r>
                <a:endParaRPr lang="en-US" b="1" i="0" dirty="0">
                  <a:latin typeface="Libre Franklin" pitchFamily="2" charset="0"/>
                </a:endParaRPr>
              </a:p>
              <a:p>
                <a:endParaRPr lang="en-US"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[Registre </a:t>
                </a:r>
                <a:r>
                  <a:rPr lang="en-US" sz="800" b="1" i="0" dirty="0">
                    <a:latin typeface="Cambria Math" panose="02040503050406030204" pitchFamily="18" charset="0"/>
                  </a:rPr>
                  <a:t>(𝟏 ×</a:t>
                </a:r>
                <a:r>
                  <a:rPr lang="en-US" sz="800" b="1" i="0" dirty="0">
                    <a:latin typeface="Cambria Math" panose="02040503050406030204" pitchFamily="18" charset="0"/>
                    <a:ea typeface="Cambria Math" panose="02040503050406030204" pitchFamily="18" charset="0"/>
                  </a:rPr>
                  <a:t>𝟐)/(</a:t>
                </a:r>
                <a:r>
                  <a:rPr lang="en-US" sz="800" b="1" i="0" dirty="0">
                    <a:latin typeface="Cambria Math" panose="02040503050406030204" pitchFamily="18" charset="0"/>
                  </a:rPr>
                  <a:t>𝟔 ×</a:t>
                </a:r>
                <a:r>
                  <a:rPr lang="en-US" sz="800" b="1" i="0" dirty="0">
                    <a:latin typeface="Cambria Math" panose="02040503050406030204" pitchFamily="18" charset="0"/>
                    <a:ea typeface="Cambria Math" panose="02040503050406030204" pitchFamily="18" charset="0"/>
                  </a:rPr>
                  <a:t>𝟐)</a:t>
                </a:r>
                <a:r>
                  <a:rPr lang="es-US" sz="700" b="1" i="0" strike="noStrike" cap="none" spc="0" baseline="0" dirty="0">
                    <a:solidFill>
                      <a:srgbClr val="000000"/>
                    </a:solidFill>
                    <a:effectLst/>
                    <a:latin typeface="Libre Franklin"/>
                    <a:ea typeface="Libre Franklin"/>
                    <a:cs typeface="Libre Franklin"/>
                  </a:rPr>
                  <a:t>. Luego, pida a sus estudiantes que hallen la suma].</a:t>
                </a:r>
              </a:p>
              <a:p>
                <a:endParaRPr lang="en-US"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¿Los doceavos son la única unidad que podemos usar para formar unidades semejantes? ¿Qué otra unidad podríamos usar?</a:t>
                </a:r>
                <a:endParaRPr lang="en-US" b="1" i="0" dirty="0">
                  <a:latin typeface="Libre Franklin" pitchFamily="2" charset="0"/>
                </a:endParaRPr>
              </a:p>
              <a:p>
                <a:endParaRPr lang="en-US" b="1" i="0" dirty="0">
                  <a:latin typeface="Libre Franklin" pitchFamily="2" charset="0"/>
                </a:endParaRP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[Pida a sus estudiantes que vayan al problema 2].</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podemos hallar unidades semejantes para las fracciones del problema 2 sin usar un modelo de área?</a:t>
            </a:r>
            <a:endParaRPr lang="en-US" b="1" i="0">
              <a:latin typeface="Libre Franklin" pitchFamily="2" charset="0"/>
            </a:endParaRP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la clase que use la rutina Pensar-Trabajar en parejas-Compartir para analizar si contarían salteado primero de </a:t>
            </a:r>
            <a:r>
              <a:rPr lang="es-US" sz="1200" b="1" i="0" strike="noStrike" cap="none" spc="0" baseline="0">
                <a:solidFill>
                  <a:srgbClr val="000000"/>
                </a:solidFill>
                <a:effectLst/>
                <a:latin typeface="Cambria"/>
                <a:ea typeface="Cambria"/>
                <a:cs typeface="Cambria"/>
              </a:rPr>
              <a:t>9</a:t>
            </a:r>
            <a:r>
              <a:rPr lang="es-US" sz="1200" b="1" i="0" strike="noStrike" cap="none" spc="0" baseline="0">
                <a:solidFill>
                  <a:srgbClr val="000000"/>
                </a:solidFill>
                <a:effectLst/>
                <a:latin typeface="Libre Franklin"/>
                <a:ea typeface="Libre Franklin"/>
                <a:cs typeface="Libre Franklin"/>
              </a:rPr>
              <a:t> en 9 o primero de </a:t>
            </a:r>
            <a:r>
              <a:rPr lang="es-US" sz="1200" b="1" i="0" strike="noStrike" cap="none" spc="0" baseline="0">
                <a:solidFill>
                  <a:srgbClr val="000000"/>
                </a:solidFill>
                <a:effectLst/>
                <a:latin typeface="Cambria"/>
                <a:ea typeface="Cambria"/>
                <a:cs typeface="Cambria"/>
              </a:rPr>
              <a:t>6</a:t>
            </a:r>
            <a:r>
              <a:rPr lang="es-US" sz="1200" b="1" i="0" strike="noStrike" cap="none" spc="0" baseline="0">
                <a:solidFill>
                  <a:srgbClr val="000000"/>
                </a:solidFill>
                <a:effectLst/>
                <a:latin typeface="Libre Franklin"/>
                <a:ea typeface="Libre Franklin"/>
                <a:cs typeface="Libre Franklin"/>
              </a:rPr>
              <a:t> en 6 y por qué].</a:t>
            </a: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la clase que complete los problemas 2 y 3 en parejas. Anime a las parejas a contar salteado usando diferentes denominadores y, luego, a comparar para ver si uno de los números fue más eficiente que el otro para hallar unidades semejantes].</a:t>
            </a:r>
            <a:endParaRPr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[Pida a la clase que complete los problemas 2 y 3 en parejas. Anime a las parejas a contar salteado usando diferentes denominadores y, luego, a comparar para ver si uno de los números fue más eficiente que el otro para hallar unidades semejantes].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s-US" sz="1200" b="1" i="0" strike="noStrike" cap="none" spc="0" baseline="0" dirty="0">
                <a:solidFill>
                  <a:srgbClr val="000000"/>
                </a:solidFill>
                <a:effectLst/>
                <a:latin typeface="Libre Franklin"/>
                <a:ea typeface="Libre Franklin"/>
                <a:cs typeface="Libre Franklin"/>
              </a:rPr>
              <a:t>[Pida a sus estudiantes que vayan al problema 4. Pregúnteles en qué se diferencia el problema 4 de otros problemas de fracciones que han visto. Obtenga las siguientes observaciones por parte de la clase:</a:t>
            </a:r>
          </a:p>
          <a:p>
            <a:endParaRPr lang="en-US" b="1" dirty="0">
              <a:latin typeface="Libre Franklin" pitchFamily="2" charset="0"/>
            </a:endParaRP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El problema tiene tres sumandos.</a:t>
            </a: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El problema incluye tres unidades diferentes].</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[Pida a la clase que complete el problema 4 en parejas. Recorra el salón de clases para identificar estudiantes que hallen la suma de diferentes maneras].</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[Pida a sus estudiantes que compartan su trabajo con la clase o que usen el ejemplo de trabajo proporcionado en la edición para la enseñanza si es necesario].</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a:t>
            </a:r>
            <a:r>
              <a:rPr lang="es-US" sz="1800" b="1" i="0" strike="noStrike" cap="none" spc="0" baseline="0" dirty="0">
                <a:solidFill>
                  <a:srgbClr val="000000"/>
                </a:solidFill>
                <a:effectLst/>
                <a:latin typeface="Libre Franklin"/>
                <a:ea typeface="Libre Franklin"/>
                <a:cs typeface="Libre Franklin"/>
              </a:rPr>
              <a:t>Considere hacer las siguientes preguntas para promover el estándar MP5</a:t>
            </a:r>
            <a:r>
              <a:rPr lang="es-US" sz="1200" b="1" i="0" strike="noStrike" cap="none" spc="0" baseline="0" dirty="0">
                <a:solidFill>
                  <a:srgbClr val="000000"/>
                </a:solidFill>
                <a:effectLst/>
                <a:latin typeface="Libre Franklin"/>
                <a:ea typeface="Libre Franklin"/>
                <a:cs typeface="Libre Franklin"/>
              </a:rPr>
              <a:t>: </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 ¿Qué tipo de estrategia puede ser útil para resolver este problema?</a:t>
            </a:r>
          </a:p>
          <a:p>
            <a:r>
              <a:rPr lang="es-US" sz="1200" b="1" i="0" strike="noStrike" cap="none" spc="0" baseline="0" dirty="0">
                <a:solidFill>
                  <a:srgbClr val="000000"/>
                </a:solidFill>
                <a:effectLst/>
                <a:latin typeface="Libre Franklin"/>
                <a:ea typeface="Libre Franklin"/>
                <a:cs typeface="Libre Franklin"/>
              </a:rPr>
              <a:t>• ¿Cómo puede servirles usar el conteo salteado para hallar unidades semejantes?]</a:t>
            </a:r>
          </a:p>
          <a:p>
            <a:endParaRPr lang="en-US" dirty="0">
              <a:latin typeface="Libre Franklin" pitchFamily="2" charset="0"/>
            </a:endParaRPr>
          </a:p>
          <a:p>
            <a:endParaRPr lang="en-US" dirty="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la suma que usa </a:t>
            </a:r>
            <a:r>
              <a:rPr lang="es-US" sz="1200" b="1" i="0" strike="noStrike" cap="none" spc="0" baseline="0" dirty="0">
                <a:solidFill>
                  <a:srgbClr val="000000"/>
                </a:solidFill>
                <a:effectLst/>
                <a:latin typeface="Cambria"/>
                <a:ea typeface="Cambria"/>
                <a:cs typeface="Cambria"/>
              </a:rPr>
              <a:t>960</a:t>
            </a:r>
            <a:r>
              <a:rPr lang="es-US" sz="1200" b="1" i="0" strike="noStrike" cap="none" spc="0" baseline="0" dirty="0">
                <a:solidFill>
                  <a:srgbClr val="000000"/>
                </a:solidFill>
                <a:effectLst/>
                <a:latin typeface="Libre Franklin"/>
                <a:ea typeface="Libre Franklin"/>
                <a:cs typeface="Libre Franklin"/>
              </a:rPr>
              <a:t> como denominador común].</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[Invite a la clase a usar la rutina Pensar-Trabajar en parejas-Compartir para analizar si hallar el producto de los denominadores, </a:t>
            </a:r>
            <a:r>
              <a:rPr lang="es-US" sz="1200" b="1" i="0" strike="noStrike" cap="none" spc="0" baseline="0" dirty="0">
                <a:solidFill>
                  <a:srgbClr val="000000"/>
                </a:solidFill>
                <a:effectLst/>
                <a:latin typeface="Cambria"/>
                <a:ea typeface="Cambria"/>
                <a:cs typeface="Cambria"/>
              </a:rPr>
              <a:t>20 × 12 × 4</a:t>
            </a:r>
            <a:r>
              <a:rPr lang="es-US" sz="1200" b="1" i="0" strike="noStrike" cap="none" spc="0" baseline="0" dirty="0">
                <a:solidFill>
                  <a:srgbClr val="000000"/>
                </a:solidFill>
                <a:effectLst/>
                <a:latin typeface="Libre Franklin"/>
                <a:ea typeface="Libre Franklin"/>
                <a:cs typeface="Libre Franklin"/>
              </a:rPr>
              <a:t>, es una manera eficiente de hallar unidades semejantes, y por qué].</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Multiplicar los denominadores para hallar unidades semejantes no siempre es la forma más eficiente de hallar unidades semejantes para sumar y restar fracciones. Cuando razonamos con flexibilidad acerca de los números en las fracciones, podemos hacer que la suma y la resta sean más manejables.</a:t>
            </a:r>
          </a:p>
        </p:txBody>
      </p:sp>
      <p:sp>
        <p:nvSpPr>
          <p:cNvPr id="4" name="Slide Number Placeholder 3"/>
          <p:cNvSpPr>
            <a:spLocks noGrp="1"/>
          </p:cNvSpPr>
          <p:nvPr>
            <p:ph type="sldNum" sz="quarter" idx="10"/>
          </p:nvPr>
        </p:nvSpPr>
        <p:spPr/>
        <p:txBody>
          <a:bodyPr/>
          <a:lstStyle/>
          <a:p>
            <a:fld id="{6101C5E1-D8E9-464D-A93E-CE21651935A7}" type="slidenum">
              <a:rPr lang="en-US" smtClean="0"/>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[Pida a sus estudiantes que completen el problema 5].</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La suma que hallaron para el problema 5 representa la solución que Ahmes brindó para poder compartir </a:t>
                </a:r>
                <a:r>
                  <a:rPr lang="es-US" sz="1200" b="0" i="0" strike="noStrike" cap="none" spc="0" baseline="0" dirty="0">
                    <a:solidFill>
                      <a:srgbClr val="000000"/>
                    </a:solidFill>
                    <a:effectLst/>
                    <a:latin typeface="Cambria"/>
                    <a:ea typeface="Cambria"/>
                    <a:cs typeface="Cambria"/>
                  </a:rPr>
                  <a:t>9</a:t>
                </a:r>
                <a:r>
                  <a:rPr lang="es-US" sz="1200" b="0" i="0" strike="noStrike" cap="none" spc="0" baseline="0" dirty="0">
                    <a:solidFill>
                      <a:srgbClr val="000000"/>
                    </a:solidFill>
                    <a:effectLst/>
                    <a:latin typeface="Libre Franklin"/>
                    <a:ea typeface="Libre Franklin"/>
                    <a:cs typeface="Libre Franklin"/>
                  </a:rPr>
                  <a:t> barras de pan entre </a:t>
                </a:r>
                <a:r>
                  <a:rPr lang="es-US" sz="1200" b="0" i="0" strike="noStrike" cap="none" spc="0" baseline="0" dirty="0">
                    <a:solidFill>
                      <a:srgbClr val="000000"/>
                    </a:solidFill>
                    <a:effectLst/>
                    <a:latin typeface="Cambria"/>
                    <a:ea typeface="Cambria"/>
                    <a:cs typeface="Cambria"/>
                  </a:rPr>
                  <a:t>10</a:t>
                </a:r>
                <a:r>
                  <a:rPr lang="es-US" sz="1200" b="0" i="0" strike="noStrike" cap="none" spc="0" baseline="0" dirty="0">
                    <a:solidFill>
                      <a:srgbClr val="000000"/>
                    </a:solidFill>
                    <a:effectLst/>
                    <a:latin typeface="Libre Franklin"/>
                    <a:ea typeface="Libre Franklin"/>
                    <a:cs typeface="Libre Franklin"/>
                  </a:rPr>
                  <a:t> personas. No sabíamos con seguridad si su solución resultaría en la división en partes iguales que esperábamos, que era que cada persona recibe de barra de </a:t>
                </a:r>
                <a14:m>
                  <m:oMath xmlns:m="http://schemas.openxmlformats.org/officeDocument/2006/math">
                    <m:f>
                      <m:fPr>
                        <m:ctrlPr>
                          <a:rPr lang="en-US" i="1" dirty="0" smtClean="0">
                            <a:latin typeface="Cambria Math" panose="02040503050406030204" pitchFamily="18" charset="0"/>
                          </a:rPr>
                        </m:ctrlPr>
                      </m:fPr>
                      <m:num>
                        <m:r>
                          <a:rPr lang="en-US" b="0" i="1" dirty="0" smtClean="0">
                            <a:latin typeface="Cambria Math" panose="02040503050406030204" pitchFamily="18" charset="0"/>
                          </a:rPr>
                          <m:t>9</m:t>
                        </m:r>
                      </m:num>
                      <m:den>
                        <m:r>
                          <a:rPr lang="en-US" b="0" i="1" dirty="0" smtClean="0">
                            <a:latin typeface="Cambria Math" panose="02040503050406030204" pitchFamily="18" charset="0"/>
                          </a:rPr>
                          <m:t>10</m:t>
                        </m:r>
                      </m:den>
                    </m:f>
                  </m:oMath>
                </a14:m>
                <a:r>
                  <a:rPr lang="es-US" sz="1200" b="0" i="0" strike="noStrike" cap="none" spc="0" baseline="0" dirty="0">
                    <a:solidFill>
                      <a:srgbClr val="000000"/>
                    </a:solidFill>
                    <a:effectLst/>
                    <a:latin typeface="Libre Franklin"/>
                    <a:ea typeface="Libre Franklin"/>
                    <a:cs typeface="Libre Franklin"/>
                  </a:rPr>
                  <a:t> pan. ¿La solución de Ahmes es correcta? ¿Cómo lo saben?</a:t>
                </a:r>
                <a:endParaRPr dirty="0">
                  <a:latin typeface="Libre Franklin" pitchFamily="2" charset="0"/>
                </a:endParaRPr>
              </a:p>
            </p:txBody>
          </p:sp>
        </mc:Choice>
        <mc:Fallback xmlns="">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[Pida a sus estudiantes que completen el problema 5].</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La suma que hallaron para el problema 5 representa la solución que Ahmes brindó para poder compartir </a:t>
                </a:r>
                <a:r>
                  <a:rPr lang="es-US" sz="1200" b="0" i="0" strike="noStrike" cap="none" spc="0" baseline="0" dirty="0">
                    <a:solidFill>
                      <a:srgbClr val="000000"/>
                    </a:solidFill>
                    <a:effectLst/>
                    <a:latin typeface="Cambria"/>
                    <a:ea typeface="Cambria"/>
                    <a:cs typeface="Cambria"/>
                  </a:rPr>
                  <a:t>9</a:t>
                </a:r>
                <a:r>
                  <a:rPr lang="es-US" sz="1200" b="0" i="0" strike="noStrike" cap="none" spc="0" baseline="0" dirty="0">
                    <a:solidFill>
                      <a:srgbClr val="000000"/>
                    </a:solidFill>
                    <a:effectLst/>
                    <a:latin typeface="Libre Franklin"/>
                    <a:ea typeface="Libre Franklin"/>
                    <a:cs typeface="Libre Franklin"/>
                  </a:rPr>
                  <a:t> barras de pan entre </a:t>
                </a:r>
                <a:r>
                  <a:rPr lang="es-US" sz="1200" b="0" i="0" strike="noStrike" cap="none" spc="0" baseline="0" dirty="0">
                    <a:solidFill>
                      <a:srgbClr val="000000"/>
                    </a:solidFill>
                    <a:effectLst/>
                    <a:latin typeface="Cambria"/>
                    <a:ea typeface="Cambria"/>
                    <a:cs typeface="Cambria"/>
                  </a:rPr>
                  <a:t>10</a:t>
                </a:r>
                <a:r>
                  <a:rPr lang="es-US" sz="1200" b="0" i="0" strike="noStrike" cap="none" spc="0" baseline="0" dirty="0">
                    <a:solidFill>
                      <a:srgbClr val="000000"/>
                    </a:solidFill>
                    <a:effectLst/>
                    <a:latin typeface="Libre Franklin"/>
                    <a:ea typeface="Libre Franklin"/>
                    <a:cs typeface="Libre Franklin"/>
                  </a:rPr>
                  <a:t> personas. No sabíamos con seguridad si su solución resultaría en la división en partes iguales que esperábamos, que era que cada persona recibe de barra de </a:t>
                </a:r>
                <a:r>
                  <a:rPr lang="en-US" b="0" i="0" dirty="0">
                    <a:latin typeface="Cambria Math" panose="02040503050406030204" pitchFamily="18" charset="0"/>
                  </a:rPr>
                  <a:t>9/10</a:t>
                </a:r>
                <a:r>
                  <a:rPr lang="es-US" sz="1200" b="0" i="0" strike="noStrike" cap="none" spc="0" baseline="0" dirty="0">
                    <a:solidFill>
                      <a:srgbClr val="000000"/>
                    </a:solidFill>
                    <a:effectLst/>
                    <a:latin typeface="Libre Franklin"/>
                    <a:ea typeface="Libre Franklin"/>
                    <a:cs typeface="Libre Franklin"/>
                  </a:rPr>
                  <a:t> pan. ¿La solución de Ahmes es correcta? ¿Cómo lo saben?</a:t>
                </a:r>
                <a:endParaRPr dirty="0">
                  <a:latin typeface="Libre Franklin" pitchFamily="2" charset="0"/>
                </a:endParaRP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fontScale="85000" lnSpcReduction="20000"/>
              </a:bodyPr>
              <a:lstStyle/>
              <a:p>
                <a:r>
                  <a:rPr lang="es-US" sz="700" b="1" i="0" strike="noStrike" cap="none" spc="0" baseline="0" dirty="0">
                    <a:solidFill>
                      <a:srgbClr val="000000"/>
                    </a:solidFill>
                    <a:effectLst/>
                    <a:latin typeface="Libre Franklin"/>
                    <a:ea typeface="Libre Franklin"/>
                    <a:cs typeface="Libre Franklin"/>
                  </a:rPr>
                  <a:t>[Muestre la expresión: </a:t>
                </a:r>
                <a14:m>
                  <m:oMath xmlns:m="http://schemas.openxmlformats.org/officeDocument/2006/math">
                    <m:f>
                      <m:fPr>
                        <m:ctrlPr>
                          <a:rPr lang="en-US" sz="800" b="1" i="1" dirty="0" smtClean="0">
                            <a:latin typeface="Cambria Math" panose="02040503050406030204" pitchFamily="18" charset="0"/>
                          </a:rPr>
                        </m:ctrlPr>
                      </m:fPr>
                      <m:num>
                        <m:r>
                          <a:rPr lang="en-US" sz="800" b="1" i="1" dirty="0" smtClean="0">
                            <a:latin typeface="Cambria Math" panose="02040503050406030204" pitchFamily="18" charset="0"/>
                          </a:rPr>
                          <m:t>𝟏𝟐</m:t>
                        </m:r>
                      </m:num>
                      <m:den>
                        <m:r>
                          <a:rPr lang="en-US" sz="800" b="1" i="1" dirty="0" smtClean="0">
                            <a:latin typeface="Cambria Math" panose="02040503050406030204" pitchFamily="18" charset="0"/>
                          </a:rPr>
                          <m:t>𝟗</m:t>
                        </m:r>
                      </m:den>
                    </m:f>
                    <m:r>
                      <a:rPr lang="en-US" sz="800" b="1" i="1" dirty="0" smtClean="0">
                        <a:latin typeface="Cambria Math" panose="02040503050406030204" pitchFamily="18" charset="0"/>
                      </a:rPr>
                      <m:t>−</m:t>
                    </m:r>
                    <m:f>
                      <m:fPr>
                        <m:ctrlPr>
                          <a:rPr lang="en-US" sz="800" b="1" i="1" dirty="0" smtClean="0">
                            <a:latin typeface="Cambria Math" panose="02040503050406030204" pitchFamily="18" charset="0"/>
                          </a:rPr>
                        </m:ctrlPr>
                      </m:fPr>
                      <m:num>
                        <m:r>
                          <a:rPr lang="en-US" sz="800" b="1" i="1" dirty="0" smtClean="0">
                            <a:latin typeface="Cambria Math" panose="02040503050406030204" pitchFamily="18" charset="0"/>
                          </a:rPr>
                          <m:t>𝟐</m:t>
                        </m:r>
                      </m:num>
                      <m:den>
                        <m:r>
                          <a:rPr lang="en-US" sz="800" b="1" i="1" dirty="0" smtClean="0">
                            <a:latin typeface="Cambria Math" panose="02040503050406030204" pitchFamily="18" charset="0"/>
                          </a:rPr>
                          <m:t>𝟔</m:t>
                        </m:r>
                      </m:den>
                    </m:f>
                  </m:oMath>
                </a14:m>
                <a:r>
                  <a:rPr lang="es-US" sz="7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[Invite a la clase a usar la rutina Pensar-Trabajar en parejas-Compartir para analizar qué unidad usarían para formar unidades semejantes y por qué].</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[Muestre la imagen del trabajo de Scott].</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[Pida a la clase que analice el trabajo de Scott. Guíe una conversación acerca de la estrategia de Scott utilizando la rutina Cinco preguntas estructuradas].</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[Observar y preguntarse]</a:t>
                </a:r>
              </a:p>
              <a:p>
                <a:endParaRPr lang="en-US" sz="1200"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¿Qué observan sobre el trabajo de Scott? ¿Qué se preguntan a partir de esas observaciones?</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[Organizar]</a:t>
                </a:r>
              </a:p>
              <a:p>
                <a:endParaRPr lang="en-US" sz="1200"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¿Qué pasos siguió Scott?</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[Mostrar]</a:t>
                </a:r>
              </a:p>
              <a:p>
                <a:endParaRPr lang="en-US" sz="1200"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Enfoquémonos en por qué piensa Scott que </a:t>
                </a:r>
                <a14:m>
                  <m:oMath xmlns:m="http://schemas.openxmlformats.org/officeDocument/2006/math">
                    <m:f>
                      <m:fPr>
                        <m:ctrlPr>
                          <a:rPr lang="en-US" sz="800" b="1" i="1" dirty="0" smtClean="0">
                            <a:latin typeface="Cambria Math" panose="02040503050406030204" pitchFamily="18" charset="0"/>
                          </a:rPr>
                        </m:ctrlPr>
                      </m:fPr>
                      <m:num>
                        <m:r>
                          <a:rPr lang="en-US" sz="800" b="1" i="1" dirty="0" smtClean="0">
                            <a:latin typeface="Cambria Math" panose="02040503050406030204" pitchFamily="18" charset="0"/>
                          </a:rPr>
                          <m:t>𝟐</m:t>
                        </m:r>
                      </m:num>
                      <m:den>
                        <m:r>
                          <a:rPr lang="en-US" sz="800" b="1" i="1" dirty="0" smtClean="0">
                            <a:latin typeface="Cambria Math" panose="02040503050406030204" pitchFamily="18" charset="0"/>
                          </a:rPr>
                          <m:t>𝟔</m:t>
                        </m:r>
                      </m:den>
                    </m:f>
                  </m:oMath>
                </a14:m>
                <a:r>
                  <a:rPr lang="en-IN" sz="700" b="0" i="0" strike="noStrike" cap="none" spc="0" baseline="0" dirty="0">
                    <a:solidFill>
                      <a:srgbClr val="000000"/>
                    </a:solidFill>
                    <a:effectLst/>
                    <a:latin typeface="Libre Franklin"/>
                    <a:ea typeface="Libre Franklin"/>
                    <a:cs typeface="Libre Franklin"/>
                  </a:rPr>
                  <a:t> y </a:t>
                </a:r>
                <a14:m>
                  <m:oMath xmlns:m="http://schemas.openxmlformats.org/officeDocument/2006/math">
                    <m:f>
                      <m:fPr>
                        <m:ctrlPr>
                          <a:rPr lang="en-US" sz="800" b="1" i="1" dirty="0" smtClean="0">
                            <a:latin typeface="Cambria Math" panose="02040503050406030204" pitchFamily="18" charset="0"/>
                          </a:rPr>
                        </m:ctrlPr>
                      </m:fPr>
                      <m:num>
                        <m:r>
                          <a:rPr lang="en-US" sz="800" b="1" i="1" dirty="0" smtClean="0">
                            <a:latin typeface="Cambria Math" panose="02040503050406030204" pitchFamily="18" charset="0"/>
                          </a:rPr>
                          <m:t>𝟑</m:t>
                        </m:r>
                      </m:num>
                      <m:den>
                        <m:r>
                          <a:rPr lang="en-US" sz="800" b="1" i="1" dirty="0" smtClean="0">
                            <a:latin typeface="Cambria Math" panose="02040503050406030204" pitchFamily="18" charset="0"/>
                          </a:rPr>
                          <m:t>𝟗</m:t>
                        </m:r>
                      </m:den>
                    </m:f>
                  </m:oMath>
                </a14:m>
                <a:r>
                  <a:rPr lang="en-IN" sz="700" b="0" i="0" strike="noStrike" cap="none" spc="0" baseline="0" dirty="0">
                    <a:solidFill>
                      <a:srgbClr val="000000"/>
                    </a:solidFill>
                    <a:effectLst/>
                    <a:latin typeface="Libre Franklin"/>
                    <a:ea typeface="Libre Franklin"/>
                    <a:cs typeface="Libre Franklin"/>
                  </a:rPr>
                  <a:t> </a:t>
                </a:r>
                <a:r>
                  <a:rPr lang="es-US" sz="700" b="0" i="0" strike="noStrike" cap="none" spc="0" baseline="0" dirty="0">
                    <a:solidFill>
                      <a:srgbClr val="000000"/>
                    </a:solidFill>
                    <a:effectLst/>
                    <a:latin typeface="Libre Franklin"/>
                    <a:ea typeface="Libre Franklin"/>
                    <a:cs typeface="Libre Franklin"/>
                  </a:rPr>
                  <a:t>son fracciones equivalentes. ¿Dónde ven el razonamiento flexible en el trabajo de Scott?</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[Sintetizar]</a:t>
                </a:r>
              </a:p>
              <a:p>
                <a:endParaRPr lang="en-US" sz="1200"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¿Cómo se vería el trabajo de Scott si hubiera multiplicado </a:t>
                </a:r>
                <a:r>
                  <a:rPr lang="es-US" sz="700" b="0" i="0" strike="noStrike" cap="none" spc="0" baseline="0" dirty="0">
                    <a:solidFill>
                      <a:srgbClr val="000000"/>
                    </a:solidFill>
                    <a:effectLst/>
                    <a:latin typeface="Cambria"/>
                    <a:ea typeface="Cambria"/>
                    <a:cs typeface="Cambria"/>
                  </a:rPr>
                  <a:t>9</a:t>
                </a:r>
                <a:r>
                  <a:rPr lang="es-US" sz="700" b="0" i="0" strike="noStrike" cap="none" spc="0" baseline="0" dirty="0">
                    <a:solidFill>
                      <a:srgbClr val="000000"/>
                    </a:solidFill>
                    <a:effectLst/>
                    <a:latin typeface="Libre Franklin"/>
                    <a:ea typeface="Libre Franklin"/>
                    <a:cs typeface="Libre Franklin"/>
                  </a:rPr>
                  <a:t> y </a:t>
                </a:r>
                <a:r>
                  <a:rPr lang="es-US" sz="700" b="0" i="0" strike="noStrike" cap="none" spc="0" baseline="0" dirty="0">
                    <a:solidFill>
                      <a:srgbClr val="000000"/>
                    </a:solidFill>
                    <a:effectLst/>
                    <a:latin typeface="Cambria"/>
                    <a:ea typeface="Cambria"/>
                    <a:cs typeface="Cambria"/>
                  </a:rPr>
                  <a:t>6</a:t>
                </a:r>
                <a:r>
                  <a:rPr lang="es-US" sz="700" b="0" i="0" strike="noStrike" cap="none" spc="0" baseline="0" dirty="0">
                    <a:solidFill>
                      <a:srgbClr val="000000"/>
                    </a:solidFill>
                    <a:effectLst/>
                    <a:latin typeface="Libre Franklin"/>
                    <a:ea typeface="Libre Franklin"/>
                    <a:cs typeface="Libre Franklin"/>
                  </a:rPr>
                  <a:t> para hallar un denominador común?</a:t>
                </a:r>
                <a:endParaRPr lang="en-US" sz="1200" b="1" i="0" dirty="0">
                  <a:latin typeface="Libre Franklin" pitchFamily="2" charset="0"/>
                </a:endParaRPr>
              </a:p>
              <a:p>
                <a:endParaRPr lang="en-US" sz="1200"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¿Qué diferencia hace el razonamiento flexible en el trabajo de Scott?</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[Comprender]</a:t>
                </a:r>
              </a:p>
              <a:p>
                <a:endParaRPr lang="en-US" sz="1200"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¿Por qué es útil razonar con flexibilidad acerca de las unidades semejantes al sumar y restar fracciones?</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[Escriba la expresión </a:t>
                </a:r>
                <a14:m>
                  <m:oMath xmlns:m="http://schemas.openxmlformats.org/officeDocument/2006/math">
                    <m:f>
                      <m:fPr>
                        <m:ctrlPr>
                          <a:rPr lang="en-US" sz="800" b="1" i="1" smtClean="0">
                            <a:latin typeface="Cambria Math" panose="02040503050406030204" pitchFamily="18" charset="0"/>
                          </a:rPr>
                        </m:ctrlPr>
                      </m:fPr>
                      <m:num>
                        <m:r>
                          <a:rPr lang="en-US" sz="800" b="1" i="1" smtClean="0">
                            <a:latin typeface="Cambria Math" panose="02040503050406030204" pitchFamily="18" charset="0"/>
                          </a:rPr>
                          <m:t>𝟖</m:t>
                        </m:r>
                      </m:num>
                      <m:den>
                        <m:r>
                          <a:rPr lang="en-US" sz="800" b="1" i="1" smtClean="0">
                            <a:latin typeface="Cambria Math" panose="02040503050406030204" pitchFamily="18" charset="0"/>
                          </a:rPr>
                          <m:t>𝟏𝟎</m:t>
                        </m:r>
                      </m:den>
                    </m:f>
                  </m:oMath>
                </a14:m>
                <a:r>
                  <a:rPr lang="en-US" sz="800" b="1" dirty="0">
                    <a:latin typeface="Libre Franklin" pitchFamily="2" charset="0"/>
                  </a:rPr>
                  <a:t>+ </a:t>
                </a:r>
                <a14:m>
                  <m:oMath xmlns:m="http://schemas.openxmlformats.org/officeDocument/2006/math">
                    <m:f>
                      <m:fPr>
                        <m:ctrlPr>
                          <a:rPr lang="en-US" sz="800" b="1" i="1" smtClean="0">
                            <a:latin typeface="Cambria Math" panose="02040503050406030204" pitchFamily="18" charset="0"/>
                          </a:rPr>
                        </m:ctrlPr>
                      </m:fPr>
                      <m:num>
                        <m:r>
                          <a:rPr lang="en-US" sz="800" b="1" i="1" smtClean="0">
                            <a:latin typeface="Cambria Math" panose="02040503050406030204" pitchFamily="18" charset="0"/>
                          </a:rPr>
                          <m:t>𝟐</m:t>
                        </m:r>
                      </m:num>
                      <m:den>
                        <m:r>
                          <a:rPr lang="en-US" sz="800" b="1" i="1" smtClean="0">
                            <a:latin typeface="Cambria Math" panose="02040503050406030204" pitchFamily="18" charset="0"/>
                          </a:rPr>
                          <m:t>𝟒</m:t>
                        </m:r>
                      </m:den>
                    </m:f>
                  </m:oMath>
                </a14:m>
                <a:r>
                  <a:rPr lang="es-US" sz="700" b="1" i="0" strike="noStrike" cap="none" spc="0" baseline="0" dirty="0">
                    <a:solidFill>
                      <a:srgbClr val="000000"/>
                    </a:solidFill>
                    <a:effectLst/>
                    <a:latin typeface="Libre Franklin"/>
                    <a:ea typeface="Libre Franklin"/>
                    <a:cs typeface="Libre Franklin"/>
                  </a:rPr>
                  <a:t> ]. </a:t>
                </a:r>
              </a:p>
              <a:p>
                <a:endParaRPr lang="en-US" dirty="0"/>
              </a:p>
              <a:p>
                <a:r>
                  <a:rPr lang="es-US" sz="700" b="1" i="0" strike="noStrike" cap="none" spc="0" baseline="0" dirty="0">
                    <a:solidFill>
                      <a:srgbClr val="000000"/>
                    </a:solidFill>
                    <a:effectLst/>
                    <a:latin typeface="Libre Franklin"/>
                    <a:ea typeface="Libre Franklin"/>
                    <a:cs typeface="Libre Franklin"/>
                  </a:rPr>
                  <a:t>[Pida a la clase que use la rutina Pensar-Trabajar en parejas-Compartir para analizar si se puede usar la estrategia de Scott para hallar la suma].</a:t>
                </a:r>
                <a:endParaRPr sz="1200" b="1" i="0" dirty="0">
                  <a:latin typeface="Libre Franklin" pitchFamily="2" charset="0"/>
                </a:endParaRPr>
              </a:p>
            </p:txBody>
          </p:sp>
        </mc:Choice>
        <mc:Fallback xmlns="">
          <p:sp>
            <p:nvSpPr>
              <p:cNvPr id="3" name="Notes Placeholder 2"/>
              <p:cNvSpPr>
                <a:spLocks noGrp="1"/>
              </p:cNvSpPr>
              <p:nvPr>
                <p:ph type="body" idx="1"/>
              </p:nvPr>
            </p:nvSpPr>
            <p:spPr/>
            <p:txBody>
              <a:bodyPr>
                <a:normAutofit fontScale="85000" lnSpcReduction="20000"/>
              </a:bodyPr>
              <a:lstStyle/>
              <a:p>
                <a:r>
                  <a:rPr lang="es-US" sz="700" b="1" i="0" strike="noStrike" cap="none" spc="0" baseline="0" dirty="0">
                    <a:solidFill>
                      <a:srgbClr val="000000"/>
                    </a:solidFill>
                    <a:effectLst/>
                    <a:latin typeface="Libre Franklin"/>
                    <a:ea typeface="Libre Franklin"/>
                    <a:cs typeface="Libre Franklin"/>
                  </a:rPr>
                  <a:t>[Muestre la expresión: </a:t>
                </a:r>
                <a:r>
                  <a:rPr lang="en-US" sz="800" b="1" i="0" dirty="0">
                    <a:latin typeface="Cambria Math" panose="02040503050406030204" pitchFamily="18" charset="0"/>
                  </a:rPr>
                  <a:t>𝟏𝟐/𝟗−𝟐/𝟔</a:t>
                </a:r>
                <a:r>
                  <a:rPr lang="es-US" sz="7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[Invite a la clase a usar la rutina Pensar-Trabajar en parejas-Compartir para analizar qué unidad usarían para formar unidades semejantes y por qué].</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[Muestre la imagen del trabajo de Scott].</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[Pida a la clase que analice el trabajo de Scott. Guíe una conversación acerca de la estrategia de Scott utilizando la rutina Cinco preguntas estructuradas].</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[Observar y preguntarse]</a:t>
                </a:r>
              </a:p>
              <a:p>
                <a:endParaRPr lang="en-US" sz="1200"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¿Qué observan sobre el trabajo de Scott? ¿Qué se preguntan a partir de esas observaciones?</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[Organizar]</a:t>
                </a:r>
              </a:p>
              <a:p>
                <a:endParaRPr lang="en-US" sz="1200"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¿Qué pasos siguió Scott?</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[Mostrar]</a:t>
                </a:r>
              </a:p>
              <a:p>
                <a:endParaRPr lang="en-US" sz="1200"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Enfoquémonos en por qué piensa Scott que </a:t>
                </a:r>
                <a:r>
                  <a:rPr lang="en-US" sz="800" b="1" i="0" dirty="0">
                    <a:latin typeface="Cambria Math" panose="02040503050406030204" pitchFamily="18" charset="0"/>
                  </a:rPr>
                  <a:t>𝟐/𝟔</a:t>
                </a:r>
                <a:r>
                  <a:rPr lang="en-IN" sz="700" b="0" i="0" strike="noStrike" cap="none" spc="0" baseline="0" dirty="0">
                    <a:solidFill>
                      <a:srgbClr val="000000"/>
                    </a:solidFill>
                    <a:effectLst/>
                    <a:latin typeface="Libre Franklin"/>
                    <a:ea typeface="Libre Franklin"/>
                    <a:cs typeface="Libre Franklin"/>
                  </a:rPr>
                  <a:t> y </a:t>
                </a:r>
                <a:r>
                  <a:rPr lang="en-US" sz="800" b="1" i="0" dirty="0">
                    <a:latin typeface="Cambria Math" panose="02040503050406030204" pitchFamily="18" charset="0"/>
                  </a:rPr>
                  <a:t>𝟑/𝟗</a:t>
                </a:r>
                <a:r>
                  <a:rPr lang="en-IN" sz="700" b="0" i="0" strike="noStrike" cap="none" spc="0" baseline="0" dirty="0">
                    <a:solidFill>
                      <a:srgbClr val="000000"/>
                    </a:solidFill>
                    <a:effectLst/>
                    <a:latin typeface="Libre Franklin"/>
                    <a:ea typeface="Libre Franklin"/>
                    <a:cs typeface="Libre Franklin"/>
                  </a:rPr>
                  <a:t> </a:t>
                </a:r>
                <a:r>
                  <a:rPr lang="es-US" sz="700" b="0" i="0" strike="noStrike" cap="none" spc="0" baseline="0" dirty="0">
                    <a:solidFill>
                      <a:srgbClr val="000000"/>
                    </a:solidFill>
                    <a:effectLst/>
                    <a:latin typeface="Libre Franklin"/>
                    <a:ea typeface="Libre Franklin"/>
                    <a:cs typeface="Libre Franklin"/>
                  </a:rPr>
                  <a:t>son fracciones equivalentes. ¿Dónde ven el razonamiento flexible en el trabajo de Scott?</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[Sintetizar]</a:t>
                </a:r>
              </a:p>
              <a:p>
                <a:endParaRPr lang="en-US" sz="1200"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¿Cómo se vería el trabajo de Scott si hubiera multiplicado </a:t>
                </a:r>
                <a:r>
                  <a:rPr lang="es-US" sz="700" b="0" i="0" strike="noStrike" cap="none" spc="0" baseline="0" dirty="0">
                    <a:solidFill>
                      <a:srgbClr val="000000"/>
                    </a:solidFill>
                    <a:effectLst/>
                    <a:latin typeface="Cambria"/>
                    <a:ea typeface="Cambria"/>
                    <a:cs typeface="Cambria"/>
                  </a:rPr>
                  <a:t>9</a:t>
                </a:r>
                <a:r>
                  <a:rPr lang="es-US" sz="700" b="0" i="0" strike="noStrike" cap="none" spc="0" baseline="0" dirty="0">
                    <a:solidFill>
                      <a:srgbClr val="000000"/>
                    </a:solidFill>
                    <a:effectLst/>
                    <a:latin typeface="Libre Franklin"/>
                    <a:ea typeface="Libre Franklin"/>
                    <a:cs typeface="Libre Franklin"/>
                  </a:rPr>
                  <a:t> y </a:t>
                </a:r>
                <a:r>
                  <a:rPr lang="es-US" sz="700" b="0" i="0" strike="noStrike" cap="none" spc="0" baseline="0" dirty="0">
                    <a:solidFill>
                      <a:srgbClr val="000000"/>
                    </a:solidFill>
                    <a:effectLst/>
                    <a:latin typeface="Cambria"/>
                    <a:ea typeface="Cambria"/>
                    <a:cs typeface="Cambria"/>
                  </a:rPr>
                  <a:t>6</a:t>
                </a:r>
                <a:r>
                  <a:rPr lang="es-US" sz="700" b="0" i="0" strike="noStrike" cap="none" spc="0" baseline="0" dirty="0">
                    <a:solidFill>
                      <a:srgbClr val="000000"/>
                    </a:solidFill>
                    <a:effectLst/>
                    <a:latin typeface="Libre Franklin"/>
                    <a:ea typeface="Libre Franklin"/>
                    <a:cs typeface="Libre Franklin"/>
                  </a:rPr>
                  <a:t> para hallar un denominador común?</a:t>
                </a:r>
                <a:endParaRPr lang="en-US" sz="1200" b="1" i="0" dirty="0">
                  <a:latin typeface="Libre Franklin" pitchFamily="2" charset="0"/>
                </a:endParaRPr>
              </a:p>
              <a:p>
                <a:endParaRPr lang="en-US" sz="1200"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¿Qué diferencia hace el razonamiento flexible en el trabajo de Scott?</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[Comprender]</a:t>
                </a:r>
              </a:p>
              <a:p>
                <a:endParaRPr lang="en-US" sz="1200" b="1" i="0" dirty="0">
                  <a:latin typeface="Libre Franklin" pitchFamily="2" charset="0"/>
                </a:endParaRPr>
              </a:p>
              <a:p>
                <a:r>
                  <a:rPr lang="es-US" sz="700" b="0" i="0" strike="noStrike" cap="none" spc="0" baseline="0" dirty="0">
                    <a:solidFill>
                      <a:srgbClr val="000000"/>
                    </a:solidFill>
                    <a:effectLst/>
                    <a:latin typeface="Libre Franklin"/>
                    <a:ea typeface="Libre Franklin"/>
                    <a:cs typeface="Libre Franklin"/>
                  </a:rPr>
                  <a:t>¿Por qué es útil razonar con flexibilidad acerca de las unidades semejantes al sumar y restar fracciones?</a:t>
                </a:r>
              </a:p>
              <a:p>
                <a:endParaRPr lang="en-US" sz="1200" b="1" i="0" dirty="0">
                  <a:latin typeface="Libre Franklin" pitchFamily="2" charset="0"/>
                </a:endParaRPr>
              </a:p>
              <a:p>
                <a:r>
                  <a:rPr lang="es-US" sz="700" b="1" i="0" strike="noStrike" cap="none" spc="0" baseline="0" dirty="0">
                    <a:solidFill>
                      <a:srgbClr val="000000"/>
                    </a:solidFill>
                    <a:effectLst/>
                    <a:latin typeface="Libre Franklin"/>
                    <a:ea typeface="Libre Franklin"/>
                    <a:cs typeface="Libre Franklin"/>
                  </a:rPr>
                  <a:t>[Escriba la expresión </a:t>
                </a:r>
                <a:r>
                  <a:rPr lang="en-US" sz="800" b="1" i="0">
                    <a:latin typeface="Cambria Math" panose="02040503050406030204" pitchFamily="18" charset="0"/>
                  </a:rPr>
                  <a:t>𝟖/𝟏𝟎</a:t>
                </a:r>
                <a:r>
                  <a:rPr lang="en-US" sz="800" b="1" dirty="0">
                    <a:latin typeface="Libre Franklin" pitchFamily="2" charset="0"/>
                  </a:rPr>
                  <a:t>+ </a:t>
                </a:r>
                <a:r>
                  <a:rPr lang="en-US" sz="800" b="1" i="0">
                    <a:latin typeface="Cambria Math" panose="02040503050406030204" pitchFamily="18" charset="0"/>
                  </a:rPr>
                  <a:t>𝟐/𝟒</a:t>
                </a:r>
                <a:r>
                  <a:rPr lang="es-US" sz="700" b="1" i="0" strike="noStrike" cap="none" spc="0" baseline="0" dirty="0">
                    <a:solidFill>
                      <a:srgbClr val="000000"/>
                    </a:solidFill>
                    <a:effectLst/>
                    <a:latin typeface="Libre Franklin"/>
                    <a:ea typeface="Libre Franklin"/>
                    <a:cs typeface="Libre Franklin"/>
                  </a:rPr>
                  <a:t> ]. </a:t>
                </a:r>
              </a:p>
              <a:p>
                <a:endParaRPr lang="en-US" dirty="0"/>
              </a:p>
              <a:p>
                <a:r>
                  <a:rPr lang="es-US" sz="700" b="1" i="0" strike="noStrike" cap="none" spc="0" baseline="0" dirty="0">
                    <a:solidFill>
                      <a:srgbClr val="000000"/>
                    </a:solidFill>
                    <a:effectLst/>
                    <a:latin typeface="Libre Franklin"/>
                    <a:ea typeface="Libre Franklin"/>
                    <a:cs typeface="Libre Franklin"/>
                  </a:rPr>
                  <a:t>[Pida a la clase que use la rutina Pensar-Trabajar en parejas-Compartir para analizar si se puede usar la estrategia de Scott para hallar la suma].</a:t>
                </a:r>
                <a:endParaRPr sz="1200" b="1" i="0" dirty="0">
                  <a:latin typeface="Libre Franklin" pitchFamily="2" charset="0"/>
                </a:endParaRP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endParaRPr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10"/>
          </p:nvPr>
        </p:nvSpPr>
        <p:spPr/>
        <p:txBody>
          <a:bodyPr/>
          <a:lstStyle/>
          <a:p>
            <a:fld id="{6101C5E1-D8E9-464D-A93E-CE21651935A7}" type="slidenum">
              <a:rPr lang="en-US" smtClean="0"/>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10"/>
          </p:nvPr>
        </p:nvSpPr>
        <p:spPr/>
        <p:txBody>
          <a:bodyPr/>
          <a:lstStyle/>
          <a:p>
            <a:fld id="{6101C5E1-D8E9-464D-A93E-CE21651935A7}" type="slidenum">
              <a:rPr lang="en-US" smtClean="0"/>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6DC9C-EAFE-0337-5D6A-66C94FAA8A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A94433-F4A3-8923-7BDB-C89455ADBC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EAA908-C3AF-46B7-C5B3-A436B0026C08}"/>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C9B44588-3624-D11C-71EF-FCF7AB0C9B78}"/>
              </a:ext>
            </a:extLst>
          </p:cNvPr>
          <p:cNvSpPr>
            <a:spLocks noGrp="1"/>
          </p:cNvSpPr>
          <p:nvPr>
            <p:ph type="sldNum" sz="quarter" idx="10"/>
          </p:nvPr>
        </p:nvSpPr>
        <p:spPr/>
        <p:txBody>
          <a:bodyPr/>
          <a:lstStyle/>
          <a:p>
            <a:fld id="{6101C5E1-D8E9-464D-A93E-CE21651935A7}" type="slidenum">
              <a:rPr lang="en-US" smtClean="0"/>
              <a:t>21</a:t>
            </a:fld>
            <a:endParaRPr lang="en-US"/>
          </a:p>
        </p:txBody>
      </p:sp>
    </p:spTree>
    <p:extLst>
      <p:ext uri="{BB962C8B-B14F-4D97-AF65-F5344CB8AC3E}">
        <p14:creationId xmlns:p14="http://schemas.microsoft.com/office/powerpoint/2010/main" val="6233367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[Reúna a la clase y pídales que tengan a mano su Grupo de problemas. Guíe una conversación de toda la clase acerca de la suma y resta de fracciones con unidades no relacionadas usando los siguientes planteamientos. Anime a sus estudiantes a reformular o complementar las respuestas de sus pares].</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[Pida a sus estudiantes que vayan al problema 7 del Grupo de problemas].</a:t>
            </a:r>
          </a:p>
          <a:p>
            <a:endParaRPr lang="en-US" b="1" i="0" dirty="0">
              <a:latin typeface="Libre Franklin" pitchFamily="2" charset="0"/>
            </a:endParaRPr>
          </a:p>
          <a:p>
            <a:pPr marL="0" indent="0">
              <a:buFont typeface="Arial" panose="020B0604020202020204" pitchFamily="34" charset="0"/>
              <a:buNone/>
            </a:pPr>
            <a:r>
              <a:rPr lang="es-US" sz="1200" b="0" i="0" strike="noStrike" cap="none" spc="0" baseline="0" dirty="0">
                <a:solidFill>
                  <a:srgbClr val="000000"/>
                </a:solidFill>
                <a:effectLst/>
                <a:latin typeface="Aptos"/>
                <a:ea typeface="Aptos"/>
                <a:cs typeface="Aptos"/>
              </a:rPr>
              <a:t>¿Qué eligieron como denominador común para las fracciones en el problema 7?</a:t>
            </a:r>
          </a:p>
          <a:p>
            <a:pPr marL="0" indent="0">
              <a:buFont typeface="Arial" panose="020B0604020202020204" pitchFamily="34" charset="0"/>
              <a:buNone/>
            </a:pPr>
            <a:endParaRPr lang="en-US" dirty="0"/>
          </a:p>
          <a:p>
            <a:pPr marL="0" indent="0">
              <a:buFont typeface="Arial" panose="020B0604020202020204" pitchFamily="34" charset="0"/>
              <a:buNone/>
            </a:pPr>
            <a:r>
              <a:rPr lang="es-US" sz="1200" b="0" i="0" strike="noStrike" cap="none" spc="0" baseline="0" dirty="0">
                <a:solidFill>
                  <a:srgbClr val="000000"/>
                </a:solidFill>
                <a:effectLst/>
                <a:latin typeface="Aptos"/>
                <a:ea typeface="Aptos"/>
                <a:cs typeface="Aptos"/>
              </a:rPr>
              <a:t>¿Cómo es posible usar veinteavos como la unidad semejante?</a:t>
            </a:r>
          </a:p>
          <a:p>
            <a:pPr marL="0" indent="0">
              <a:buFont typeface="Arial" panose="020B0604020202020204" pitchFamily="34" charset="0"/>
              <a:buNone/>
            </a:pPr>
            <a:endParaRPr lang="en-US" dirty="0"/>
          </a:p>
          <a:p>
            <a:pPr marL="0" indent="0">
              <a:buFont typeface="Arial" panose="020B0604020202020204" pitchFamily="34" charset="0"/>
              <a:buNone/>
            </a:pPr>
            <a:r>
              <a:rPr lang="es-US" sz="1200" b="0" i="0" strike="noStrike" cap="none" spc="0" baseline="0" dirty="0">
                <a:solidFill>
                  <a:srgbClr val="000000"/>
                </a:solidFill>
                <a:effectLst/>
                <a:latin typeface="Aptos"/>
                <a:ea typeface="Aptos"/>
                <a:cs typeface="Aptos"/>
              </a:rPr>
              <a:t>¿Cómo les ayuda pensar en los denominadores de las fracciones para formar unidades semejantes? Den un ejemplo.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[Invite a la clase a que se reúna y converse en parejas acerca de cómo pueden usar lo que saben sobre los números enteros como ayuda para sumar y restar fracciones].</a:t>
            </a:r>
            <a:endParaRPr b="1" i="0" dirty="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a:t>
            </a:r>
          </a:p>
        </p:txBody>
      </p:sp>
      <p:sp>
        <p:nvSpPr>
          <p:cNvPr id="4" name="Slide Number Placeholder 3"/>
          <p:cNvSpPr>
            <a:spLocks noGrp="1"/>
          </p:cNvSpPr>
          <p:nvPr>
            <p:ph type="sldNum" sz="quarter" idx="5"/>
          </p:nvPr>
        </p:nvSpPr>
        <p:spPr/>
        <p:txBody>
          <a:bodyPr/>
          <a:lstStyle/>
          <a:p>
            <a:fld id="{0B0F539B-F1C1-4ADB-81D1-E7D98D4FA728}" type="slidenum">
              <a:rPr lang="en-IN" smtClean="0"/>
              <a:t>23</a:t>
            </a:fld>
            <a:endParaRPr lang="en-IN"/>
          </a:p>
        </p:txBody>
      </p:sp>
    </p:spTree>
    <p:extLst>
      <p:ext uri="{BB962C8B-B14F-4D97-AF65-F5344CB8AC3E}">
        <p14:creationId xmlns:p14="http://schemas.microsoft.com/office/powerpoint/2010/main" val="208330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chor="t">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194400" y="193843"/>
            <a:ext cx="1587600" cy="1530300"/>
          </a:xfrm>
        </p:spPr>
        <p:txBody>
          <a:bodyPr anchor="ctr">
            <a:noAutofit/>
          </a:bodyPr>
          <a:lstStyle>
            <a:lvl1pPr marL="0" indent="0" algn="ctr">
              <a:buNone/>
              <a:defRPr sz="7200" b="1">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hasCustomPrompt="1"/>
          </p:nvPr>
        </p:nvSpPr>
        <p:spPr>
          <a:xfrm>
            <a:off x="194400" y="2870086"/>
            <a:ext cx="11803200" cy="423863"/>
          </a:xfrm>
        </p:spPr>
        <p:txBody>
          <a:bodyPr>
            <a:normAutofit/>
          </a:bodyPr>
          <a:lstStyle>
            <a:lvl1pPr marL="0" indent="0">
              <a:buNone/>
              <a:defRPr sz="1800" b="1">
                <a:latin typeface="Libre Franklin" pitchFamily="2" charset="0"/>
              </a:defRPr>
            </a:lvl1pPr>
          </a:lstStyle>
          <a:p>
            <a:pPr marL="0" marR="0" lvl="0" indent="0" algn="l" defTabSz="914400" rtl="0" eaLnBrk="1" fontAlgn="auto" latinLnBrk="0" hangingPunct="1">
              <a:lnSpc>
                <a:spcPct val="90000"/>
              </a:lnSpc>
              <a:spcBef>
                <a:spcPts val="1000"/>
              </a:spcBef>
              <a:spcAft>
                <a:spcPct val="0"/>
              </a:spcAft>
              <a:buClrTx/>
              <a:buSzTx/>
              <a:buFont typeface="Arial" panose="020B0604020202020204" pitchFamily="34" charset="0"/>
              <a:buNone/>
              <a:defRPr/>
            </a:pPr>
            <a:r>
              <a:rPr lang="en-IN" sz="1800" b="1">
                <a:latin typeface="Libre Franklin" pitchFamily="2" charset="0"/>
              </a:rPr>
              <a:t>Key Question</a:t>
            </a:r>
            <a:endParaRPr lang="en-IN" sz="1800"/>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3386583474"/>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8" y="13309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66649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572462677"/>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147838"/>
            <a:ext cx="2087333"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81238"/>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24971870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8" y="147838"/>
            <a:ext cx="201359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81238"/>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92756721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389258755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3212901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937372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26802428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3" name="Rectangle 2">
            <a:extLst>
              <a:ext uri="{FF2B5EF4-FFF2-40B4-BE49-F238E27FC236}">
                <a16:creationId xmlns:a16="http://schemas.microsoft.com/office/drawing/2014/main" id="{AEA1636A-51A5-2B72-213A-C877684CD8FC}"/>
              </a:ext>
            </a:extLst>
          </p:cNvPr>
          <p:cNvSpPr/>
          <p:nvPr userDrawn="1"/>
        </p:nvSpPr>
        <p:spPr>
          <a:xfrm>
            <a:off x="272408" y="147838"/>
            <a:ext cx="201359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Tree>
    <p:extLst>
      <p:ext uri="{BB962C8B-B14F-4D97-AF65-F5344CB8AC3E}">
        <p14:creationId xmlns:p14="http://schemas.microsoft.com/office/powerpoint/2010/main" val="42004905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01966075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8" y="162586"/>
            <a:ext cx="1703876"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Tree>
    <p:extLst>
      <p:ext uri="{BB962C8B-B14F-4D97-AF65-F5344CB8AC3E}">
        <p14:creationId xmlns:p14="http://schemas.microsoft.com/office/powerpoint/2010/main" val="1215899940"/>
      </p:ext>
    </p:extLst>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7059699"/>
      </p:ext>
    </p:extLst>
  </p:cSld>
  <p:clrMap bg1="lt1" tx1="dk1" bg2="lt2" tx2="dk2" accent1="accent1" accent2="accent2" accent3="accent3" accent4="accent4" accent5="accent5" accent6="accent6" hlink="hlink" folHlink="folHlink"/>
  <p:sldLayoutIdLst>
    <p:sldLayoutId id="2147483722"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61697707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1795843111"/>
      </p:ext>
    </p:extLst>
  </p:cSld>
  <p:clrMap bg1="lt1" tx1="dk1" bg2="lt2" tx2="dk2" accent1="accent1" accent2="accent2" accent3="accent3" accent4="accent4" accent5="accent5" accent6="accent6" hlink="hlink" folHlink="folHlink"/>
  <p:sldLayoutIdLst>
    <p:sldLayoutId id="2147483731"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8266818"/>
      </p:ext>
    </p:extLst>
  </p:cSld>
  <p:clrMap bg1="lt1" tx1="dk1" bg2="lt2" tx2="dk2" accent1="accent1" accent2="accent2" accent3="accent3" accent4="accent4" accent5="accent5" accent6="accent6" hlink="hlink" folHlink="folHlink"/>
  <p:sldLayoutIdLst>
    <p:sldLayoutId id="2147483733" r:id="rId1"/>
    <p:sldLayoutId id="2147483734"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
        <p:nvSpPr>
          <p:cNvPr id="6" name="TextBox 5">
            <a:extLst>
              <a:ext uri="{FF2B5EF4-FFF2-40B4-BE49-F238E27FC236}">
                <a16:creationId xmlns:a16="http://schemas.microsoft.com/office/drawing/2014/main" id="{8334AACE-2570-4871-B7B3-AFAD2C1E36F4}"/>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2584817246"/>
      </p:ext>
    </p:extLst>
  </p:cSld>
  <p:clrMap bg1="lt1" tx1="dk1" bg2="lt2" tx2="dk2" accent1="accent1" accent2="accent2" accent3="accent3" accent4="accent4" accent5="accent5" accent6="accent6" hlink="hlink" folHlink="folHlink"/>
  <p:sldLayoutIdLst>
    <p:sldLayoutId id="2147483736"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6"/>
          <p:cNvSpPr txBox="1">
            <a:spLocks noGrp="1"/>
          </p:cNvSpPr>
          <p:nvPr>
            <p:ph type="title"/>
          </p:nvPr>
        </p:nvSpPr>
        <p:spPr/>
        <p:txBody>
          <a:bodyPr>
            <a:normAutofit fontScale="90000"/>
          </a:bodyPr>
          <a:lstStyle/>
          <a:p>
            <a:r>
              <a:rPr lang="es-US" sz="3000" b="1" i="0" strike="noStrike" cap="none" spc="0" baseline="0" dirty="0">
                <a:solidFill>
                  <a:srgbClr val="000000"/>
                </a:solidFill>
                <a:effectLst/>
                <a:latin typeface="Libre Franklin"/>
                <a:ea typeface="Libre Franklin"/>
                <a:cs typeface="Libre Franklin"/>
              </a:rPr>
              <a:t>Sumar y restar fracciones con unidades no relacionadas hallando fracciones equivalentes numéricamente</a:t>
            </a:r>
          </a:p>
        </p:txBody>
      </p:sp>
      <p:sp>
        <p:nvSpPr>
          <p:cNvPr id="3" name="Content Placeholder 18"/>
          <p:cNvSpPr txBox="1">
            <a:spLocks noGrp="1"/>
          </p:cNvSpPr>
          <p:nvPr>
            <p:ph sz="quarter" idx="21"/>
          </p:nvPr>
        </p:nvSpPr>
        <p:spPr/>
        <p:txBody>
          <a:bodyPr/>
          <a:lstStyle/>
          <a:p>
            <a:r>
              <a:t>9</a:t>
            </a:r>
          </a:p>
        </p:txBody>
      </p:sp>
      <p:sp>
        <p:nvSpPr>
          <p:cNvPr id="4" name="Content Placeholder 22"/>
          <p:cNvSpPr txBox="1">
            <a:spLocks noGrp="1"/>
          </p:cNvSpPr>
          <p:nvPr>
            <p:ph sz="quarter" idx="22"/>
          </p:nvPr>
        </p:nvSpPr>
        <p:spPr>
          <a:xfrm>
            <a:off x="2109788" y="452503"/>
            <a:ext cx="4832350" cy="252035"/>
          </a:xfrm>
        </p:spPr>
        <p:txBody>
          <a:bodyPr>
            <a:noAutofit/>
          </a:bodyPr>
          <a:lstStyle/>
          <a:p>
            <a:r>
              <a:rPr lang="es-US" b="1" i="0" strike="noStrike" cap="none" spc="0" baseline="0" dirty="0">
                <a:solidFill>
                  <a:srgbClr val="D62714"/>
                </a:solidFill>
                <a:effectLst/>
                <a:latin typeface="Libre Franklin"/>
                <a:ea typeface="Libre Franklin"/>
                <a:cs typeface="Libre Franklin"/>
              </a:rPr>
              <a:t>Lección 9</a:t>
            </a:r>
          </a:p>
        </p:txBody>
      </p:sp>
      <p:sp>
        <p:nvSpPr>
          <p:cNvPr id="5" name="Content Placeholder 24"/>
          <p:cNvSpPr txBox="1">
            <a:spLocks noGrp="1"/>
          </p:cNvSpPr>
          <p:nvPr>
            <p:ph sz="quarter" idx="23" hasCustomPrompt="1"/>
          </p:nvPr>
        </p:nvSpPr>
        <p:spPr>
          <a:xfrm>
            <a:off x="194400" y="2662087"/>
            <a:ext cx="1915388" cy="423863"/>
          </a:xfrm>
        </p:spPr>
        <p:txBody>
          <a:bodyPr>
            <a:normAutofit/>
          </a:bodyPr>
          <a:lstStyle/>
          <a:p>
            <a:r>
              <a:rPr lang="es-US" sz="1800" b="1" i="0" strike="noStrike" cap="none" spc="0" baseline="0" dirty="0">
                <a:solidFill>
                  <a:srgbClr val="000000"/>
                </a:solidFill>
                <a:effectLst/>
                <a:latin typeface="Libre Franklin"/>
                <a:ea typeface="Libre Franklin"/>
                <a:cs typeface="Libre Franklin"/>
              </a:rPr>
              <a:t>Pregunta clave</a:t>
            </a:r>
          </a:p>
        </p:txBody>
      </p:sp>
      <p:sp>
        <p:nvSpPr>
          <p:cNvPr id="6" name="Content Placeholder 26"/>
          <p:cNvSpPr txBox="1">
            <a:spLocks noGrp="1"/>
          </p:cNvSpPr>
          <p:nvPr>
            <p:ph sz="quarter" idx="24"/>
          </p:nvPr>
        </p:nvSpPr>
        <p:spPr>
          <a:xfrm>
            <a:off x="194400" y="3354177"/>
            <a:ext cx="10010046" cy="390888"/>
          </a:xfrm>
        </p:spPr>
        <p:txBody>
          <a:bodyPr/>
          <a:lstStyle/>
          <a:p>
            <a:r>
              <a:rPr lang="es-US" sz="1600" b="0" i="0" strike="noStrike" cap="none" spc="0" baseline="0" dirty="0">
                <a:solidFill>
                  <a:srgbClr val="000000"/>
                </a:solidFill>
                <a:effectLst/>
                <a:latin typeface="Libre Franklin"/>
                <a:ea typeface="Libre Franklin"/>
                <a:cs typeface="Libre Franklin"/>
              </a:rPr>
              <a:t>¿Cómo les ayuda pensar en los denominadores de las fracciones para formar unidades semejantes?</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50399"/>
            <a:ext cx="11667575" cy="1838361"/>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Multiplicar números enteros de varios dígitos (1 de 3)</a:t>
            </a:r>
            <a:endParaRPr sz="2400" b="1" i="0" dirty="0">
              <a:solidFill>
                <a:srgbClr val="D62714"/>
              </a:solidFill>
              <a:latin typeface="Libre Franklin"/>
            </a:endParaRPr>
          </a:p>
        </p:txBody>
      </p:sp>
      <p:sp>
        <p:nvSpPr>
          <p:cNvPr id="14" name="Content Placeholder 1"/>
          <p:cNvSpPr>
            <a:spLocks noGrp="1"/>
          </p:cNvSpPr>
          <p:nvPr>
            <p:ph sz="quarter" idx="26"/>
          </p:nvPr>
        </p:nvSpPr>
        <p:spPr>
          <a:xfrm>
            <a:off x="273600" y="2107306"/>
            <a:ext cx="880643" cy="476116"/>
          </a:xfrm>
        </p:spPr>
        <p:txBody>
          <a:bodyPr>
            <a:normAutofit fontScale="92500" lnSpcReduction="20000"/>
          </a:bodyPr>
          <a:lstStyle/>
          <a:p>
            <a:r>
              <a:rPr lang="es-US" sz="800" b="0" i="0" strike="noStrike" cap="none" spc="0" baseline="0" dirty="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1,307 por 5 = espacio.">
            <a:extLst>
              <a:ext uri="{FF2B5EF4-FFF2-40B4-BE49-F238E27FC236}">
                <a16:creationId xmlns:a16="http://schemas.microsoft.com/office/drawing/2014/main" id="{40356794-4CE2-E80F-58C9-9BE1FAF5FBA5}"/>
              </a:ext>
            </a:extLst>
          </p:cNvPr>
          <p:cNvPicPr>
            <a:picLocks/>
          </p:cNvPicPr>
          <p:nvPr/>
        </p:nvPicPr>
        <p:blipFill>
          <a:blip r:embed="rId3"/>
          <a:stretch>
            <a:fillRect/>
          </a:stretch>
        </p:blipFill>
        <p:spPr>
          <a:xfrm>
            <a:off x="2981001" y="2008814"/>
            <a:ext cx="5524500" cy="673100"/>
          </a:xfrm>
          <a:prstGeom prst="rect">
            <a:avLst/>
          </a:prstGeom>
        </p:spPr>
      </p:pic>
      <p:pic>
        <p:nvPicPr>
          <p:cNvPr id="4" name="Picture 3" descr="1,307 por 5 = 6,535.">
            <a:extLst>
              <a:ext uri="{FF2B5EF4-FFF2-40B4-BE49-F238E27FC236}">
                <a16:creationId xmlns:a16="http://schemas.microsoft.com/office/drawing/2014/main" id="{17755D98-C665-7859-2037-DC5EED5AF0EE}"/>
              </a:ext>
            </a:extLst>
          </p:cNvPr>
          <p:cNvPicPr>
            <a:picLocks/>
          </p:cNvPicPr>
          <p:nvPr/>
        </p:nvPicPr>
        <p:blipFill>
          <a:blip r:embed="rId4"/>
          <a:stretch>
            <a:fillRect/>
          </a:stretch>
        </p:blipFill>
        <p:spPr>
          <a:xfrm>
            <a:off x="2964646" y="2004890"/>
            <a:ext cx="5537200" cy="762000"/>
          </a:xfrm>
          <a:prstGeom prst="rect">
            <a:avLst/>
          </a:prstGeom>
        </p:spPr>
      </p:pic>
      <p:pic>
        <p:nvPicPr>
          <p:cNvPr id="17" name="Picture Placeholder 4" descr="1307 por 5, escrito de manera vertical. El producto es 6535."/>
          <p:cNvPicPr>
            <a:picLocks noChangeAspect="1"/>
          </p:cNvPicPr>
          <p:nvPr/>
        </p:nvPicPr>
        <p:blipFill>
          <a:blip r:embed="rId5"/>
          <a:stretch>
            <a:fillRect/>
          </a:stretch>
        </p:blipFill>
        <p:spPr>
          <a:xfrm>
            <a:off x="4779264" y="3189121"/>
            <a:ext cx="2633472" cy="2926080"/>
          </a:xfrm>
          <a:prstGeom prst="rect">
            <a:avLst/>
          </a:prstGeom>
        </p:spPr>
      </p:pic>
      <p:sp>
        <p:nvSpPr>
          <p:cNvPr id="18" name="Content Placeholder 5"/>
          <p:cNvSpPr>
            <a:spLocks noGrp="1"/>
          </p:cNvSpPr>
          <p:nvPr>
            <p:ph sz="quarter" idx="26"/>
          </p:nvPr>
        </p:nvSpPr>
        <p:spPr>
          <a:xfrm>
            <a:off x="10792918" y="5717803"/>
            <a:ext cx="834869" cy="397398"/>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691CD-4027-39CB-3351-3820AA6566A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4C35FF-0C01-61BD-9449-12959EE30323}"/>
              </a:ext>
            </a:extLst>
          </p:cNvPr>
          <p:cNvSpPr>
            <a:spLocks noGrp="1"/>
          </p:cNvSpPr>
          <p:nvPr>
            <p:ph type="title" hasCustomPrompt="1"/>
          </p:nvPr>
        </p:nvSpPr>
        <p:spPr>
          <a:xfrm>
            <a:off x="273600" y="50400"/>
            <a:ext cx="11667575" cy="1793390"/>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Multiplicar números enteros de varios dígitos (2 de 3)</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0F5026B7-9C76-1EEB-BA77-204BB8E99AD4}"/>
              </a:ext>
            </a:extLst>
          </p:cNvPr>
          <p:cNvSpPr>
            <a:spLocks noGrp="1"/>
          </p:cNvSpPr>
          <p:nvPr>
            <p:ph sz="quarter" idx="26"/>
          </p:nvPr>
        </p:nvSpPr>
        <p:spPr>
          <a:xfrm>
            <a:off x="273600" y="2147231"/>
            <a:ext cx="925613" cy="619782"/>
          </a:xfrm>
        </p:spPr>
        <p:txBody>
          <a:bodyPr>
            <a:normAutofit fontScale="925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8" name="Picture 7" descr="5,009 por 6 = espacio.">
            <a:extLst>
              <a:ext uri="{FF2B5EF4-FFF2-40B4-BE49-F238E27FC236}">
                <a16:creationId xmlns:a16="http://schemas.microsoft.com/office/drawing/2014/main" id="{5A1F6964-F1A3-8473-D0A2-E1E44B930C17}"/>
              </a:ext>
            </a:extLst>
          </p:cNvPr>
          <p:cNvPicPr>
            <a:picLocks/>
          </p:cNvPicPr>
          <p:nvPr/>
        </p:nvPicPr>
        <p:blipFill>
          <a:blip r:embed="rId3"/>
          <a:stretch>
            <a:fillRect/>
          </a:stretch>
        </p:blipFill>
        <p:spPr>
          <a:xfrm>
            <a:off x="2968587" y="2008188"/>
            <a:ext cx="5905500" cy="673100"/>
          </a:xfrm>
          <a:prstGeom prst="rect">
            <a:avLst/>
          </a:prstGeom>
        </p:spPr>
      </p:pic>
      <p:pic>
        <p:nvPicPr>
          <p:cNvPr id="4" name="Picture 3" descr="5,009 por 6 = 30,054.">
            <a:extLst>
              <a:ext uri="{FF2B5EF4-FFF2-40B4-BE49-F238E27FC236}">
                <a16:creationId xmlns:a16="http://schemas.microsoft.com/office/drawing/2014/main" id="{EF0724ED-F38C-1B60-4139-79CE9B7F99DA}"/>
              </a:ext>
            </a:extLst>
          </p:cNvPr>
          <p:cNvPicPr>
            <a:picLocks/>
          </p:cNvPicPr>
          <p:nvPr/>
        </p:nvPicPr>
        <p:blipFill>
          <a:blip r:embed="rId4"/>
          <a:stretch>
            <a:fillRect/>
          </a:stretch>
        </p:blipFill>
        <p:spPr>
          <a:xfrm>
            <a:off x="2958131" y="2005013"/>
            <a:ext cx="5905500" cy="762000"/>
          </a:xfrm>
          <a:prstGeom prst="rect">
            <a:avLst/>
          </a:prstGeom>
        </p:spPr>
      </p:pic>
      <p:pic>
        <p:nvPicPr>
          <p:cNvPr id="6" name="Picture Placeholder 4" descr="5009 por 6, escrito de manera vertical. El producto es 30,054.">
            <a:extLst>
              <a:ext uri="{FF2B5EF4-FFF2-40B4-BE49-F238E27FC236}">
                <a16:creationId xmlns:a16="http://schemas.microsoft.com/office/drawing/2014/main" id="{AF83AF31-AA7F-26C5-E7D1-B9255B1C2360}"/>
              </a:ext>
            </a:extLst>
          </p:cNvPr>
          <p:cNvPicPr>
            <a:picLocks noChangeAspect="1"/>
          </p:cNvPicPr>
          <p:nvPr/>
        </p:nvPicPr>
        <p:blipFill>
          <a:blip r:embed="rId5"/>
          <a:stretch>
            <a:fillRect/>
          </a:stretch>
        </p:blipFill>
        <p:spPr>
          <a:xfrm>
            <a:off x="4399073" y="3062255"/>
            <a:ext cx="3023616" cy="2926080"/>
          </a:xfrm>
          <a:prstGeom prst="rect">
            <a:avLst/>
          </a:prstGeom>
        </p:spPr>
      </p:pic>
      <p:sp>
        <p:nvSpPr>
          <p:cNvPr id="18" name="Content Placeholder 5">
            <a:extLst>
              <a:ext uri="{FF2B5EF4-FFF2-40B4-BE49-F238E27FC236}">
                <a16:creationId xmlns:a16="http://schemas.microsoft.com/office/drawing/2014/main" id="{72DEE0D0-78ED-DE49-5353-365969A99DF6}"/>
              </a:ext>
            </a:extLst>
          </p:cNvPr>
          <p:cNvSpPr>
            <a:spLocks noGrp="1"/>
          </p:cNvSpPr>
          <p:nvPr>
            <p:ph sz="quarter" idx="26"/>
          </p:nvPr>
        </p:nvSpPr>
        <p:spPr>
          <a:xfrm>
            <a:off x="10730074" y="5717803"/>
            <a:ext cx="887304" cy="488125"/>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9032132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8"/>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AB67E-0175-5819-2DAA-963A4163CF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AE5E6A-491F-8507-7D74-5462BE881AFA}"/>
              </a:ext>
            </a:extLst>
          </p:cNvPr>
          <p:cNvSpPr>
            <a:spLocks noGrp="1"/>
          </p:cNvSpPr>
          <p:nvPr>
            <p:ph type="title" hasCustomPrompt="1"/>
          </p:nvPr>
        </p:nvSpPr>
        <p:spPr>
          <a:xfrm>
            <a:off x="273600" y="50400"/>
            <a:ext cx="11667575" cy="1868888"/>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Multiplicar números enteros de varios dígitos (3 de 3)</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B54D54D1-BBAD-4576-000B-1B750B17F40D}"/>
              </a:ext>
            </a:extLst>
          </p:cNvPr>
          <p:cNvSpPr>
            <a:spLocks noGrp="1"/>
          </p:cNvSpPr>
          <p:nvPr>
            <p:ph sz="quarter" idx="26"/>
          </p:nvPr>
        </p:nvSpPr>
        <p:spPr>
          <a:xfrm>
            <a:off x="273600" y="2249357"/>
            <a:ext cx="1182528" cy="388609"/>
          </a:xfrm>
        </p:spPr>
        <p:txBody>
          <a:bodyPr>
            <a:normAutofit fontScale="77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8" name="Picture 7" descr="3,060 por 8 = espacio.">
            <a:extLst>
              <a:ext uri="{FF2B5EF4-FFF2-40B4-BE49-F238E27FC236}">
                <a16:creationId xmlns:a16="http://schemas.microsoft.com/office/drawing/2014/main" id="{D4964DCB-AEBC-164D-8443-0B19065CFA9E}"/>
              </a:ext>
            </a:extLst>
          </p:cNvPr>
          <p:cNvPicPr>
            <a:picLocks/>
          </p:cNvPicPr>
          <p:nvPr/>
        </p:nvPicPr>
        <p:blipFill>
          <a:blip r:embed="rId3"/>
          <a:stretch>
            <a:fillRect/>
          </a:stretch>
        </p:blipFill>
        <p:spPr>
          <a:xfrm>
            <a:off x="2968702" y="2008188"/>
            <a:ext cx="5905500" cy="673100"/>
          </a:xfrm>
          <a:prstGeom prst="rect">
            <a:avLst/>
          </a:prstGeom>
        </p:spPr>
      </p:pic>
      <p:pic>
        <p:nvPicPr>
          <p:cNvPr id="5" name="Picture 4" descr="3,060 por 8 = 24,480.">
            <a:extLst>
              <a:ext uri="{FF2B5EF4-FFF2-40B4-BE49-F238E27FC236}">
                <a16:creationId xmlns:a16="http://schemas.microsoft.com/office/drawing/2014/main" id="{DD6A10DD-87D8-5DDC-28A6-3B10087012B0}"/>
              </a:ext>
            </a:extLst>
          </p:cNvPr>
          <p:cNvPicPr>
            <a:picLocks/>
          </p:cNvPicPr>
          <p:nvPr/>
        </p:nvPicPr>
        <p:blipFill>
          <a:blip r:embed="rId4"/>
          <a:stretch>
            <a:fillRect/>
          </a:stretch>
        </p:blipFill>
        <p:spPr>
          <a:xfrm>
            <a:off x="2962930" y="2005013"/>
            <a:ext cx="5918200" cy="762000"/>
          </a:xfrm>
          <a:prstGeom prst="rect">
            <a:avLst/>
          </a:prstGeom>
        </p:spPr>
      </p:pic>
      <p:pic>
        <p:nvPicPr>
          <p:cNvPr id="3" name="Picture Placeholder 4" descr="3060 por 8, escrito de manera vertical. El producto es 24,480.">
            <a:extLst>
              <a:ext uri="{FF2B5EF4-FFF2-40B4-BE49-F238E27FC236}">
                <a16:creationId xmlns:a16="http://schemas.microsoft.com/office/drawing/2014/main" id="{2F458A8E-6B47-E908-5435-950CC51199E3}"/>
              </a:ext>
            </a:extLst>
          </p:cNvPr>
          <p:cNvPicPr>
            <a:picLocks noChangeAspect="1"/>
          </p:cNvPicPr>
          <p:nvPr/>
        </p:nvPicPr>
        <p:blipFill>
          <a:blip r:embed="rId5"/>
          <a:stretch>
            <a:fillRect/>
          </a:stretch>
        </p:blipFill>
        <p:spPr>
          <a:xfrm>
            <a:off x="4399891" y="3101614"/>
            <a:ext cx="3043121" cy="2926080"/>
          </a:xfrm>
          <a:prstGeom prst="rect">
            <a:avLst/>
          </a:prstGeom>
        </p:spPr>
      </p:pic>
      <p:sp>
        <p:nvSpPr>
          <p:cNvPr id="18" name="Content Placeholder 5">
            <a:extLst>
              <a:ext uri="{FF2B5EF4-FFF2-40B4-BE49-F238E27FC236}">
                <a16:creationId xmlns:a16="http://schemas.microsoft.com/office/drawing/2014/main" id="{D067C5C6-AB3B-83C7-E81C-B27DCC0C2F44}"/>
              </a:ext>
            </a:extLst>
          </p:cNvPr>
          <p:cNvSpPr>
            <a:spLocks noGrp="1"/>
          </p:cNvSpPr>
          <p:nvPr>
            <p:ph sz="quarter" idx="26"/>
          </p:nvPr>
        </p:nvSpPr>
        <p:spPr>
          <a:xfrm>
            <a:off x="10730074" y="5717803"/>
            <a:ext cx="872314" cy="503115"/>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97962063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8"/>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Fracciones equivalentes (1 de 5)</a:t>
            </a:r>
            <a:endParaRPr sz="2400" b="1" i="0">
              <a:solidFill>
                <a:srgbClr val="D62714"/>
              </a:solidFill>
              <a:latin typeface="Libre Franklin"/>
            </a:endParaRPr>
          </a:p>
        </p:txBody>
      </p:sp>
      <p:sp>
        <p:nvSpPr>
          <p:cNvPr id="14" name="Content Placeholder 1"/>
          <p:cNvSpPr>
            <a:spLocks noGrp="1"/>
          </p:cNvSpPr>
          <p:nvPr>
            <p:ph sz="quarter" idx="26"/>
          </p:nvPr>
        </p:nvSpPr>
        <p:spPr>
          <a:xfrm>
            <a:off x="273600" y="1990725"/>
            <a:ext cx="1079500" cy="396407"/>
          </a:xfrm>
        </p:spPr>
        <p:txBody>
          <a:bodyPr>
            <a:normAutofit fontScale="77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2 tercios = empieza la fracción 2 por espacio sobre 3 por espacio termina la fracción = espacio sextos.">
            <a:extLst>
              <a:ext uri="{FF2B5EF4-FFF2-40B4-BE49-F238E27FC236}">
                <a16:creationId xmlns:a16="http://schemas.microsoft.com/office/drawing/2014/main" id="{26F47623-39EE-D0D3-9C6F-726583EB9CA4}"/>
              </a:ext>
            </a:extLst>
          </p:cNvPr>
          <p:cNvPicPr>
            <a:picLocks/>
          </p:cNvPicPr>
          <p:nvPr/>
        </p:nvPicPr>
        <p:blipFill>
          <a:blip r:embed="rId3"/>
          <a:stretch>
            <a:fillRect/>
          </a:stretch>
        </p:blipFill>
        <p:spPr>
          <a:xfrm>
            <a:off x="3181900" y="1991183"/>
            <a:ext cx="5651500" cy="2019300"/>
          </a:xfrm>
          <a:prstGeom prst="rect">
            <a:avLst/>
          </a:prstGeom>
        </p:spPr>
      </p:pic>
      <p:pic>
        <p:nvPicPr>
          <p:cNvPr id="4" name="Picture 3" descr="2 tercios = empieza la fracción 2 por 2 sobre 3 por 2 termina la fracción = 4 sextos.">
            <a:extLst>
              <a:ext uri="{FF2B5EF4-FFF2-40B4-BE49-F238E27FC236}">
                <a16:creationId xmlns:a16="http://schemas.microsoft.com/office/drawing/2014/main" id="{7B706078-EADE-160A-678A-305128EB6358}"/>
              </a:ext>
            </a:extLst>
          </p:cNvPr>
          <p:cNvPicPr>
            <a:picLocks/>
          </p:cNvPicPr>
          <p:nvPr/>
        </p:nvPicPr>
        <p:blipFill>
          <a:blip r:embed="rId4"/>
          <a:stretch>
            <a:fillRect/>
          </a:stretch>
        </p:blipFill>
        <p:spPr>
          <a:xfrm>
            <a:off x="3187247" y="1990725"/>
            <a:ext cx="5626100" cy="2019300"/>
          </a:xfrm>
          <a:prstGeom prst="rect">
            <a:avLst/>
          </a:prstGeom>
        </p:spPr>
      </p:pic>
      <p:sp>
        <p:nvSpPr>
          <p:cNvPr id="17" name="Content Placeholder 4"/>
          <p:cNvSpPr>
            <a:spLocks noGrp="1"/>
          </p:cNvSpPr>
          <p:nvPr>
            <p:ph sz="quarter" idx="26"/>
          </p:nvPr>
        </p:nvSpPr>
        <p:spPr>
          <a:xfrm>
            <a:off x="10833100" y="5689600"/>
            <a:ext cx="784277" cy="546308"/>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BF9E1-B9E7-FF6B-8948-CB968F62EE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4574A6-FA7B-C359-6090-B09F4881CE68}"/>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Fracciones equivalentes (2 de 5)</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2FA4AE2F-3898-A3D2-28E0-1C0378407CA2}"/>
              </a:ext>
            </a:extLst>
          </p:cNvPr>
          <p:cNvSpPr>
            <a:spLocks noGrp="1"/>
          </p:cNvSpPr>
          <p:nvPr>
            <p:ph sz="quarter" idx="26"/>
          </p:nvPr>
        </p:nvSpPr>
        <p:spPr>
          <a:xfrm>
            <a:off x="273600" y="1990725"/>
            <a:ext cx="1079500" cy="531318"/>
          </a:xfrm>
        </p:spPr>
        <p:txBody>
          <a:bodyPr>
            <a:normAutofit fontScale="92500" lnSpcReduction="1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2 quintos = empieza la fracción 2 por espacio sobre 5 por espacio termina la fracción = espacio sobre 10.">
            <a:extLst>
              <a:ext uri="{FF2B5EF4-FFF2-40B4-BE49-F238E27FC236}">
                <a16:creationId xmlns:a16="http://schemas.microsoft.com/office/drawing/2014/main" id="{41B050F4-6A88-3689-EE52-F08B8947A521}"/>
              </a:ext>
            </a:extLst>
          </p:cNvPr>
          <p:cNvPicPr>
            <a:picLocks/>
          </p:cNvPicPr>
          <p:nvPr/>
        </p:nvPicPr>
        <p:blipFill>
          <a:blip r:embed="rId3"/>
          <a:stretch>
            <a:fillRect/>
          </a:stretch>
        </p:blipFill>
        <p:spPr>
          <a:xfrm>
            <a:off x="3181900" y="1991183"/>
            <a:ext cx="5651500" cy="2019300"/>
          </a:xfrm>
          <a:prstGeom prst="rect">
            <a:avLst/>
          </a:prstGeom>
        </p:spPr>
      </p:pic>
      <p:pic>
        <p:nvPicPr>
          <p:cNvPr id="4" name="Picture 3" descr="2 quintos = empieza la fracción 2 por 2 sobre 5 por 2 termina la fracción = 4 sobre 10.">
            <a:extLst>
              <a:ext uri="{FF2B5EF4-FFF2-40B4-BE49-F238E27FC236}">
                <a16:creationId xmlns:a16="http://schemas.microsoft.com/office/drawing/2014/main" id="{535F50C3-C808-B803-5ED6-90F1959C7F5E}"/>
              </a:ext>
            </a:extLst>
          </p:cNvPr>
          <p:cNvPicPr>
            <a:picLocks/>
          </p:cNvPicPr>
          <p:nvPr/>
        </p:nvPicPr>
        <p:blipFill>
          <a:blip r:embed="rId4"/>
          <a:stretch>
            <a:fillRect/>
          </a:stretch>
        </p:blipFill>
        <p:spPr>
          <a:xfrm>
            <a:off x="3201102" y="1990725"/>
            <a:ext cx="5626100" cy="2019300"/>
          </a:xfrm>
          <a:prstGeom prst="rect">
            <a:avLst/>
          </a:prstGeom>
        </p:spPr>
      </p:pic>
      <p:sp>
        <p:nvSpPr>
          <p:cNvPr id="17" name="Content Placeholder 4">
            <a:extLst>
              <a:ext uri="{FF2B5EF4-FFF2-40B4-BE49-F238E27FC236}">
                <a16:creationId xmlns:a16="http://schemas.microsoft.com/office/drawing/2014/main" id="{03E5BE7A-12F0-7CA4-A1AE-20D7FA4D2BDF}"/>
              </a:ext>
            </a:extLst>
          </p:cNvPr>
          <p:cNvSpPr>
            <a:spLocks noGrp="1"/>
          </p:cNvSpPr>
          <p:nvPr>
            <p:ph sz="quarter" idx="26"/>
          </p:nvPr>
        </p:nvSpPr>
        <p:spPr>
          <a:xfrm>
            <a:off x="10833100" y="5689600"/>
            <a:ext cx="799267" cy="456367"/>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2843257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C4C35-BF88-7D73-9C23-7C97C0A3CD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04DB25-0471-9591-8B2C-A15B5F6A2AD1}"/>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Fracciones equivalentes (3 de 5)</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000B3BDA-6D71-F3CB-2A48-8113B1BC88AA}"/>
              </a:ext>
            </a:extLst>
          </p:cNvPr>
          <p:cNvSpPr>
            <a:spLocks noGrp="1"/>
          </p:cNvSpPr>
          <p:nvPr>
            <p:ph sz="quarter" idx="26"/>
          </p:nvPr>
        </p:nvSpPr>
        <p:spPr>
          <a:xfrm>
            <a:off x="273600" y="1990725"/>
            <a:ext cx="1079500" cy="486348"/>
          </a:xfrm>
        </p:spPr>
        <p:txBody>
          <a:bodyPr>
            <a:normAutofit fontScale="92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3 cuartos = empieza la fracción 3 por espacio sobre 4 por espacio termina la fracción = espacio sobre 12.">
            <a:extLst>
              <a:ext uri="{FF2B5EF4-FFF2-40B4-BE49-F238E27FC236}">
                <a16:creationId xmlns:a16="http://schemas.microsoft.com/office/drawing/2014/main" id="{EE6349B4-5CE9-66A4-8328-5A3EA4C04936}"/>
              </a:ext>
            </a:extLst>
          </p:cNvPr>
          <p:cNvPicPr>
            <a:picLocks/>
          </p:cNvPicPr>
          <p:nvPr/>
        </p:nvPicPr>
        <p:blipFill>
          <a:blip r:embed="rId3"/>
          <a:stretch>
            <a:fillRect/>
          </a:stretch>
        </p:blipFill>
        <p:spPr>
          <a:xfrm>
            <a:off x="3136900" y="1990725"/>
            <a:ext cx="5740400" cy="2019300"/>
          </a:xfrm>
          <a:prstGeom prst="rect">
            <a:avLst/>
          </a:prstGeom>
        </p:spPr>
      </p:pic>
      <p:pic>
        <p:nvPicPr>
          <p:cNvPr id="4" name="Picture 3" descr="3 cuartos = empieza la fracción 3 por 3 sobre 4 por 3 termina la fracción = 9 sobre 12.">
            <a:extLst>
              <a:ext uri="{FF2B5EF4-FFF2-40B4-BE49-F238E27FC236}">
                <a16:creationId xmlns:a16="http://schemas.microsoft.com/office/drawing/2014/main" id="{443F38F9-32A9-70F6-89E5-73B35EFDE976}"/>
              </a:ext>
            </a:extLst>
          </p:cNvPr>
          <p:cNvPicPr>
            <a:picLocks/>
          </p:cNvPicPr>
          <p:nvPr/>
        </p:nvPicPr>
        <p:blipFill>
          <a:blip r:embed="rId4"/>
          <a:stretch>
            <a:fillRect/>
          </a:stretch>
        </p:blipFill>
        <p:spPr>
          <a:xfrm>
            <a:off x="3138170" y="1990725"/>
            <a:ext cx="5702300" cy="2019300"/>
          </a:xfrm>
          <a:prstGeom prst="rect">
            <a:avLst/>
          </a:prstGeom>
        </p:spPr>
      </p:pic>
      <p:sp>
        <p:nvSpPr>
          <p:cNvPr id="17" name="Content Placeholder 4">
            <a:extLst>
              <a:ext uri="{FF2B5EF4-FFF2-40B4-BE49-F238E27FC236}">
                <a16:creationId xmlns:a16="http://schemas.microsoft.com/office/drawing/2014/main" id="{6B5842DA-C290-0FB1-278D-C66BEB5BE914}"/>
              </a:ext>
            </a:extLst>
          </p:cNvPr>
          <p:cNvSpPr>
            <a:spLocks noGrp="1"/>
          </p:cNvSpPr>
          <p:nvPr>
            <p:ph sz="quarter" idx="26"/>
          </p:nvPr>
        </p:nvSpPr>
        <p:spPr>
          <a:xfrm>
            <a:off x="10833100" y="5689600"/>
            <a:ext cx="844238" cy="426387"/>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4390758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D9D2C-4FD0-CB85-F648-05DBFBF8AD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44DC24-E7C1-78DD-3C81-F1BE83CBE6E1}"/>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Fracciones equivalentes (4 de 5)</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6E501F54-27A7-2223-47F5-7290BC5839F2}"/>
              </a:ext>
            </a:extLst>
          </p:cNvPr>
          <p:cNvSpPr>
            <a:spLocks noGrp="1"/>
          </p:cNvSpPr>
          <p:nvPr>
            <p:ph sz="quarter" idx="26"/>
          </p:nvPr>
        </p:nvSpPr>
        <p:spPr>
          <a:xfrm>
            <a:off x="273600" y="1990725"/>
            <a:ext cx="1079500" cy="411397"/>
          </a:xfrm>
        </p:spPr>
        <p:txBody>
          <a:bodyPr>
            <a:normAutofit fontScale="77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4 quintos = empieza la fracción 4 por espacio sobre 5 por espacio termina la fracción = 8 sobre espacio.">
            <a:extLst>
              <a:ext uri="{FF2B5EF4-FFF2-40B4-BE49-F238E27FC236}">
                <a16:creationId xmlns:a16="http://schemas.microsoft.com/office/drawing/2014/main" id="{8225BC8F-CD48-C82E-0DE7-BFB015563820}"/>
              </a:ext>
            </a:extLst>
          </p:cNvPr>
          <p:cNvPicPr>
            <a:picLocks/>
          </p:cNvPicPr>
          <p:nvPr/>
        </p:nvPicPr>
        <p:blipFill>
          <a:blip r:embed="rId3"/>
          <a:stretch>
            <a:fillRect/>
          </a:stretch>
        </p:blipFill>
        <p:spPr>
          <a:xfrm>
            <a:off x="3158464" y="1990725"/>
            <a:ext cx="5867400" cy="2019300"/>
          </a:xfrm>
          <a:prstGeom prst="rect">
            <a:avLst/>
          </a:prstGeom>
        </p:spPr>
      </p:pic>
      <p:pic>
        <p:nvPicPr>
          <p:cNvPr id="4" name="Picture 3" descr="4 quintos = empieza la fracción 4 por 2 sobre 5 por 2 termina la fracción = 8 sobre 10.">
            <a:extLst>
              <a:ext uri="{FF2B5EF4-FFF2-40B4-BE49-F238E27FC236}">
                <a16:creationId xmlns:a16="http://schemas.microsoft.com/office/drawing/2014/main" id="{FBE93FB0-BFF0-5FA3-5B1A-B06AB78C1C2E}"/>
              </a:ext>
            </a:extLst>
          </p:cNvPr>
          <p:cNvPicPr>
            <a:picLocks/>
          </p:cNvPicPr>
          <p:nvPr/>
        </p:nvPicPr>
        <p:blipFill>
          <a:blip r:embed="rId4"/>
          <a:stretch>
            <a:fillRect/>
          </a:stretch>
        </p:blipFill>
        <p:spPr>
          <a:xfrm>
            <a:off x="3156248" y="1990725"/>
            <a:ext cx="5816600" cy="2019300"/>
          </a:xfrm>
          <a:prstGeom prst="rect">
            <a:avLst/>
          </a:prstGeom>
        </p:spPr>
      </p:pic>
      <p:sp>
        <p:nvSpPr>
          <p:cNvPr id="17" name="Content Placeholder 4">
            <a:extLst>
              <a:ext uri="{FF2B5EF4-FFF2-40B4-BE49-F238E27FC236}">
                <a16:creationId xmlns:a16="http://schemas.microsoft.com/office/drawing/2014/main" id="{A194EDF3-D5D0-2781-F1A4-8C2BB2F071F5}"/>
              </a:ext>
            </a:extLst>
          </p:cNvPr>
          <p:cNvSpPr>
            <a:spLocks noGrp="1"/>
          </p:cNvSpPr>
          <p:nvPr>
            <p:ph sz="quarter" idx="26"/>
          </p:nvPr>
        </p:nvSpPr>
        <p:spPr>
          <a:xfrm>
            <a:off x="10833100" y="5689600"/>
            <a:ext cx="769287" cy="471357"/>
          </a:xfrm>
        </p:spPr>
        <p:txBody>
          <a:bodyPr>
            <a:normAutofit fontScale="92500"/>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95080094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BB0D0-37AE-3076-08E9-615941B42B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64B3D4-16C8-CB2A-3AF7-DE8CFEBB9889}"/>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Fracciones equivalentes (5 de 5)</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4AA2F373-0FD4-B738-C484-F9A34A26DBC0}"/>
              </a:ext>
            </a:extLst>
          </p:cNvPr>
          <p:cNvSpPr>
            <a:spLocks noGrp="1"/>
          </p:cNvSpPr>
          <p:nvPr>
            <p:ph sz="quarter" idx="26"/>
          </p:nvPr>
        </p:nvSpPr>
        <p:spPr>
          <a:xfrm>
            <a:off x="273600" y="1990725"/>
            <a:ext cx="955593" cy="486348"/>
          </a:xfrm>
        </p:spPr>
        <p:txBody>
          <a:bodyPr>
            <a:normAutofit fontScale="92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5 sextos = empieza la fracción 5 por espacio sobre 6 por espacio termina la fracción = 10 sobre espacio.">
            <a:extLst>
              <a:ext uri="{FF2B5EF4-FFF2-40B4-BE49-F238E27FC236}">
                <a16:creationId xmlns:a16="http://schemas.microsoft.com/office/drawing/2014/main" id="{DAAF3FFE-D384-08EB-0C7A-8C8D4A41A0B8}"/>
              </a:ext>
            </a:extLst>
          </p:cNvPr>
          <p:cNvPicPr>
            <a:picLocks/>
          </p:cNvPicPr>
          <p:nvPr/>
        </p:nvPicPr>
        <p:blipFill>
          <a:blip r:embed="rId3"/>
          <a:stretch>
            <a:fillRect/>
          </a:stretch>
        </p:blipFill>
        <p:spPr>
          <a:xfrm>
            <a:off x="3184525" y="1990725"/>
            <a:ext cx="5816600" cy="2019300"/>
          </a:xfrm>
          <a:prstGeom prst="rect">
            <a:avLst/>
          </a:prstGeom>
        </p:spPr>
      </p:pic>
      <p:pic>
        <p:nvPicPr>
          <p:cNvPr id="4" name="Picture 3" descr="5 sextos = empieza la fracción 5 por 2 sobre 6 por 2 termina la fracción = 10 sobre 12.">
            <a:extLst>
              <a:ext uri="{FF2B5EF4-FFF2-40B4-BE49-F238E27FC236}">
                <a16:creationId xmlns:a16="http://schemas.microsoft.com/office/drawing/2014/main" id="{3BF91A9B-3A48-E6CD-DDE7-016AEAA36205}"/>
              </a:ext>
            </a:extLst>
          </p:cNvPr>
          <p:cNvPicPr>
            <a:picLocks/>
          </p:cNvPicPr>
          <p:nvPr/>
        </p:nvPicPr>
        <p:blipFill>
          <a:blip r:embed="rId4"/>
          <a:stretch>
            <a:fillRect/>
          </a:stretch>
        </p:blipFill>
        <p:spPr>
          <a:xfrm>
            <a:off x="3194467" y="1990725"/>
            <a:ext cx="5765800" cy="2019300"/>
          </a:xfrm>
          <a:prstGeom prst="rect">
            <a:avLst/>
          </a:prstGeom>
        </p:spPr>
      </p:pic>
      <p:sp>
        <p:nvSpPr>
          <p:cNvPr id="17" name="Content Placeholder 4">
            <a:extLst>
              <a:ext uri="{FF2B5EF4-FFF2-40B4-BE49-F238E27FC236}">
                <a16:creationId xmlns:a16="http://schemas.microsoft.com/office/drawing/2014/main" id="{85CAAA30-17A4-D3A2-C191-9ECD17297936}"/>
              </a:ext>
            </a:extLst>
          </p:cNvPr>
          <p:cNvSpPr>
            <a:spLocks noGrp="1"/>
          </p:cNvSpPr>
          <p:nvPr>
            <p:ph sz="quarter" idx="26"/>
          </p:nvPr>
        </p:nvSpPr>
        <p:spPr>
          <a:xfrm>
            <a:off x="10833100" y="5689600"/>
            <a:ext cx="784277" cy="486348"/>
          </a:xfrm>
        </p:spPr>
        <p:txBody>
          <a:bodyPr>
            <a:normAutofit lnSpcReduction="10000"/>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5092623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Presentar </a:t>
            </a:r>
            <a:br>
              <a:rPr sz="3000" dirty="0"/>
            </a:br>
            <a:endParaRPr lang="en-US" noProof="0" dirty="0"/>
          </a:p>
        </p:txBody>
      </p:sp>
      <p:pic>
        <p:nvPicPr>
          <p:cNvPr id="14" name="Picture Placeholder 1" descr="Un círculo con 1 parte pequeña quitada. La parte pequeña está rotulada 1 décimo. La parte grande está rotulada 9 décimos."/>
          <p:cNvPicPr/>
          <p:nvPr/>
        </p:nvPicPr>
        <p:blipFill>
          <a:blip r:embed="rId3"/>
          <a:stretch>
            <a:fillRect/>
          </a:stretch>
        </p:blipFill>
        <p:spPr>
          <a:xfrm>
            <a:off x="4444592" y="1751930"/>
            <a:ext cx="4048774" cy="3429000"/>
          </a:xfrm>
          <a:prstGeom prst="rect">
            <a:avLst/>
          </a:prstGeom>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Sumar y restar fracciones no relacionadas (1 de 3)</a:t>
            </a:r>
            <a:endParaRPr lang="en-US" sz="2400" noProof="0" dirty="0"/>
          </a:p>
        </p:txBody>
      </p:sp>
      <p:sp>
        <p:nvSpPr>
          <p:cNvPr id="15" name="Content Placeholder 2"/>
          <p:cNvSpPr>
            <a:spLocks noGrp="1"/>
          </p:cNvSpPr>
          <p:nvPr>
            <p:ph sz="quarter" idx="26"/>
          </p:nvPr>
        </p:nvSpPr>
        <p:spPr>
          <a:xfrm>
            <a:off x="292100" y="1999566"/>
            <a:ext cx="3815205" cy="413850"/>
          </a:xfrm>
        </p:spPr>
        <p:txBody>
          <a:bodyPr/>
          <a:lstStyle/>
          <a:p>
            <a:r>
              <a:rPr lang="es-US" sz="1800" b="0" i="0" strike="noStrike" cap="none" spc="0" baseline="0" dirty="0">
                <a:solidFill>
                  <a:srgbClr val="000000"/>
                </a:solidFill>
                <a:effectLst/>
                <a:latin typeface="Libre Franklin"/>
                <a:ea typeface="Libre Franklin"/>
                <a:cs typeface="Libre Franklin"/>
              </a:rPr>
              <a:t>Suma o resta. Muestra tu trabajo.</a:t>
            </a:r>
          </a:p>
        </p:txBody>
      </p:sp>
      <p:sp>
        <p:nvSpPr>
          <p:cNvPr id="18" name="Content Placeholder 17">
            <a:extLst>
              <a:ext uri="{FF2B5EF4-FFF2-40B4-BE49-F238E27FC236}">
                <a16:creationId xmlns:a16="http://schemas.microsoft.com/office/drawing/2014/main" id="{852A09ED-5B6A-77D9-519F-E08DB50C4575}"/>
              </a:ext>
            </a:extLst>
          </p:cNvPr>
          <p:cNvSpPr>
            <a:spLocks noGrp="1"/>
          </p:cNvSpPr>
          <p:nvPr>
            <p:ph sz="quarter" idx="26"/>
          </p:nvPr>
        </p:nvSpPr>
        <p:spPr>
          <a:xfrm>
            <a:off x="548640" y="2678595"/>
            <a:ext cx="380750" cy="698500"/>
          </a:xfrm>
        </p:spPr>
        <p:txBody>
          <a:bodyPr/>
          <a:lstStyle/>
          <a:p>
            <a:r>
              <a:rPr lang="es-US" sz="1800" b="0" i="0" strike="noStrike" cap="none" spc="0" baseline="0" dirty="0">
                <a:solidFill>
                  <a:srgbClr val="000000"/>
                </a:solidFill>
                <a:effectLst/>
                <a:latin typeface="Libre Franklin"/>
                <a:ea typeface="Libre Franklin"/>
                <a:cs typeface="Libre Franklin"/>
              </a:rPr>
              <a:t>1.</a:t>
            </a:r>
            <a:endParaRPr lang="en-IN" dirty="0"/>
          </a:p>
        </p:txBody>
      </p:sp>
      <p:pic>
        <p:nvPicPr>
          <p:cNvPr id="4" name="Picture 3" descr="1 cuarto más 1 sexto = espacio">
            <a:extLst>
              <a:ext uri="{FF2B5EF4-FFF2-40B4-BE49-F238E27FC236}">
                <a16:creationId xmlns:a16="http://schemas.microsoft.com/office/drawing/2014/main" id="{960D6228-E202-42B1-70C8-CA2FF357F07E}"/>
              </a:ext>
            </a:extLst>
          </p:cNvPr>
          <p:cNvPicPr>
            <a:picLocks/>
          </p:cNvPicPr>
          <p:nvPr/>
        </p:nvPicPr>
        <p:blipFill>
          <a:blip r:embed="rId3"/>
          <a:stretch>
            <a:fillRect/>
          </a:stretch>
        </p:blipFill>
        <p:spPr>
          <a:xfrm>
            <a:off x="1013460" y="2524255"/>
            <a:ext cx="1765300" cy="622300"/>
          </a:xfrm>
          <a:prstGeom prst="rect">
            <a:avLst/>
          </a:prstGeom>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Sumar y restar fracciones no relacionadas (2 de 3)</a:t>
            </a:r>
            <a:endParaRPr lang="en-US" sz="2400" noProof="0"/>
          </a:p>
        </p:txBody>
      </p:sp>
      <p:sp>
        <p:nvSpPr>
          <p:cNvPr id="15" name="Content Placeholder 2"/>
          <p:cNvSpPr>
            <a:spLocks noGrp="1"/>
          </p:cNvSpPr>
          <p:nvPr>
            <p:ph sz="quarter" idx="26"/>
          </p:nvPr>
        </p:nvSpPr>
        <p:spPr>
          <a:xfrm>
            <a:off x="548640" y="2286000"/>
            <a:ext cx="425721" cy="439420"/>
          </a:xfrm>
        </p:spPr>
        <p:txBody>
          <a:bodyPr/>
          <a:lstStyle/>
          <a:p>
            <a:r>
              <a:rPr lang="es-US" sz="1800" b="0" i="0" strike="noStrike" cap="none" spc="0" baseline="0" dirty="0">
                <a:solidFill>
                  <a:srgbClr val="000000"/>
                </a:solidFill>
                <a:effectLst/>
                <a:latin typeface="Libre Franklin"/>
                <a:ea typeface="Libre Franklin"/>
                <a:cs typeface="Libre Franklin"/>
              </a:rPr>
              <a:t>2.</a:t>
            </a:r>
            <a:endParaRPr sz="1800" b="0" i="0" dirty="0">
              <a:solidFill>
                <a:srgbClr val="000000"/>
              </a:solidFill>
              <a:latin typeface="Libre Franklin"/>
            </a:endParaRPr>
          </a:p>
        </p:txBody>
      </p:sp>
      <p:pic>
        <p:nvPicPr>
          <p:cNvPr id="4" name="Picture 3" descr="8 novenos más 7 sextos = espacio">
            <a:extLst>
              <a:ext uri="{FF2B5EF4-FFF2-40B4-BE49-F238E27FC236}">
                <a16:creationId xmlns:a16="http://schemas.microsoft.com/office/drawing/2014/main" id="{714AB59B-680D-06E1-7ECF-466D5D80B528}"/>
              </a:ext>
            </a:extLst>
          </p:cNvPr>
          <p:cNvPicPr>
            <a:picLocks/>
          </p:cNvPicPr>
          <p:nvPr/>
        </p:nvPicPr>
        <p:blipFill>
          <a:blip r:embed="rId3"/>
          <a:stretch>
            <a:fillRect/>
          </a:stretch>
        </p:blipFill>
        <p:spPr>
          <a:xfrm>
            <a:off x="1048875" y="2103120"/>
            <a:ext cx="1765300" cy="622300"/>
          </a:xfrm>
          <a:prstGeom prst="rect">
            <a:avLst/>
          </a:prstGeom>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Sumar y restar fracciones no relacionadas (3 de 3)</a:t>
            </a:r>
            <a:endParaRPr lang="en-US" sz="2400" noProof="0"/>
          </a:p>
        </p:txBody>
      </p:sp>
      <p:sp>
        <p:nvSpPr>
          <p:cNvPr id="15" name="Content Placeholder 2"/>
          <p:cNvSpPr>
            <a:spLocks noGrp="1"/>
          </p:cNvSpPr>
          <p:nvPr>
            <p:ph sz="quarter" idx="26"/>
          </p:nvPr>
        </p:nvSpPr>
        <p:spPr>
          <a:xfrm>
            <a:off x="548640" y="2286000"/>
            <a:ext cx="395740" cy="439420"/>
          </a:xfrm>
        </p:spPr>
        <p:txBody>
          <a:bodyPr/>
          <a:lstStyle/>
          <a:p>
            <a:r>
              <a:rPr lang="es-US" sz="1800" b="0" i="0" strike="noStrike" cap="none" spc="0" baseline="0" dirty="0">
                <a:solidFill>
                  <a:srgbClr val="000000"/>
                </a:solidFill>
                <a:effectLst/>
                <a:latin typeface="Libre Franklin"/>
                <a:ea typeface="Libre Franklin"/>
                <a:cs typeface="Libre Franklin"/>
              </a:rPr>
              <a:t>3.</a:t>
            </a:r>
            <a:endParaRPr sz="1800" b="0" i="0" dirty="0">
              <a:solidFill>
                <a:srgbClr val="000000"/>
              </a:solidFill>
              <a:latin typeface="Libre Franklin"/>
            </a:endParaRPr>
          </a:p>
        </p:txBody>
      </p:sp>
      <p:pic>
        <p:nvPicPr>
          <p:cNvPr id="4" name="Picture 3" descr="4 quintos menos 2 séptimos = espacio">
            <a:extLst>
              <a:ext uri="{FF2B5EF4-FFF2-40B4-BE49-F238E27FC236}">
                <a16:creationId xmlns:a16="http://schemas.microsoft.com/office/drawing/2014/main" id="{B5A2B535-CCB6-A418-6209-4B08A232FC73}"/>
              </a:ext>
            </a:extLst>
          </p:cNvPr>
          <p:cNvPicPr>
            <a:picLocks/>
          </p:cNvPicPr>
          <p:nvPr/>
        </p:nvPicPr>
        <p:blipFill>
          <a:blip r:embed="rId3"/>
          <a:stretch>
            <a:fillRect/>
          </a:stretch>
        </p:blipFill>
        <p:spPr>
          <a:xfrm>
            <a:off x="1051560" y="2103120"/>
            <a:ext cx="1752600" cy="622300"/>
          </a:xfrm>
          <a:prstGeom prst="rect">
            <a:avLst/>
          </a:prstGeom>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Sumar más de dos fracciones (1 de 3)</a:t>
            </a:r>
            <a:endParaRPr lang="en-US" sz="2400" noProof="0"/>
          </a:p>
        </p:txBody>
      </p:sp>
      <p:sp>
        <p:nvSpPr>
          <p:cNvPr id="15" name="Content Placeholder 2"/>
          <p:cNvSpPr>
            <a:spLocks noGrp="1"/>
          </p:cNvSpPr>
          <p:nvPr>
            <p:ph sz="quarter" idx="26"/>
          </p:nvPr>
        </p:nvSpPr>
        <p:spPr>
          <a:xfrm>
            <a:off x="548641" y="2286000"/>
            <a:ext cx="410730" cy="698500"/>
          </a:xfrm>
        </p:spPr>
        <p:txBody>
          <a:bodyPr/>
          <a:lstStyle/>
          <a:p>
            <a:r>
              <a:rPr lang="es-US" sz="1800" b="0" i="0" strike="noStrike" cap="none" spc="0" baseline="0" dirty="0">
                <a:solidFill>
                  <a:srgbClr val="000000"/>
                </a:solidFill>
                <a:effectLst/>
                <a:latin typeface="Libre Franklin"/>
                <a:ea typeface="Libre Franklin"/>
                <a:cs typeface="Libre Franklin"/>
              </a:rPr>
              <a:t>4.</a:t>
            </a:r>
            <a:endParaRPr sz="1800" b="0" i="0" dirty="0">
              <a:solidFill>
                <a:srgbClr val="000000"/>
              </a:solidFill>
              <a:latin typeface="Libre Franklin"/>
            </a:endParaRPr>
          </a:p>
        </p:txBody>
      </p:sp>
      <p:pic>
        <p:nvPicPr>
          <p:cNvPr id="4" name="Picture 3" descr="5 veinteavos + 3 doceavos + 3 cuartos = espacio">
            <a:extLst>
              <a:ext uri="{FF2B5EF4-FFF2-40B4-BE49-F238E27FC236}">
                <a16:creationId xmlns:a16="http://schemas.microsoft.com/office/drawing/2014/main" id="{126F8BD3-9A95-CA77-A377-6D02AB8A9D1A}"/>
              </a:ext>
            </a:extLst>
          </p:cNvPr>
          <p:cNvPicPr>
            <a:picLocks/>
          </p:cNvPicPr>
          <p:nvPr/>
        </p:nvPicPr>
        <p:blipFill>
          <a:blip r:embed="rId3"/>
          <a:stretch>
            <a:fillRect/>
          </a:stretch>
        </p:blipFill>
        <p:spPr>
          <a:xfrm>
            <a:off x="1051560" y="2103120"/>
            <a:ext cx="2514600" cy="622300"/>
          </a:xfrm>
          <a:prstGeom prst="rect">
            <a:avLst/>
          </a:prstGeom>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Sumar más de dos fracciones (2 de 3)</a:t>
            </a:r>
            <a:endParaRPr lang="en-US" sz="2400" noProof="0"/>
          </a:p>
        </p:txBody>
      </p:sp>
      <p:pic>
        <p:nvPicPr>
          <p:cNvPr id="4" name="Picture 3" descr="5 veinteavos + 3 doceavos + 3 cuartos = empieza la fracción 5 por 12 por 4 sobre 20 por 12 por 4 termina la fracción + empieza la fracción 3 por 20 por 4 sobre 12 por 20 por 4 termina la fracción + empieza la fracción 3 por 20 por 12 sobre 4 por 20 por 12 termina la fracción, = 240 sobre 960 + 240 sobre 960 + 720 sobre 960, = 1200 sobre 960.">
            <a:extLst>
              <a:ext uri="{FF2B5EF4-FFF2-40B4-BE49-F238E27FC236}">
                <a16:creationId xmlns:a16="http://schemas.microsoft.com/office/drawing/2014/main" id="{805E6E10-7A35-7F4B-F224-17FB24DA0D79}"/>
              </a:ext>
            </a:extLst>
          </p:cNvPr>
          <p:cNvPicPr>
            <a:picLocks/>
          </p:cNvPicPr>
          <p:nvPr/>
        </p:nvPicPr>
        <p:blipFill>
          <a:blip r:embed="rId3"/>
          <a:stretch>
            <a:fillRect/>
          </a:stretch>
        </p:blipFill>
        <p:spPr>
          <a:xfrm>
            <a:off x="2991572" y="1793404"/>
            <a:ext cx="6235700" cy="1993900"/>
          </a:xfrm>
          <a:prstGeom prst="rect">
            <a:avLst/>
          </a:prstGeom>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Sumar más de dos fracciones (3 de 3)</a:t>
            </a:r>
            <a:endParaRPr lang="en-US" sz="2400" noProof="0"/>
          </a:p>
        </p:txBody>
      </p:sp>
      <p:sp>
        <p:nvSpPr>
          <p:cNvPr id="15" name="Content Placeholder 2"/>
          <p:cNvSpPr>
            <a:spLocks noGrp="1"/>
          </p:cNvSpPr>
          <p:nvPr>
            <p:ph sz="quarter" idx="26"/>
          </p:nvPr>
        </p:nvSpPr>
        <p:spPr>
          <a:xfrm>
            <a:off x="548641" y="2286000"/>
            <a:ext cx="410730" cy="457200"/>
          </a:xfrm>
        </p:spPr>
        <p:txBody>
          <a:bodyPr/>
          <a:lstStyle/>
          <a:p>
            <a:r>
              <a:rPr lang="en-US" dirty="0">
                <a:solidFill>
                  <a:srgbClr val="000000"/>
                </a:solidFill>
                <a:latin typeface="Libre Franklin"/>
              </a:rPr>
              <a:t>5</a:t>
            </a:r>
            <a:r>
              <a:rPr lang="en-US" sz="1800" b="0" i="0" dirty="0">
                <a:solidFill>
                  <a:srgbClr val="000000"/>
                </a:solidFill>
                <a:latin typeface="Libre Franklin"/>
              </a:rPr>
              <a:t>.</a:t>
            </a:r>
            <a:endParaRPr sz="1800" b="0" i="0" dirty="0">
              <a:solidFill>
                <a:srgbClr val="000000"/>
              </a:solidFill>
              <a:latin typeface="Libre Franklin"/>
            </a:endParaRPr>
          </a:p>
        </p:txBody>
      </p:sp>
      <p:pic>
        <p:nvPicPr>
          <p:cNvPr id="4" name="Picture 3" descr="2 tercios más 1 quinto más 1 treintavo = espacio">
            <a:extLst>
              <a:ext uri="{FF2B5EF4-FFF2-40B4-BE49-F238E27FC236}">
                <a16:creationId xmlns:a16="http://schemas.microsoft.com/office/drawing/2014/main" id="{B8325FA9-B048-EB2C-5FEC-7A3E8FA2DA69}"/>
              </a:ext>
            </a:extLst>
          </p:cNvPr>
          <p:cNvPicPr>
            <a:picLocks/>
          </p:cNvPicPr>
          <p:nvPr/>
        </p:nvPicPr>
        <p:blipFill>
          <a:blip r:embed="rId3"/>
          <a:stretch>
            <a:fillRect/>
          </a:stretch>
        </p:blipFill>
        <p:spPr>
          <a:xfrm>
            <a:off x="1051090" y="2103120"/>
            <a:ext cx="2349500" cy="622300"/>
          </a:xfrm>
          <a:prstGeom prst="rect">
            <a:avLst/>
          </a:prstGeom>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Usar fracciones equivalentes para hallar unidades semejantes</a:t>
            </a:r>
            <a:endParaRPr lang="en-US" sz="2400" noProof="0" dirty="0"/>
          </a:p>
        </p:txBody>
      </p:sp>
      <p:pic>
        <p:nvPicPr>
          <p:cNvPr id="4" name="Picture 3" descr="12 novenos menos 2 sextos">
            <a:extLst>
              <a:ext uri="{FF2B5EF4-FFF2-40B4-BE49-F238E27FC236}">
                <a16:creationId xmlns:a16="http://schemas.microsoft.com/office/drawing/2014/main" id="{643B3815-B9C1-A0BA-9CFE-ACFD3209FD3A}"/>
              </a:ext>
            </a:extLst>
          </p:cNvPr>
          <p:cNvPicPr>
            <a:picLocks/>
          </p:cNvPicPr>
          <p:nvPr/>
        </p:nvPicPr>
        <p:blipFill>
          <a:blip r:embed="rId3"/>
          <a:stretch>
            <a:fillRect/>
          </a:stretch>
        </p:blipFill>
        <p:spPr>
          <a:xfrm>
            <a:off x="5318125" y="1849438"/>
            <a:ext cx="1562100" cy="1181100"/>
          </a:xfrm>
          <a:prstGeom prst="rect">
            <a:avLst/>
          </a:prstGeom>
        </p:spPr>
      </p:pic>
      <p:sp>
        <p:nvSpPr>
          <p:cNvPr id="14" name="Content Placeholder 1"/>
          <p:cNvSpPr>
            <a:spLocks noGrp="1"/>
          </p:cNvSpPr>
          <p:nvPr>
            <p:ph sz="quarter" idx="26"/>
          </p:nvPr>
        </p:nvSpPr>
        <p:spPr>
          <a:xfrm>
            <a:off x="273600" y="5650123"/>
            <a:ext cx="2913808" cy="6985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21" name="Image" descr="Trabajo de Scott. 12 novenos menos 2 sextos = 12 novenos menos 3 novenos = 9 novenos. "/>
          <p:cNvPicPr>
            <a:picLocks noChangeAspect="1"/>
          </p:cNvPicPr>
          <p:nvPr/>
        </p:nvPicPr>
        <p:blipFill>
          <a:blip r:embed="rId4"/>
          <a:stretch>
            <a:fillRect/>
          </a:stretch>
        </p:blipFill>
        <p:spPr>
          <a:xfrm>
            <a:off x="4195834" y="3429000"/>
            <a:ext cx="4316078" cy="2377440"/>
          </a:xfrm>
          <a:prstGeom prst="rect">
            <a:avLst/>
          </a:prstGeom>
        </p:spPr>
      </p:pic>
      <p:sp>
        <p:nvSpPr>
          <p:cNvPr id="17" name="Content Placeholder 4"/>
          <p:cNvSpPr>
            <a:spLocks noGrp="1"/>
          </p:cNvSpPr>
          <p:nvPr>
            <p:ph sz="quarter" idx="26"/>
          </p:nvPr>
        </p:nvSpPr>
        <p:spPr>
          <a:xfrm>
            <a:off x="10717017" y="5650123"/>
            <a:ext cx="1228228" cy="6985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50400"/>
            <a:ext cx="4253432"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(1 de 4)</a:t>
            </a:r>
            <a:endParaRPr sz="2400" b="1" i="0" dirty="0">
              <a:solidFill>
                <a:srgbClr val="D62714"/>
              </a:solidFill>
              <a:latin typeface="Libre Franklin"/>
            </a:endParaRPr>
          </a:p>
        </p:txBody>
      </p:sp>
      <p:pic>
        <p:nvPicPr>
          <p:cNvPr id="3" name="Picture 2" descr="Edición para estudiantes: 5.ᵒ grado, módulo 2, tema B, lección 9, página 1"/>
          <p:cNvPicPr>
            <a:picLocks noChangeAspect="1"/>
          </p:cNvPicPr>
          <p:nvPr/>
        </p:nvPicPr>
        <p:blipFill>
          <a:blip r:embed="rId3"/>
          <a:stretch>
            <a:fillRect/>
          </a:stretch>
        </p:blipFill>
        <p:spPr>
          <a:xfrm>
            <a:off x="5288400" y="50400"/>
            <a:ext cx="5285232" cy="6757416"/>
          </a:xfrm>
          <a:prstGeom prst="rect">
            <a:avLst/>
          </a:prstGeom>
          <a:ln w="9525">
            <a:solidFill>
              <a:srgbClr val="000000"/>
            </a:solidFill>
          </a:ln>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50400"/>
            <a:ext cx="4283412"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(2 de 4)</a:t>
            </a:r>
            <a:endParaRPr sz="2400" b="1" i="0" dirty="0">
              <a:solidFill>
                <a:srgbClr val="D62714"/>
              </a:solidFill>
              <a:latin typeface="Libre Franklin"/>
            </a:endParaRPr>
          </a:p>
        </p:txBody>
      </p:sp>
      <p:pic>
        <p:nvPicPr>
          <p:cNvPr id="3" name="Picture 2" descr="Edición para estudiantes: 5.ᵒ grado, módulo 2, tema B, lección 9, página 2"/>
          <p:cNvPicPr>
            <a:picLocks noChangeAspect="1"/>
          </p:cNvPicPr>
          <p:nvPr/>
        </p:nvPicPr>
        <p:blipFill>
          <a:blip r:embed="rId3"/>
          <a:stretch>
            <a:fillRect/>
          </a:stretch>
        </p:blipFill>
        <p:spPr>
          <a:xfrm>
            <a:off x="5288400" y="50400"/>
            <a:ext cx="5285232" cy="6757416"/>
          </a:xfrm>
          <a:prstGeom prst="rect">
            <a:avLst/>
          </a:prstGeom>
          <a:ln w="9525">
            <a:solidFill>
              <a:srgbClr val="000000"/>
            </a:solidFill>
          </a:ln>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7689" y="0"/>
            <a:ext cx="4238441"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(3 de 4)</a:t>
            </a:r>
            <a:endParaRPr sz="2400" b="1" i="0" dirty="0">
              <a:solidFill>
                <a:srgbClr val="D62714"/>
              </a:solidFill>
              <a:latin typeface="Libre Franklin"/>
            </a:endParaRPr>
          </a:p>
        </p:txBody>
      </p:sp>
      <p:pic>
        <p:nvPicPr>
          <p:cNvPr id="3" name="Picture 2" descr="Edición para estudiantes: 5.ᵒ grado, módulo 2, tema B, lección 9, página 3"/>
          <p:cNvPicPr>
            <a:picLocks noChangeAspect="1"/>
          </p:cNvPicPr>
          <p:nvPr/>
        </p:nvPicPr>
        <p:blipFill>
          <a:blip r:embed="rId3"/>
          <a:stretch>
            <a:fillRect/>
          </a:stretch>
        </p:blipFill>
        <p:spPr>
          <a:xfrm>
            <a:off x="5288400" y="50400"/>
            <a:ext cx="5285232" cy="6757416"/>
          </a:xfrm>
          <a:prstGeom prst="rect">
            <a:avLst/>
          </a:prstGeom>
          <a:ln w="9525">
            <a:solidFill>
              <a:srgbClr val="000000"/>
            </a:solidFill>
          </a:ln>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202BC-6439-4AC9-B9B0-1A11D7A043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0C12F0-EB04-9D23-1AF8-5DF977922DCD}"/>
              </a:ext>
            </a:extLst>
          </p:cNvPr>
          <p:cNvSpPr>
            <a:spLocks noGrp="1"/>
          </p:cNvSpPr>
          <p:nvPr>
            <p:ph type="title" hasCustomPrompt="1"/>
          </p:nvPr>
        </p:nvSpPr>
        <p:spPr>
          <a:xfrm>
            <a:off x="273598" y="50400"/>
            <a:ext cx="4298402"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(4 de 4)</a:t>
            </a:r>
            <a:endParaRPr sz="2400" b="1" i="0" dirty="0">
              <a:solidFill>
                <a:srgbClr val="D62714"/>
              </a:solidFill>
              <a:latin typeface="Libre Franklin"/>
            </a:endParaRPr>
          </a:p>
        </p:txBody>
      </p:sp>
      <p:pic>
        <p:nvPicPr>
          <p:cNvPr id="3" name="Picture 2" descr="Edición para estudiantes: 5.º grado, módulo 2, tema B, lección 9, página 4"/>
          <p:cNvPicPr>
            <a:picLocks noChangeAspect="1"/>
          </p:cNvPicPr>
          <p:nvPr/>
        </p:nvPicPr>
        <p:blipFill>
          <a:blip r:embed="rId3"/>
          <a:stretch>
            <a:fillRect/>
          </a:stretch>
        </p:blipFill>
        <p:spPr>
          <a:xfrm>
            <a:off x="5288400" y="50400"/>
            <a:ext cx="5285232" cy="6757416"/>
          </a:xfrm>
          <a:prstGeom prst="rect">
            <a:avLst/>
          </a:prstGeom>
          <a:ln w="9525">
            <a:solidFill>
              <a:srgbClr val="000000"/>
            </a:solidFill>
          </a:ln>
        </p:spPr>
      </p:pic>
    </p:spTree>
    <p:extLst>
      <p:ext uri="{BB962C8B-B14F-4D97-AF65-F5344CB8AC3E}">
        <p14:creationId xmlns:p14="http://schemas.microsoft.com/office/powerpoint/2010/main" val="257535260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Reflexión final</a:t>
            </a:r>
            <a:endParaRPr lang="en-US" sz="2400" noProof="0" dirty="0"/>
          </a:p>
        </p:txBody>
      </p:sp>
      <p:sp>
        <p:nvSpPr>
          <p:cNvPr id="3" name="Content Placeholder 7"/>
          <p:cNvSpPr>
            <a:spLocks noGrp="1"/>
          </p:cNvSpPr>
          <p:nvPr>
            <p:ph sz="quarter" idx="26"/>
          </p:nvPr>
        </p:nvSpPr>
        <p:spPr>
          <a:xfrm>
            <a:off x="271808" y="1501775"/>
            <a:ext cx="11673437" cy="1260000"/>
          </a:xfrm>
        </p:spPr>
        <p:txBody>
          <a:bodyPr>
            <a:noAutofit/>
          </a:bodyPr>
          <a:lstStyle/>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¿Qué eligieron como denominador común para las fracciones en el problema 7?</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¿Cómo es posible usar veinteavos como la unidad semejante?</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¿Cómo les ayuda pensar en los denominadores de las fracciones para formar unidades semejantes? Den un ejemplo.</a:t>
            </a:r>
            <a:endParaRPr dirty="0"/>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50400"/>
            <a:ext cx="2484590" cy="1260000"/>
          </a:xfrm>
        </p:spPr>
        <p:txBody>
          <a:bodyPr/>
          <a:lstStyle/>
          <a:p>
            <a:r>
              <a:rPr lang="es-US" sz="3000" b="1" i="0" strike="noStrike" cap="none" spc="0" baseline="0" dirty="0">
                <a:solidFill>
                  <a:srgbClr val="FFFFFF"/>
                </a:solidFill>
                <a:effectLst/>
                <a:latin typeface="Libre Franklin"/>
                <a:ea typeface="Libre Franklin"/>
                <a:cs typeface="Libre Franklin"/>
              </a:rPr>
              <a:t> Concluir</a:t>
            </a:r>
          </a:p>
          <a:p>
            <a:r>
              <a:rPr lang="es-US" sz="2400" b="1" i="0" strike="noStrike" cap="none" spc="0" baseline="0" dirty="0">
                <a:solidFill>
                  <a:srgbClr val="D62714"/>
                </a:solidFill>
                <a:effectLst/>
                <a:latin typeface="Libre Franklin"/>
                <a:ea typeface="Libre Franklin"/>
                <a:cs typeface="Libre Franklin"/>
              </a:rPr>
              <a:t>Boleto de salida</a:t>
            </a:r>
          </a:p>
        </p:txBody>
      </p:sp>
      <p:pic>
        <p:nvPicPr>
          <p:cNvPr id="7" name="Picture 6" descr="Edición para estudiantes: 5.ᵒ grado, módulo 2, tema B, lección 9"/>
          <p:cNvPicPr>
            <a:picLocks noChangeAspect="1"/>
          </p:cNvPicPr>
          <p:nvPr/>
        </p:nvPicPr>
        <p:blipFill>
          <a:blip r:embed="rId3"/>
          <a:stretch>
            <a:fillRect/>
          </a:stretch>
        </p:blipFill>
        <p:spPr>
          <a:xfrm>
            <a:off x="5288400" y="50400"/>
            <a:ext cx="5285232" cy="6757416"/>
          </a:xfrm>
          <a:prstGeom prst="rect">
            <a:avLst/>
          </a:prstGeom>
          <a:ln w="9525">
            <a:solidFill>
              <a:srgbClr val="000000"/>
            </a:solidFill>
          </a:ln>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3.1.32"/>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0B7E32-EA18-4629-B53C-C86CDF025158}">
  <ds:schemaRefs>
    <ds:schemaRef ds:uri="http://schemas.microsoft.com/sharepoint/v3/contenttype/forms"/>
  </ds:schemaRefs>
</ds:datastoreItem>
</file>

<file path=customXml/itemProps2.xml><?xml version="1.0" encoding="utf-8"?>
<ds:datastoreItem xmlns:ds="http://schemas.openxmlformats.org/officeDocument/2006/customXml" ds:itemID="{041FEFAD-E6CE-45A9-8EFE-2037AF78EA91}">
  <ds:schemaRefs>
    <ds:schemaRef ds:uri="http://schemas.openxmlformats.org/package/2006/metadata/core-properties"/>
    <ds:schemaRef ds:uri="http://purl.org/dc/elements/1.1/"/>
    <ds:schemaRef ds:uri="http://purl.org/dc/terms/"/>
    <ds:schemaRef ds:uri="5454de79-deb2-452d-9c5c-6bf68d99f938"/>
    <ds:schemaRef ds:uri="http://schemas.microsoft.com/office/2006/documentManagement/types"/>
    <ds:schemaRef ds:uri="837caeac-2aa5-41c1-9bca-2ac065ad7039"/>
    <ds:schemaRef ds:uri="http://www.w3.org/XML/1998/namespace"/>
    <ds:schemaRef ds:uri="http://schemas.microsoft.com/office/infopath/2007/PartnerControls"/>
    <ds:schemaRef ds:uri="http://schemas.microsoft.com/office/2006/metadata/properties"/>
    <ds:schemaRef ds:uri="http://purl.org/dc/dcmitype/"/>
    <ds:schemaRef ds:uri="3bb81e40-ca7d-41cb-aaab-8c632f3d7372"/>
    <ds:schemaRef ds:uri="b56b1dbd-347e-459c-8e23-8e8473b844c2"/>
  </ds:schemaRefs>
</ds:datastoreItem>
</file>

<file path=customXml/itemProps3.xml><?xml version="1.0" encoding="utf-8"?>
<ds:datastoreItem xmlns:ds="http://schemas.openxmlformats.org/officeDocument/2006/customXml" ds:itemID="{FA72380B-8DAF-48B4-9DC7-D67A4FF776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5770</TotalTime>
  <Words>2758</Words>
  <Application>Microsoft Office PowerPoint</Application>
  <PresentationFormat>Widescreen</PresentationFormat>
  <Paragraphs>289</Paragraphs>
  <Slides>23</Slides>
  <Notes>23</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23</vt:i4>
      </vt:variant>
    </vt:vector>
  </HeadingPairs>
  <TitlesOfParts>
    <vt:vector size="34" baseType="lpstr">
      <vt:lpstr>Libre Franklin</vt:lpstr>
      <vt:lpstr>Aptos Display</vt:lpstr>
      <vt:lpstr>Cambria</vt:lpstr>
      <vt:lpstr>Arial</vt:lpstr>
      <vt:lpstr>Cambria Math</vt:lpstr>
      <vt:lpstr>Aptos</vt:lpstr>
      <vt:lpstr>1_Custom Design</vt:lpstr>
      <vt:lpstr>2_Office Theme</vt:lpstr>
      <vt:lpstr>Custom Design</vt:lpstr>
      <vt:lpstr>3_Custom Design</vt:lpstr>
      <vt:lpstr>2_Custom Design</vt:lpstr>
      <vt:lpstr>Sumar y restar fracciones con unidades no relacionadas hallando fracciones equivalentes numéricamente</vt:lpstr>
      <vt:lpstr> Fluidez Intercambio con la pizarra blanca: Multiplicar números enteros de varios dígitos (1 de 3)</vt:lpstr>
      <vt:lpstr> Fluidez Intercambio con la pizarra blanca: Multiplicar números enteros de varios dígitos (2 de 3)</vt:lpstr>
      <vt:lpstr> Fluidez Intercambio con la pizarra blanca: Multiplicar números enteros de varios dígitos (3 de 3)</vt:lpstr>
      <vt:lpstr> Fluidez Intercambio con la pizarra blanca: Fracciones equivalentes (1 de 5)</vt:lpstr>
      <vt:lpstr> Fluidez Intercambio con la pizarra blanca: Fracciones equivalentes (2 de 5)</vt:lpstr>
      <vt:lpstr> Fluidez Intercambio con la pizarra blanca: Fracciones equivalentes (3 de 5)</vt:lpstr>
      <vt:lpstr> Fluidez Intercambio con la pizarra blanca: Fracciones equivalentes (4 de 5)</vt:lpstr>
      <vt:lpstr> Fluidez Intercambio con la pizarra blanca: Fracciones equivalentes (5 de 5)</vt:lpstr>
      <vt:lpstr> Presentar  </vt:lpstr>
      <vt:lpstr> Aprender  Sumar y restar fracciones no relacionadas (1 de 3)</vt:lpstr>
      <vt:lpstr> Aprender  Sumar y restar fracciones no relacionadas (2 de 3)</vt:lpstr>
      <vt:lpstr> Aprender  Sumar y restar fracciones no relacionadas (3 de 3)</vt:lpstr>
      <vt:lpstr> Aprender  Sumar más de dos fracciones (1 de 3)</vt:lpstr>
      <vt:lpstr> Aprender  Sumar más de dos fracciones (2 de 3)</vt:lpstr>
      <vt:lpstr> Aprender  Sumar más de dos fracciones (3 de 3)</vt:lpstr>
      <vt:lpstr> Aprender  Usar fracciones equivalentes para hallar unidades semejantes</vt:lpstr>
      <vt:lpstr> Aprender Grupo de problemas (1 de 4)</vt:lpstr>
      <vt:lpstr> Aprender Grupo de problemas (2 de 4)</vt:lpstr>
      <vt:lpstr> Aprender Grupo de problemas (3 de 4)</vt:lpstr>
      <vt:lpstr> Aprender Grupo de problemas (4 de 4)</vt:lpstr>
      <vt:lpstr> Aprender  Reflexión final</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Sumar y restar fracciones con unidades no relacionadas hallando fracciones equivalentes numéricamente</dc:title>
  <dc:subject>Math</dc:subject>
  <dc:creator>Great Minds PBC</dc:creator>
  <cp:lastModifiedBy>Kristen Hayes</cp:lastModifiedBy>
  <cp:revision>885</cp:revision>
  <dcterms:created xsi:type="dcterms:W3CDTF">2024-08-23T07:11:00Z</dcterms:created>
  <dcterms:modified xsi:type="dcterms:W3CDTF">2025-09-11T01:20:09Z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