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721" r:id="rId4"/>
    <p:sldMasterId id="2147483688" r:id="rId5"/>
    <p:sldMasterId id="2147483720" r:id="rId6"/>
    <p:sldMasterId id="2147483725" r:id="rId7"/>
    <p:sldMasterId id="2147483723" r:id="rId8"/>
  </p:sldMasterIdLst>
  <p:notesMasterIdLst>
    <p:notesMasterId r:id="rId37"/>
  </p:notesMasterIdLst>
  <p:handoutMasterIdLst>
    <p:handoutMasterId r:id="rId38"/>
  </p:handoutMasterIdLst>
  <p:sldIdLst>
    <p:sldId id="334" r:id="rId9"/>
    <p:sldId id="357" r:id="rId10"/>
    <p:sldId id="372" r:id="rId11"/>
    <p:sldId id="373" r:id="rId12"/>
    <p:sldId id="385" r:id="rId13"/>
    <p:sldId id="375" r:id="rId14"/>
    <p:sldId id="376" r:id="rId15"/>
    <p:sldId id="365" r:id="rId16"/>
    <p:sldId id="371" r:id="rId17"/>
    <p:sldId id="366" r:id="rId18"/>
    <p:sldId id="367" r:id="rId19"/>
    <p:sldId id="368" r:id="rId20"/>
    <p:sldId id="369" r:id="rId21"/>
    <p:sldId id="381" r:id="rId22"/>
    <p:sldId id="382" r:id="rId23"/>
    <p:sldId id="383" r:id="rId24"/>
    <p:sldId id="384" r:id="rId25"/>
    <p:sldId id="360" r:id="rId26"/>
    <p:sldId id="361" r:id="rId27"/>
    <p:sldId id="363" r:id="rId28"/>
    <p:sldId id="364" r:id="rId29"/>
    <p:sldId id="353" r:id="rId30"/>
    <p:sldId id="378" r:id="rId31"/>
    <p:sldId id="379" r:id="rId32"/>
    <p:sldId id="380" r:id="rId33"/>
    <p:sldId id="354" r:id="rId34"/>
    <p:sldId id="362" r:id="rId35"/>
    <p:sldId id="356" r:id="rId36"/>
  </p:sldIdLst>
  <p:sldSz cx="12192000" cy="6858000"/>
  <p:notesSz cx="6858000" cy="9144000"/>
  <p:embeddedFontLst>
    <p:embeddedFont>
      <p:font typeface="Cambria" panose="02040503050406030204" pitchFamily="18" charset="0"/>
      <p:regular r:id="rId39"/>
      <p:bold r:id="rId40"/>
      <p:italic r:id="rId41"/>
      <p:boldItalic r:id="rId42"/>
    </p:embeddedFont>
    <p:embeddedFont>
      <p:font typeface="Libre Franklin" pitchFamily="2" charset="0"/>
      <p:regular r:id="rId43"/>
      <p:bold r:id="rId44"/>
      <p:italic r:id="rId45"/>
      <p:boldItalic r:id="rId46"/>
    </p:embeddedFont>
  </p:embeddedFontLst>
  <p:custDataLst>
    <p:tags r:id="rId4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8431F05-1CDB-FFD1-7A0B-ABFAC258E987}" name="Bharti Sharma" initials="BS" userId="S::bharti.sharma@magicsw.onmicrosoft.com::39970086-9c89-4b4c-b20d-e406c7a22e80" providerId="AD"/>
  <p188:author id="{8CF1CA0B-2424-7C3B-A410-19ADA0512A28}" name="Carla Van Winkle" initials="CV" userId="S::Carla.VanWinkle@greatminds.org::4e3f4c23-8b82-4800-b643-756410648382" providerId="AD"/>
  <p188:author id="{1270FA53-C289-0963-A559-6150C1C72306}" name="Amanda Carter" initials="AC" userId="S::amanda.carter@greatminds.org::d8df5333-b5cb-46db-afb6-05a64d20ccc7" providerId="AD"/>
  <p188:author id="{7F54296C-5363-9579-501F-FB1976B08CEF}" name="Bharti Sharma (Magic EdTech)" initials="" userId="S::Bharti.Sharma@greatminds.org::67180443-ea66-4698-bda5-5bd1536ac97f" providerId="AD"/>
  <p188:author id="{6191A174-24F8-933E-C098-58E43B1A011D}" name="Ashley Kelley" initials="" userId="S::Ashley.Kelley@greatminds.org::a936bce9-7424-4e31-853a-5c4b89b32c94" providerId="AD"/>
  <p188:author id="{ABC97BB0-2B1D-657D-A377-56B0295E02B1}" name="Stephanie DeGiulio" initials="SD" userId="S::Stephanie.Degiulio@greatminds.org::70cafe50-829f-4ed5-8b3c-d72cc50a016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F8EFA9-77CF-42E3-BFD7-BFC6E8529E1E}" v="358" dt="2025-09-11T04:04:46.7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06" autoAdjust="0"/>
    <p:restoredTop sz="58776" autoAdjust="0"/>
  </p:normalViewPr>
  <p:slideViewPr>
    <p:cSldViewPr snapToGrid="0">
      <p:cViewPr varScale="1">
        <p:scale>
          <a:sx n="29" d="100"/>
          <a:sy n="29" d="100"/>
        </p:scale>
        <p:origin x="1598" y="4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216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font" Target="fonts/font1.fntdata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font" Target="fonts/font4.fntdata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microsoft.com/office/2018/10/relationships/authors" Target="author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font" Target="fonts/font6.fntdata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font" Target="fonts/font5.fntdata"/><Relationship Id="rId48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20" Type="http://schemas.openxmlformats.org/officeDocument/2006/relationships/slide" Target="slides/slide12.xml"/><Relationship Id="rId41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>
              <a:latin typeface="Libre Franklin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75F8F9-A8A5-4E63-A9B1-ADF172E741EA}" type="datetimeFigureOut">
              <a:rPr lang="en-IN" smtClean="0">
                <a:latin typeface="Libre Franklin" pitchFamily="2" charset="0"/>
              </a:rPr>
              <a:t>11-09-2025</a:t>
            </a:fld>
            <a:endParaRPr lang="en-IN">
              <a:latin typeface="Libre Franklin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>
              <a:latin typeface="Libre Franklin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E47DA3-5D71-4816-A066-AC9CC94F744B}" type="slidenum">
              <a:rPr lang="en-IN" smtClean="0">
                <a:latin typeface="Libre Franklin" pitchFamily="2" charset="0"/>
              </a:rPr>
              <a:t>‹#›</a:t>
            </a:fld>
            <a:endParaRPr lang="en-IN">
              <a:latin typeface="Libre Frankli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Libre Franklin" pitchFamily="2" charset="0"/>
              </a:defRPr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Libre Franklin" pitchFamily="2" charset="0"/>
              </a:defRPr>
            </a:lvl1pPr>
          </a:lstStyle>
          <a:p>
            <a:fld id="{DC190C93-B036-441B-A8CA-2FFAD3C273CF}" type="datetimeFigureOut">
              <a:rPr lang="en-IN" smtClean="0"/>
              <a:t>11-09-2025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Libre Franklin" pitchFamily="2" charset="0"/>
              </a:defRPr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Libre Franklin" pitchFamily="2" charset="0"/>
              </a:defRPr>
            </a:lvl1pPr>
          </a:lstStyle>
          <a:p>
            <a:fld id="{0B0F539B-F1C1-4ADB-81D1-E7D98D4FA728}" type="slidenum">
              <a:rPr lang="en-IN" smtClean="0"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Libre Franklin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Libre Franklin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Libre Franklin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Libre Franklin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Libre Franklin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Agenda</a:t>
            </a:r>
          </a:p>
          <a:p>
            <a:r>
              <a:rPr lang="es-US" sz="1200" b="1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Fluidez</a:t>
            </a:r>
            <a:r>
              <a:rPr lang="es-US" sz="12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    15 min</a:t>
            </a:r>
          </a:p>
          <a:p>
            <a:r>
              <a:rPr lang="es-US" sz="1200" b="1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Presentar</a:t>
            </a:r>
            <a:r>
              <a:rPr lang="es-US" sz="12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5 min</a:t>
            </a:r>
          </a:p>
          <a:p>
            <a:r>
              <a:rPr lang="es-US" sz="1200" b="1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Aprender</a:t>
            </a:r>
            <a:r>
              <a:rPr lang="es-US" sz="12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30 min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US" sz="12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Sumar números mixtos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US" sz="12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Formar unidades semejantes para sumar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US" sz="12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Formar el siguiente número entero para sumar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US" sz="12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Grupo de problemas</a:t>
            </a:r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Concluir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 10 </a:t>
            </a:r>
            <a:r>
              <a:rPr lang="es-US" sz="12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min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82895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el vínculo numérico y la ecuación con una parte desconocida].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¿Cuál es la parte desconocida? Levanten la mano cuando sepan la respuesta.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[Espere hasta que la mayor parte de la clase haya levantado la mano y, luego, dé la señal para que respondan].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la respuesta en el vínculo numérico y la ecuación].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Cuando dé la señal, digan la ecuación completada. ¿Comenzamos?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574898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el vínculo numérico y la ecuación con una parte desconocida].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¿Cuál es la parte desconocida? Levanten la mano cuando sepan la respuesta.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la respuesta en el vínculo numérico y la ecuación].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Cuando dé la señal, digan la ecuación completada. ¿Comenzamos? 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70499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el vínculo numérico y la ecuación con una parte desconocida].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¿Cuál es la parte desconocida? Levanten la mano cuando sepan la respuesta.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la respuesta en el vínculo numérico y la ecuación].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Cuando dé la señal, digan la ecuación completada. ¿Comenzamos?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037639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el vínculo numérico y la ecuación con una parte desconocida].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¿Cuál es la parte desconocida? Levanten la mano cuando sepan la respuesta.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la respuesta en el vínculo numérico y la ecuación].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Cuando dé la señal, digan la ecuación completada. ¿Comenzamos?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71504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el vínculo numérico y la ecuación con una parte desconocida].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¿Cuál es la parte desconocida? Levanten la mano cuando sepan la respuesta.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la respuesta en el vínculo numérico y la ecuación].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Cuando dé la señal, digan la ecuación completada. ¿Comenzamos?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10863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el vínculo numérico y la ecuación con una parte desconocida].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¿Cuál es la parte desconocida? Levanten la mano cuando sepan la respuesta.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la respuesta en el vínculo numérico y la ecuación].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Cuando dé la señal, digan la ecuación completada. ¿Comenzamos?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55541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la recta numérica rotulada con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,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].</a:t>
            </a:r>
          </a:p>
          <a:p>
            <a:endParaRPr lang="en-US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Piensen en dónde se ubica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numérica. ¿Está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más cerca de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o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? Levanten la mano cuando lo sepan.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[Espere hasta que la mayor parte de la clase haya levantado la mano y, luego, dé la señal para que respondan].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numérica].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18074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B6E85-6EEA-65D6-3D5F-2B32D77B08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8FA82E-9C79-2E03-6845-D10BB6727D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7C6CC8-0986-E54A-AC78-2A49263334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la recta numérica rotulada con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,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].</a:t>
            </a:r>
          </a:p>
          <a:p>
            <a:endParaRPr lang="en-US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Piensen en dónde se ubica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numérica. ¿Está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más cerca de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o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? Levanten la mano cuando lo sepan.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numérica].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BB0F17-3A27-A7A2-C5FE-CB57B4FAEF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85167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28BC4-7839-C3F0-39FF-07CAF9B43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68AC74-C068-06F2-0745-4BF3554B31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4E94FD-928D-4367-74DE-71F98E0AA2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la recta numérica rotulada con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,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].</a:t>
            </a:r>
          </a:p>
          <a:p>
            <a:endParaRPr lang="en-US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Piensen en dónde se ubica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numérica. ¿Está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más cerca de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o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? Levanten la mano cuando lo sepan.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numérica].</a:t>
            </a:r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C3126D-7BE3-3AA0-259E-6B910186DD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770810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E3FEF1-FC70-3B1E-AE53-49E2155E47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0F409E-A0C7-BB1A-0858-C1CA8AAB33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23798C-2EA7-F472-024E-7D06286F90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la recta numérica rotulada con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,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].</a:t>
            </a:r>
          </a:p>
          <a:p>
            <a:endParaRPr lang="en-US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Piensen en dónde se ubica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numérica. ¿Está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más cerca de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o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? Levanten la mano cuando lo sepan.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numérica].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8458F9-8FE3-F4D0-95AE-FED01210A1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98891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4D2D78-CDCC-29F8-B458-CB333CFF9A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C35372-089A-94C3-B81C-5593E5A86C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907DD3-39E2-A9F0-7404-FDB24CAFA1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la recta numérica rotulada con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,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].</a:t>
            </a:r>
          </a:p>
          <a:p>
            <a:endParaRPr lang="en-US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Piensen en dónde se ubica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numérica. ¿Está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más cerca de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o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? Levanten la mano cuando lo sepan.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numérica].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C25ED5-E009-68AD-69F9-521AA6DBCE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12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97979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43A26F-95E4-18A0-5A38-B3525787B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72C3F2-E1D7-7AFD-B4AB-5AFA1BCFFD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C15300-EE86-C9CB-1421-27F7F80735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la recta numérica rotulada con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,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y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].</a:t>
            </a:r>
          </a:p>
          <a:p>
            <a:endParaRPr lang="en-US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Piensen en dónde se ubica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numérica. ¿Está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más cerca de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o 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? Levanten la mano cuando lo sepan.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en la recta numérica].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00BFC-B517-89B3-9B1B-7027F544D3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13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44614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96EA72-76A8-1A45-57DD-E9DB193ED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31D2AC-8EC3-33E7-5A7B-30E1B8973E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02497C-36DC-F6AF-BDAB-A42591EC46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[Para mostrar una versión de tamaño completo de esta imagen, acceda al PDF en la plataforma digital].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sz="1200" b="1" noProof="0">
              <a:effectLst/>
              <a:latin typeface="Libre Franklin" pitchFamily="2" charset="0"/>
              <a:ea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s-US" sz="1200" b="1" i="0" strike="noStrike" cap="none" spc="0" baseline="0">
                <a:solidFill>
                  <a:srgbClr val="404040"/>
                </a:solidFill>
                <a:effectLst/>
                <a:latin typeface="Libre Franklin"/>
                <a:ea typeface="Libre Franklin"/>
                <a:cs typeface="Libre Franklin"/>
              </a:rPr>
              <a:t>[Pida a sus estudiantes que lean las instrucciones y que completen los ejemplos de problema].</a:t>
            </a:r>
            <a:endParaRPr lang="en-US" sz="1200" b="1" noProof="0">
              <a:effectLst/>
              <a:latin typeface="Libre Franklin" pitchFamily="2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31978-8C14-28AE-9AF0-5E18CFD9AB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14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21362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E33A73-8423-C5D1-0A29-CE73D02E74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494D7C-7943-2053-3621-A63AFE8F1E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B46142-CB0B-0400-1AE4-2BE5FFC363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[Para mostrar una versión de tamaño completo de esta imagen, acceda al PDF en la plataforma digital].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sz="1200" b="1" noProof="0">
              <a:effectLst/>
              <a:latin typeface="Libre Franklin" pitchFamily="2" charset="0"/>
              <a:ea typeface="Arial" panose="020B0604020202020204" pitchFamily="34" charset="0"/>
            </a:endParaRPr>
          </a:p>
          <a:p>
            <a:pPr algn="l"/>
            <a:r>
              <a:rPr lang="es-US" sz="1200" b="1" i="0" strike="noStrike" cap="none" spc="0" baseline="0">
                <a:solidFill>
                  <a:srgbClr val="404040"/>
                </a:solidFill>
                <a:effectLst/>
                <a:latin typeface="Libre Franklin"/>
                <a:ea typeface="Libre Franklin"/>
                <a:cs typeface="Libre Franklin"/>
              </a:rPr>
              <a:t>[Pida a sus estudiantes que vayan a la Práctica veloz A. Presente la tarea.]</a:t>
            </a:r>
          </a:p>
          <a:p>
            <a:pPr algn="l"/>
            <a:endParaRPr lang="en-US" sz="1200" b="1" i="0" u="none" strike="noStrike" baseline="0">
              <a:solidFill>
                <a:srgbClr val="404040"/>
              </a:solidFill>
              <a:latin typeface="Libre Franklin" pitchFamily="2" charset="0"/>
            </a:endParaRPr>
          </a:p>
          <a:p>
            <a:pPr algn="l"/>
            <a:r>
              <a:rPr lang="es-US" sz="1200" b="0" i="0" strike="noStrike" cap="none" spc="0" baseline="0">
                <a:solidFill>
                  <a:srgbClr val="004040"/>
                </a:solidFill>
                <a:effectLst/>
                <a:latin typeface="Libre Franklin"/>
                <a:ea typeface="Libre Franklin"/>
                <a:cs typeface="Libre Franklin"/>
              </a:rPr>
              <a:t>No espero que terminen la actividad. Completen tantos problemas como puedan; hagan su mejor esfuerzo.</a:t>
            </a:r>
          </a:p>
          <a:p>
            <a:pPr algn="l"/>
            <a:endParaRPr lang="en-US" sz="1200" b="0" i="0" u="none" strike="noStrike" baseline="0">
              <a:solidFill>
                <a:srgbClr val="004040"/>
              </a:solidFill>
              <a:latin typeface="Libre Franklin" pitchFamily="2" charset="0"/>
            </a:endParaRPr>
          </a:p>
          <a:p>
            <a:pPr algn="l"/>
            <a:r>
              <a:rPr lang="es-US" sz="1200" b="0" i="0" strike="noStrike" cap="none" spc="0" baseline="0">
                <a:solidFill>
                  <a:srgbClr val="004040"/>
                </a:solidFill>
                <a:effectLst/>
                <a:latin typeface="Libre Franklin"/>
                <a:ea typeface="Libre Franklin"/>
                <a:cs typeface="Libre Franklin"/>
              </a:rPr>
              <a:t>En sus marcas. Prepárense. ¡A pensar!</a:t>
            </a:r>
          </a:p>
          <a:p>
            <a:pPr algn="l"/>
            <a:endParaRPr lang="en-US" sz="1200" b="0" i="0" u="none" strike="noStrike" baseline="0">
              <a:solidFill>
                <a:srgbClr val="004040"/>
              </a:solidFill>
              <a:latin typeface="Libre Franklin" pitchFamily="2" charset="0"/>
            </a:endParaRPr>
          </a:p>
          <a:p>
            <a:pPr algn="l"/>
            <a:r>
              <a:rPr lang="es-US" sz="1200" b="1" i="0" strike="noStrike" cap="none" spc="0" baseline="0">
                <a:solidFill>
                  <a:srgbClr val="404040"/>
                </a:solidFill>
                <a:effectLst/>
                <a:latin typeface="Libre Franklin"/>
                <a:ea typeface="Libre Franklin"/>
                <a:cs typeface="Libre Franklin"/>
              </a:rPr>
              <a:t>[Dé 1 minuto para completar la Práctica veloz A].</a:t>
            </a:r>
          </a:p>
          <a:p>
            <a:pPr algn="l"/>
            <a:endParaRPr lang="en-US" sz="1200" b="1" i="0" u="none" strike="noStrike" baseline="0">
              <a:solidFill>
                <a:srgbClr val="404040"/>
              </a:solidFill>
              <a:latin typeface="Libre Franklin" pitchFamily="2" charset="0"/>
            </a:endParaRPr>
          </a:p>
          <a:p>
            <a:pPr algn="l"/>
            <a:r>
              <a:rPr lang="es-US" sz="1200" b="0" i="0" strike="noStrike" cap="none" spc="0" baseline="0">
                <a:solidFill>
                  <a:srgbClr val="004040"/>
                </a:solidFill>
                <a:effectLst/>
                <a:latin typeface="Libre Franklin"/>
                <a:ea typeface="Libre Franklin"/>
                <a:cs typeface="Libre Franklin"/>
              </a:rPr>
              <a:t>¡Alto! Subrayen el último problema que completaron.</a:t>
            </a:r>
          </a:p>
          <a:p>
            <a:pPr algn="l"/>
            <a:endParaRPr lang="en-US" sz="1200" b="0" i="0" u="none" strike="noStrike" baseline="0">
              <a:solidFill>
                <a:srgbClr val="004040"/>
              </a:solidFill>
              <a:latin typeface="Libre Franklin" pitchFamily="2" charset="0"/>
            </a:endParaRPr>
          </a:p>
          <a:p>
            <a:pPr algn="l"/>
            <a:r>
              <a:rPr lang="es-US" sz="1200" b="0" i="0" strike="noStrike" cap="none" spc="0" baseline="0">
                <a:solidFill>
                  <a:srgbClr val="004040"/>
                </a:solidFill>
                <a:effectLst/>
                <a:latin typeface="Libre Franklin"/>
                <a:ea typeface="Libre Franklin"/>
                <a:cs typeface="Libre Franklin"/>
              </a:rPr>
              <a:t>Voy a leer las respuestas. A medida que las lea, digan “¡Sí!” y marquen su respuesta si la obtuvieron de la manera correcta.</a:t>
            </a:r>
          </a:p>
          <a:p>
            <a:pPr algn="l"/>
            <a:endParaRPr lang="en-US" sz="1200" b="0" i="0" u="none" strike="noStrike" baseline="0">
              <a:solidFill>
                <a:srgbClr val="004040"/>
              </a:solidFill>
              <a:latin typeface="Libre Franklin" pitchFamily="2" charset="0"/>
            </a:endParaRPr>
          </a:p>
          <a:p>
            <a:pPr algn="l"/>
            <a:r>
              <a:rPr lang="es-US" sz="1200" b="1" i="0" strike="noStrike" cap="none" spc="0" baseline="0">
                <a:solidFill>
                  <a:srgbClr val="404040"/>
                </a:solidFill>
                <a:effectLst/>
                <a:latin typeface="Libre Franklin"/>
                <a:ea typeface="Libre Franklin"/>
                <a:cs typeface="Libre Franklin"/>
              </a:rPr>
              <a:t>[Lea las respuestas de la Práctica veloz A de forma rápida y enérgica].</a:t>
            </a:r>
          </a:p>
          <a:p>
            <a:pPr algn="l"/>
            <a:endParaRPr lang="en-US" sz="1200" b="1" i="0" u="none" strike="noStrike" baseline="0">
              <a:solidFill>
                <a:srgbClr val="404040"/>
              </a:solidFill>
              <a:latin typeface="Libre Franklin" pitchFamily="2" charset="0"/>
            </a:endParaRPr>
          </a:p>
          <a:p>
            <a:pPr algn="l"/>
            <a:r>
              <a:rPr lang="es-US" sz="1200" b="0" i="0" strike="noStrike" cap="none" spc="0" baseline="0">
                <a:solidFill>
                  <a:srgbClr val="004040"/>
                </a:solidFill>
                <a:effectLst/>
                <a:latin typeface="Libre Franklin"/>
                <a:ea typeface="Libre Franklin"/>
                <a:cs typeface="Libre Franklin"/>
              </a:rPr>
              <a:t>Cuenten cuántas respuestas correctas obtuvieron y escriban el número en la parte de arriba de la hoja. Ese es su objetivo personal para la Práctica veloz B.</a:t>
            </a:r>
          </a:p>
          <a:p>
            <a:pPr algn="l"/>
            <a:endParaRPr lang="en-US" sz="1200" b="0" i="0" u="none" strike="noStrike" baseline="0">
              <a:solidFill>
                <a:srgbClr val="004040"/>
              </a:solidFill>
              <a:latin typeface="Libre Franklin" pitchFamily="2" charset="0"/>
            </a:endParaRPr>
          </a:p>
          <a:p>
            <a:pPr algn="l"/>
            <a:r>
              <a:rPr lang="es-US" sz="1200" b="1" i="0" strike="noStrike" cap="none" spc="0" baseline="0">
                <a:solidFill>
                  <a:srgbClr val="404040"/>
                </a:solidFill>
                <a:effectLst/>
                <a:latin typeface="Libre Franklin"/>
                <a:ea typeface="Libre Franklin"/>
                <a:cs typeface="Libre Franklin"/>
              </a:rPr>
              <a:t>[Celebre el esfuerzo y el éxito de sus estudiantes].</a:t>
            </a:r>
          </a:p>
          <a:p>
            <a:pPr algn="l"/>
            <a:endParaRPr lang="en-US" sz="1200" b="1" i="0" u="none" strike="noStrike" baseline="0">
              <a:solidFill>
                <a:srgbClr val="404040"/>
              </a:solidFill>
              <a:latin typeface="Libre Franklin" pitchFamily="2" charset="0"/>
            </a:endParaRPr>
          </a:p>
          <a:p>
            <a:pPr algn="l"/>
            <a:r>
              <a:rPr lang="es-US" sz="1200" b="1" i="0" strike="noStrike" cap="none" spc="0" baseline="0">
                <a:solidFill>
                  <a:srgbClr val="404040"/>
                </a:solidFill>
                <a:effectLst/>
                <a:latin typeface="Libre Franklin"/>
                <a:ea typeface="Libre Franklin"/>
                <a:cs typeface="Libre Franklin"/>
              </a:rPr>
              <a:t>[Dé alrededor de 2 minutos para que analicen y conversen acerca de los patrones de la Práctica veloz A.]</a:t>
            </a:r>
          </a:p>
          <a:p>
            <a:pPr algn="l"/>
            <a:endParaRPr lang="en-US" sz="1200" b="1" i="0" u="none" strike="noStrike" baseline="0">
              <a:solidFill>
                <a:srgbClr val="404040"/>
              </a:solidFill>
              <a:latin typeface="Libre Franklin" pitchFamily="2" charset="0"/>
            </a:endParaRPr>
          </a:p>
          <a:p>
            <a:pPr algn="l"/>
            <a:r>
              <a:rPr lang="es-US" sz="1200" b="1" i="0" strike="noStrike" cap="none" spc="0" baseline="0">
                <a:solidFill>
                  <a:srgbClr val="404040"/>
                </a:solidFill>
                <a:effectLst/>
                <a:latin typeface="Libre Franklin"/>
                <a:ea typeface="Libre Franklin"/>
                <a:cs typeface="Libre Franklin"/>
              </a:rPr>
              <a:t>[Guíe a la clase en una actividad de conteo de ritmo rápido y otra de ritmo lento, cada una acompañada de un estiramiento o movimiento físico].</a:t>
            </a:r>
          </a:p>
          <a:p>
            <a:pPr algn="l"/>
            <a:endParaRPr lang="en-US" sz="1200" b="0" i="0" u="none" strike="noStrike" baseline="0">
              <a:solidFill>
                <a:srgbClr val="404040"/>
              </a:solidFill>
              <a:latin typeface="Libre Franklin" pitchFamily="2" charset="0"/>
            </a:endParaRPr>
          </a:p>
          <a:p>
            <a:pPr algn="l"/>
            <a:r>
              <a:rPr lang="es-US" sz="1200" b="0" i="0" strike="noStrike" cap="none" spc="0" baseline="0">
                <a:solidFill>
                  <a:srgbClr val="004040"/>
                </a:solidFill>
                <a:effectLst/>
                <a:latin typeface="Libre Franklin"/>
                <a:ea typeface="Libre Franklin"/>
                <a:cs typeface="Libre Franklin"/>
              </a:rPr>
              <a:t>Señalen el número correcto que obtuvieron en la Práctica veloz A. Recuerden que este es su objetivo personal para la Práctica veloz B.</a:t>
            </a:r>
            <a:endParaRPr lang="en-US" sz="1200" b="0">
              <a:latin typeface="Libre Franklin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b="1">
              <a:latin typeface="Libre Franklin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C5239C-4E2F-5647-6969-54C3A54EEC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15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53850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DF2B2A-FD57-2D0F-566B-C0EE9AA78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22EFFA-2C16-725B-3343-B5A85256E8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BB2CAC-B73F-0DB0-6F67-C72B6AFDBA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[Para mostrar una versión de tamaño completo de esta imagen, acceda al PDF en la plataforma digital].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sz="1200" b="1" noProof="0">
              <a:effectLst/>
              <a:latin typeface="Libre Franklin" pitchFamily="2" charset="0"/>
              <a:ea typeface="Arial" panose="020B0604020202020204" pitchFamily="34" charset="0"/>
            </a:endParaRPr>
          </a:p>
          <a:p>
            <a:pPr algn="l"/>
            <a:r>
              <a:rPr lang="es-US" sz="1200" b="1" i="0" strike="noStrike" cap="none" spc="0" baseline="0">
                <a:solidFill>
                  <a:srgbClr val="404040"/>
                </a:solidFill>
                <a:effectLst/>
                <a:latin typeface="Libre Franklin"/>
                <a:ea typeface="Libre Franklin"/>
                <a:cs typeface="Libre Franklin"/>
              </a:rPr>
              <a:t>[Pida a sus estudiantes que vayan a la Práctica veloz B.]</a:t>
            </a:r>
          </a:p>
          <a:p>
            <a:pPr algn="l"/>
            <a:endParaRPr lang="en-US" sz="1200" b="0" i="0" u="none" strike="noStrike" baseline="0">
              <a:solidFill>
                <a:srgbClr val="404040"/>
              </a:solidFill>
              <a:latin typeface="Libre Franklin" pitchFamily="2" charset="0"/>
            </a:endParaRPr>
          </a:p>
          <a:p>
            <a:pPr algn="l"/>
            <a:r>
              <a:rPr lang="es-US" sz="1200" b="0" i="0" strike="noStrike" cap="none" spc="0" baseline="0">
                <a:solidFill>
                  <a:srgbClr val="004040"/>
                </a:solidFill>
                <a:effectLst/>
                <a:latin typeface="Libre Franklin"/>
                <a:ea typeface="Libre Franklin"/>
                <a:cs typeface="Libre Franklin"/>
              </a:rPr>
              <a:t>En sus marcas. Prepárense. ¡A mejorar!</a:t>
            </a:r>
          </a:p>
          <a:p>
            <a:pPr algn="l"/>
            <a:endParaRPr lang="en-US" sz="1200" b="0" i="0" u="none" strike="noStrike" baseline="0">
              <a:solidFill>
                <a:srgbClr val="004040"/>
              </a:solidFill>
              <a:latin typeface="Libre Franklin" pitchFamily="2" charset="0"/>
            </a:endParaRPr>
          </a:p>
          <a:p>
            <a:pPr algn="l"/>
            <a:r>
              <a:rPr lang="es-US" sz="1200" b="1" i="0" strike="noStrike" cap="none" spc="0" baseline="0">
                <a:solidFill>
                  <a:srgbClr val="404040"/>
                </a:solidFill>
                <a:effectLst/>
                <a:latin typeface="Libre Franklin"/>
                <a:ea typeface="Libre Franklin"/>
                <a:cs typeface="Libre Franklin"/>
              </a:rPr>
              <a:t>[Dé 1 minuto para completar la Práctica veloz B].</a:t>
            </a:r>
          </a:p>
          <a:p>
            <a:pPr algn="l"/>
            <a:endParaRPr lang="en-US" sz="1200" b="1" i="0" u="none" strike="noStrike" baseline="0">
              <a:solidFill>
                <a:srgbClr val="404040"/>
              </a:solidFill>
              <a:latin typeface="Libre Franklin" pitchFamily="2" charset="0"/>
            </a:endParaRPr>
          </a:p>
          <a:p>
            <a:pPr algn="l"/>
            <a:r>
              <a:rPr lang="es-US" sz="1200" b="0" i="0" strike="noStrike" cap="none" spc="0" baseline="0">
                <a:solidFill>
                  <a:srgbClr val="004040"/>
                </a:solidFill>
                <a:effectLst/>
                <a:latin typeface="Libre Franklin"/>
                <a:ea typeface="Libre Franklin"/>
                <a:cs typeface="Libre Franklin"/>
              </a:rPr>
              <a:t>¡Alto! Subrayen el último problema que completaron.</a:t>
            </a:r>
          </a:p>
          <a:p>
            <a:pPr algn="l"/>
            <a:endParaRPr lang="en-US" sz="1200" b="0" i="0" u="none" strike="noStrike" baseline="0">
              <a:solidFill>
                <a:srgbClr val="004040"/>
              </a:solidFill>
              <a:latin typeface="Libre Franklin" pitchFamily="2" charset="0"/>
            </a:endParaRPr>
          </a:p>
          <a:p>
            <a:pPr algn="l"/>
            <a:r>
              <a:rPr lang="es-US" sz="1200" b="0" i="0" strike="noStrike" cap="none" spc="0" baseline="0">
                <a:solidFill>
                  <a:srgbClr val="004040"/>
                </a:solidFill>
                <a:effectLst/>
                <a:latin typeface="Libre Franklin"/>
                <a:ea typeface="Libre Franklin"/>
                <a:cs typeface="Libre Franklin"/>
              </a:rPr>
              <a:t>Voy a leer las respuestas. A medida que las lea, digan “¡Sí!” y marquen su respuesta si la obtuvieron de la manera correcta.</a:t>
            </a:r>
          </a:p>
          <a:p>
            <a:pPr algn="l"/>
            <a:endParaRPr lang="en-US" sz="1200" b="0" i="0" u="none" strike="noStrike" baseline="0">
              <a:solidFill>
                <a:srgbClr val="004040"/>
              </a:solidFill>
              <a:latin typeface="Libre Franklin" pitchFamily="2" charset="0"/>
            </a:endParaRPr>
          </a:p>
          <a:p>
            <a:pPr algn="l"/>
            <a:r>
              <a:rPr lang="es-US" sz="1200" b="1" i="0" strike="noStrike" cap="none" spc="0" baseline="0">
                <a:solidFill>
                  <a:srgbClr val="404040"/>
                </a:solidFill>
                <a:effectLst/>
                <a:latin typeface="Libre Franklin"/>
                <a:ea typeface="Libre Franklin"/>
                <a:cs typeface="Libre Franklin"/>
              </a:rPr>
              <a:t>[Lea las respuestas de la Práctica veloz B de forma rápida y enérgica].</a:t>
            </a:r>
          </a:p>
          <a:p>
            <a:pPr algn="l"/>
            <a:endParaRPr lang="en-US" sz="1200" b="1" i="0" u="none" strike="noStrike" baseline="0">
              <a:solidFill>
                <a:srgbClr val="404040"/>
              </a:solidFill>
              <a:latin typeface="Libre Franklin" pitchFamily="2" charset="0"/>
            </a:endParaRPr>
          </a:p>
          <a:p>
            <a:pPr algn="l"/>
            <a:r>
              <a:rPr lang="es-US" sz="1200" b="0" i="0" strike="noStrike" cap="none" spc="0" baseline="0">
                <a:solidFill>
                  <a:srgbClr val="004040"/>
                </a:solidFill>
                <a:effectLst/>
                <a:latin typeface="Libre Franklin"/>
                <a:ea typeface="Libre Franklin"/>
                <a:cs typeface="Libre Franklin"/>
              </a:rPr>
              <a:t>Cuenten cuántas respuestas correctas obtuvieron y escriban el número en la parte de arriba de la hoja.</a:t>
            </a:r>
          </a:p>
          <a:p>
            <a:pPr algn="l"/>
            <a:endParaRPr lang="en-US" sz="1200" b="0" i="0" u="none" strike="noStrike" baseline="0">
              <a:solidFill>
                <a:srgbClr val="004040"/>
              </a:solidFill>
              <a:latin typeface="Libre Franklin" pitchFamily="2" charset="0"/>
            </a:endParaRPr>
          </a:p>
          <a:p>
            <a:pPr algn="l"/>
            <a:r>
              <a:rPr lang="es-US" sz="1200" b="0" i="0" strike="noStrike" cap="none" spc="0" baseline="0">
                <a:solidFill>
                  <a:srgbClr val="004040"/>
                </a:solidFill>
                <a:effectLst/>
                <a:latin typeface="Libre Franklin"/>
                <a:ea typeface="Libre Franklin"/>
                <a:cs typeface="Libre Franklin"/>
              </a:rPr>
              <a:t>Pónganse de pie si obtuvieron más respuestas correctas en la Práctica veloz B.</a:t>
            </a:r>
          </a:p>
          <a:p>
            <a:pPr algn="l"/>
            <a:endParaRPr lang="en-US" sz="1200" b="0" i="0" u="none" strike="noStrike" baseline="0">
              <a:solidFill>
                <a:srgbClr val="404040"/>
              </a:solidFill>
              <a:latin typeface="Libre Franklin" pitchFamily="2" charset="0"/>
            </a:endParaRPr>
          </a:p>
          <a:p>
            <a:pPr algn="l"/>
            <a:r>
              <a:rPr lang="es-US" sz="1200" b="1" i="0" strike="noStrike" cap="none" spc="0" baseline="0">
                <a:solidFill>
                  <a:srgbClr val="404040"/>
                </a:solidFill>
                <a:effectLst/>
                <a:latin typeface="Libre Franklin"/>
                <a:ea typeface="Libre Franklin"/>
                <a:cs typeface="Libre Franklin"/>
              </a:rPr>
              <a:t>[Celebre el progreso de sus estudiantes].</a:t>
            </a:r>
            <a:endParaRPr lang="en-US" sz="1200" b="1" noProof="0">
              <a:effectLst/>
              <a:latin typeface="Libre Franklin" pitchFamily="2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78871C-1EE3-E2F3-0230-6123499A6B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16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300177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[Presenta cuatro maneras de hallar la suma de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97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+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223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].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[Invite a la clase a usar la rutina Pensar-Trabajar en parejas-Compartir para analizar las semejanzas y diferencias que se muestran en el ejemplo de trabajo].</a:t>
            </a:r>
          </a:p>
          <a:p>
            <a:endParaRPr lang="en-US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¿Qué nos ayudan a comprender sobre la suma estos métodos?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[Presente el trabajo que van a hacer en el siguiente segmento para establecer una transición].</a:t>
            </a:r>
          </a:p>
          <a:p>
            <a:endParaRPr lang="en-US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Hoy, usaremos lo que comprendimos acerca de sumar números enteros como ayuda para sumar números mixtos.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17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697737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[Escriba la expresión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+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3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].</a:t>
            </a:r>
          </a:p>
          <a:p>
            <a:endParaRPr lang="en-US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Estimemos la suma. ¿Entre qué dos números enteros está la suma? ¿Por qué?</a:t>
            </a:r>
          </a:p>
          <a:p>
            <a:endParaRPr lang="en-US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[Invite a la clase a que se reúna y converse en parejas acerca de cómo podrían hallar la suma usando lo que observaron acerca de sumar números enteros en la sección Presentar].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las siguientes rectas numéricas].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Observen las rectas numéricas. ¿Cuánto es la suma?</a:t>
            </a:r>
            <a:endParaRPr lang="en-US" b="1"/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¿Qué comprenden sobre la suma con números enteros a partir de lo que se ve en estas rectas numéricas? ¿Cómo lo saben?</a:t>
            </a:r>
            <a:endParaRPr lang="en-US" b="1"/>
          </a:p>
          <a:p>
            <a:endParaRPr lang="en-US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18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89300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B828F-C0B0-74FC-F8ED-03E1643E7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39304E-0370-6594-BB7A-7339E57862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575341-0B23-7DA1-CA5E-35D1CD6D6E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el trabajo].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¿Qué comprenden sobre la suma con números enteros a partir de lo que se ve en estos métodos? ¿Cómo lo saben?</a:t>
            </a:r>
            <a:endParaRPr lang="en-US" b="1"/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Cuando analizamos los cuatro trabajos de ejemplo, observamos que podemos sumar de diferentes maneras, como con rectas numéricas, vínculos numéricos o con el método de flechas. Podemos usar lo que sabemos acerca de cómo sumar números enteros y cómo sumar fracciones como ayuda para sumar números mixtos.</a:t>
            </a:r>
            <a:endParaRPr lang="en-US" b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B338A-1A9D-D996-04DB-B42E2E4A71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19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457075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710CEE-B07C-23DB-2F93-4F82BFF8A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A58C35-EDFC-9332-920D-E973EBDB5C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093943-73AC-578F-43D5-ECC048713C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[Pida a sus estudiantes que vayan al problema 1 en sus libros].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¿Entre qué dos números enteros está la suma? ¿Por qué?</a:t>
            </a:r>
            <a:endParaRPr lang="en-US" b="1"/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¿Tenemos todo listo para sumar? ¿Por qué?</a:t>
            </a:r>
            <a:endParaRPr lang="en-US" b="1"/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¿Las unidades están o no relacionadas? ¿Cómo lo saben?</a:t>
            </a:r>
            <a:endParaRPr lang="en-US" b="1"/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[Invite a la clase a que se reúna y converse en parejas acerca de qué fracción quieren expresar con otro nombre y por qué.]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[Permita a sus estudiantes elegir su propio método para hallar la suma 12 + 3 . Pueden elegir usar una recta numérica, un vínculo numérico o el método de flechas].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[Recorra el salón para identificar estudiantes cuyo trabajo muestra la suma de unidades semejantes, como en los ejemplos de la edición para la enseñanza].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¿Cuánto es la suma? ¿Es razonable?</a:t>
            </a:r>
            <a:endParaRPr lang="en-US" b="1"/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[Invite a quienes haya identificado a compartir las soluciones que muestran la suma de unidades semejantes o muestre los ejemplos dados].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¿Qué observan en este trabajo?</a:t>
            </a:r>
            <a:endParaRPr lang="en-US" b="1"/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Podemos denominar este método </a:t>
            </a:r>
            <a:r>
              <a:rPr lang="es-US" sz="1200" b="0" i="1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sumar unidades semejantes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. ¿En qué se asemeja a como sumamos números enteros?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¿Qué es nuevo o diferente ahora?</a:t>
            </a:r>
            <a:endParaRPr lang="en-US" b="1"/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Podemos sumar unidades semejantes cuando sumamos números mixtos. Podemos sumar números enteros a números enteros y podemos sumar fracciones a fracciones siempre que tengan la misma unidad.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[Haga la siguiente pregunta a quienes hayan compartido sus soluciones].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¿Por qué decidieron sumar unidades semejantes?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[Valide otros métodos que puedan haber elegido, reconociendo que existen muchas maneras de sumar. Por ejemplo, hay quienes pueden haber descompuesto uno de los sumandos como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12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+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3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+ antes de hallar la suma. Invite a sus estudiantes a reflexionar sobre sus elecciones de cómo sumar en el problema 1 y pídales que continúen reflexionando sobre sus elecciones mientras avanzan por esta lección y las siguientes].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0151E0-A2F6-77CE-9F8A-36D82C341E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20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171914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1EFD0F-AD62-B9FE-0135-78F8F0DBDE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F8D8B2-485E-BBCA-6A75-41F5778D70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F3F44C-A1B2-0BA4-CBD1-0AF30A954C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[Pida a sus estudiantes que vayan al problema 2].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¿Entre qué dos números enteros está la suma? ¿Cómo lo saben?</a:t>
            </a:r>
            <a:endParaRPr lang="en-US" b="1"/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[Invite a la clase a que se reúna y converse en parejas acerca de qué fracción quieren expresar con otro nombre y por qué].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[Permita a sus estudiantes elegir su propio método para hallar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+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8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. Pueden elegir usar una recta numérica, un vínculo numérico o el método de flechas. Recorra el salón para identificar estudiantes cuyo trabajo muestra cómo formar el siguiente número entero, como en los ejemplos de la edición para la enseñanza].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¿Cuánto es la suma? ¿Es razonable?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[Invite a quienes haya identificado a compartir las soluciones que muestran cómo formar el siguiente número entero o muestre los ejemplos dados].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¿Qué observan en este trabajo?</a:t>
            </a:r>
            <a:endParaRPr lang="en-US" b="1"/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Podemos denominar este método </a:t>
            </a:r>
            <a:r>
              <a:rPr lang="es-US" sz="1200" b="0" i="1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formar el siguiente número entero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. ¿Por qué creen que podemos llamarlo así?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¿En qué se asemeja este método a como sumamos números enteros?</a:t>
            </a:r>
            <a:endParaRPr lang="en-US" b="1"/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Observen una vez más cómo se descompuso cada número mixto. Consideren por qué se eligieron aquellas partes y no otras. ¿Qué pueden haber pensado esas personas?</a:t>
            </a:r>
            <a:endParaRPr lang="en-US" b="1"/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[Haga la siguiente pregunta a quienes hayan compartido sus soluciones].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¿Por qué decidieron formar el siguiente número entero?</a:t>
            </a:r>
            <a:endParaRPr lang="en-US" b="1"/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[Valide otros métodos que puedan haber elegido, reconociendo que existen muchas maneras de sumar. Invite a sus estudiantes a reflexionar sobre sus elecciones de cómo sumar en el problema 2 y pídales que continúen reflexionando sobre sus elecciones mientras avanzan por esta lección y las siguientes].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[Escriba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+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8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=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+ 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8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. Invite a la clase a usar la rutina Pensar-Trabajar en parejas-Compartir para responder las siguientes preguntas].</a:t>
            </a:r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¿Podemos hallar la suma sumando unidades semejantes? ¿Por qué?</a:t>
            </a:r>
            <a:endParaRPr lang="en-US" b="1"/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¿Qué sería diferente si halláramos la suma sumando unidades semejantes?</a:t>
            </a:r>
            <a:endParaRPr lang="en-US" b="1"/>
          </a:p>
          <a:p>
            <a:endParaRPr lang="en-US" b="1"/>
          </a:p>
          <a:p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¿Qué deberían hacer para hallar la suma de los números mixtos si sumaran unidades semejantes?</a:t>
            </a:r>
            <a:endParaRPr lang="en-US" b="1"/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[Invite a sus estudiantes a que se reúnan y conversen en parejas acerca de las diferentes formas en las que pueden sumar números mixtos y por qué obtendrán el mismo total incluso si usan diferentes métodos].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</a:t>
            </a:r>
            <a:r>
              <a:rPr lang="es-US" sz="18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Considere hacer las siguientes preguntas</a:t>
            </a: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:</a:t>
            </a:r>
            <a:endParaRPr lang="en-US" b="1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¿Qué modelos visuales podrían ayudarles a hallar la suma?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 ¿Por qué eligieron una recta numérica como ayuda para hallar la suma? ¿Funcionó bien?]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9F4949-C5E6-534A-DA5D-32956B34C9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21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415591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[Para mostrar una versión de tamaño completo de esta imagen, acceda al PDF en la plataforma digital].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[Diferencie el grupo de problemas seleccionando problemas que cada estudiante pueda terminar de forma independiente dentro del tiempo dado. Los problemas están organizados de simples a complejos].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22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706294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9FDF29-47F2-0642-6759-568AE909A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B2B508-973C-DE7A-4D41-32A8039827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5B28BB-D134-F312-1139-9E7930B594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[Para mostrar una versión de tamaño completo de esta imagen, acceda al PDF en la plataforma digital].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[Diferencie el grupo de problemas seleccionando problemas que cada estudiante pueda terminar de forma independiente dentro del tiempo dado. Los problemas están organizados de simples a complejos].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D48C66-6327-BB5C-1567-A67E775379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23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447521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8E4DD-6C15-BE12-2EB6-23392FCD99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3D15A0-95D0-509D-AA3D-F06DC2E7E6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FD3F04-4592-9B5D-BDC3-34C9CA794A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[Para mostrar una versión de tamaño completo de esta imagen, acceda al PDF en la plataforma digital].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[Diferencie el grupo de problemas seleccionando problemas que cada estudiante pueda terminar de forma independiente dentro del tiempo dado. Los problemas están organizados de simples a complejos].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A70CFC-E2BD-EAF2-19F8-354E5BD946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24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659542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C39E03-0AC8-2ED9-F033-295F3D047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6027F1-032B-15AA-4745-1AC99B9C52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925E98-D94C-9328-5DD4-77320338EA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[Para mostrar una versión de tamaño completo de esta imagen, acceda al PDF en la plataforma digital].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[Diferencie el grupo de problemas seleccionando problemas que cada estudiante pueda terminar de forma independiente dentro del tiempo dado. Los problemas están organizados de simples a complejos].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719F54-017F-9ABD-8FFA-97531ECC86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25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026241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[Reúna a la clase y pídales que tengan a mano su Grupo de problemas. Guíe una conversación de toda la clase sobre la suma de números decimales usando las siguientes preguntas: Anime a sus estudiantes a reformular o complementar las respuestas de sus pares].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[Pida a sus estudiantes que elijan un problema del 9 al 16 en el Grupo de problemas y que usen la rutina Pensar-Trabajar en parejas-Compartir para analizar la siguiente pregunta].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26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153376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25F20-18CE-F1E8-492B-AE57546053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F2F828-6CE7-5842-62A5-261FCD3BD5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B45D71-EBBB-F1FC-AC38-68BFCA0C21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[Muestre el diagrama de puntos e invite a la clase a analizarlo].</a:t>
            </a:r>
            <a:r>
              <a:rPr lang="es-US" sz="12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‏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255253-EB58-DCD6-410B-2B1455CA77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27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287841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[Para mostrar una versión de tamaño completo de esta imagen, acceda al PDF en la plataforma digital].</a:t>
            </a:r>
          </a:p>
          <a:p>
            <a:endParaRPr lang="en-US" b="1"/>
          </a:p>
          <a:p>
            <a:r>
              <a:rPr lang="es-US" sz="1200" b="1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[Proporcione hasta 5 minutos para que cada estudiante complete el Boleto de salida. Es posible recopilar datos formativos incluso si hay estudiantes que no completan todos los problemas. 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F539B-F1C1-4ADB-81D1-E7D98D4FA728}" type="slidenum">
              <a:rPr lang="en-IN" smtClean="0"/>
              <a:t>28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853339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94400" y="194400"/>
            <a:ext cx="1587600" cy="1530300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IN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2110534" y="852157"/>
            <a:ext cx="9887065" cy="1325563"/>
          </a:xfrm>
        </p:spPr>
        <p:txBody>
          <a:bodyPr>
            <a:normAutofit/>
          </a:bodyPr>
          <a:lstStyle>
            <a:lvl1pPr>
              <a:defRPr sz="3000" b="1">
                <a:latin typeface="Libre Franklin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21"/>
          </p:nvPr>
        </p:nvSpPr>
        <p:spPr>
          <a:xfrm>
            <a:off x="266634" y="394694"/>
            <a:ext cx="1463610" cy="1239118"/>
          </a:xfrm>
        </p:spPr>
        <p:txBody>
          <a:bodyPr>
            <a:noAutofit/>
          </a:bodyPr>
          <a:lstStyle>
            <a:lvl1pPr marL="0" indent="0">
              <a:buNone/>
              <a:defRPr sz="7200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3" name="Content Placeholder 22"/>
          <p:cNvSpPr>
            <a:spLocks noGrp="1"/>
          </p:cNvSpPr>
          <p:nvPr>
            <p:ph sz="quarter" idx="22"/>
          </p:nvPr>
        </p:nvSpPr>
        <p:spPr>
          <a:xfrm>
            <a:off x="2109788" y="452503"/>
            <a:ext cx="4832350" cy="557213"/>
          </a:xfrm>
        </p:spPr>
        <p:txBody>
          <a:bodyPr>
            <a:normAutofit/>
          </a:bodyPr>
          <a:lstStyle>
            <a:lvl1pPr marL="0" indent="0">
              <a:buNone/>
              <a:defRPr sz="1400" b="1">
                <a:solidFill>
                  <a:srgbClr val="D62714"/>
                </a:solidFill>
                <a:latin typeface="Libre Franklin" pitchFamily="2" charset="0"/>
              </a:defRPr>
            </a:lvl1pPr>
          </a:lstStyle>
          <a:p>
            <a:pPr lvl="0"/>
            <a:endParaRPr lang="en-IN"/>
          </a:p>
        </p:txBody>
      </p:sp>
      <p:sp>
        <p:nvSpPr>
          <p:cNvPr id="25" name="Content Placeholder 24"/>
          <p:cNvSpPr>
            <a:spLocks noGrp="1"/>
          </p:cNvSpPr>
          <p:nvPr>
            <p:ph sz="quarter" idx="23"/>
          </p:nvPr>
        </p:nvSpPr>
        <p:spPr>
          <a:xfrm>
            <a:off x="194400" y="2870086"/>
            <a:ext cx="11803200" cy="423863"/>
          </a:xfrm>
        </p:spPr>
        <p:txBody>
          <a:bodyPr>
            <a:normAutofit/>
          </a:bodyPr>
          <a:lstStyle>
            <a:lvl1pPr marL="0" indent="0">
              <a:buNone/>
              <a:defRPr sz="1800" b="1">
                <a:latin typeface="Libre Franklin" pitchFamily="2" charset="0"/>
              </a:defRPr>
            </a:lvl1pPr>
          </a:lstStyle>
          <a:p>
            <a:pPr lvl="0"/>
            <a:endParaRPr lang="en-IN"/>
          </a:p>
        </p:txBody>
      </p:sp>
      <p:sp>
        <p:nvSpPr>
          <p:cNvPr id="27" name="Content Placeholder 26"/>
          <p:cNvSpPr>
            <a:spLocks noGrp="1"/>
          </p:cNvSpPr>
          <p:nvPr>
            <p:ph sz="quarter" idx="24"/>
          </p:nvPr>
        </p:nvSpPr>
        <p:spPr>
          <a:xfrm>
            <a:off x="168275" y="3206750"/>
            <a:ext cx="11829325" cy="1544081"/>
          </a:xfrm>
        </p:spPr>
        <p:txBody>
          <a:bodyPr>
            <a:noAutofit/>
          </a:bodyPr>
          <a:lstStyle>
            <a:lvl1pPr>
              <a:defRPr sz="1600">
                <a:latin typeface="Libre Franklin" pitchFamily="2" charset="0"/>
              </a:defRPr>
            </a:lvl1pPr>
            <a:lvl2pPr>
              <a:defRPr sz="1600">
                <a:latin typeface="Libre Franklin" pitchFamily="2" charset="0"/>
              </a:defRPr>
            </a:lvl2pPr>
            <a:lvl3pPr>
              <a:defRPr sz="1600">
                <a:latin typeface="Libre Franklin" pitchFamily="2" charset="0"/>
              </a:defRPr>
            </a:lvl3pPr>
            <a:lvl4pPr>
              <a:defRPr sz="1600">
                <a:latin typeface="Libre Franklin" pitchFamily="2" charset="0"/>
              </a:defRPr>
            </a:lvl4pPr>
            <a:lvl5pPr>
              <a:defRPr sz="1600">
                <a:latin typeface="Libre Franklin" pitchFamily="2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9" name="Content Placeholder 28"/>
          <p:cNvSpPr>
            <a:spLocks noGrp="1"/>
          </p:cNvSpPr>
          <p:nvPr>
            <p:ph sz="quarter" idx="25"/>
          </p:nvPr>
        </p:nvSpPr>
        <p:spPr>
          <a:xfrm>
            <a:off x="319088" y="4751388"/>
            <a:ext cx="11678512" cy="1152525"/>
          </a:xfrm>
        </p:spPr>
        <p:txBody>
          <a:bodyPr>
            <a:noAutofit/>
          </a:bodyPr>
          <a:lstStyle>
            <a:lvl1pPr>
              <a:defRPr sz="1600">
                <a:latin typeface="Libre Franklin" pitchFamily="2" charset="0"/>
              </a:defRPr>
            </a:lvl1pPr>
            <a:lvl2pPr>
              <a:defRPr sz="1600">
                <a:latin typeface="Libre Franklin" pitchFamily="2" charset="0"/>
              </a:defRPr>
            </a:lvl2pPr>
            <a:lvl3pPr>
              <a:defRPr sz="1600">
                <a:latin typeface="Libre Franklin" pitchFamily="2" charset="0"/>
              </a:defRPr>
            </a:lvl3pPr>
            <a:lvl4pPr>
              <a:defRPr sz="1600">
                <a:latin typeface="Libre Franklin" pitchFamily="2" charset="0"/>
              </a:defRPr>
            </a:lvl4pPr>
            <a:lvl5pPr>
              <a:defRPr sz="1600">
                <a:latin typeface="Libre Franklin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uenc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72407" y="206830"/>
            <a:ext cx="2061217" cy="553968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noProof="0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61D6046-A34A-7F77-2A1D-9BB0CAFAA5E3}"/>
              </a:ext>
            </a:extLst>
          </p:cNvPr>
          <p:cNvCxnSpPr/>
          <p:nvPr userDrawn="1"/>
        </p:nvCxnSpPr>
        <p:spPr>
          <a:xfrm>
            <a:off x="272408" y="740230"/>
            <a:ext cx="11664000" cy="0"/>
          </a:xfrm>
          <a:prstGeom prst="line">
            <a:avLst/>
          </a:prstGeom>
          <a:noFill/>
          <a:ln w="76200" cap="flat" cmpd="sng">
            <a:solidFill>
              <a:srgbClr val="D6271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5FC1F743-6CCF-5F0E-2D1D-F438B11783B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73600" y="50400"/>
            <a:ext cx="11667575" cy="1260000"/>
          </a:xfrm>
        </p:spPr>
        <p:txBody>
          <a:bodyPr lIns="0" anchor="t">
            <a:noAutofit/>
          </a:bodyPr>
          <a:lstStyle>
            <a:lvl1pPr>
              <a:lnSpc>
                <a:spcPct val="150000"/>
              </a:lnSpc>
              <a:defRPr sz="3000" b="1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r>
              <a:rPr lang="en-US" noProof="0"/>
              <a:t>  Fluency  </a:t>
            </a:r>
            <a:br>
              <a:rPr lang="en-US" noProof="0"/>
            </a:br>
            <a:endParaRPr lang="en-US" noProof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02DF41-8EF5-DA7D-94A7-C9A22A7F05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296863" y="1501775"/>
            <a:ext cx="11633200" cy="39951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>
          <a:xfrm>
            <a:off x="273050" y="2257425"/>
            <a:ext cx="5232400" cy="399511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7"/>
          </p:nvPr>
        </p:nvSpPr>
        <p:spPr>
          <a:xfrm>
            <a:off x="273050" y="3002756"/>
            <a:ext cx="5232400" cy="395157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261522" y="3828256"/>
            <a:ext cx="5232400" cy="395157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9"/>
          </p:nvPr>
        </p:nvSpPr>
        <p:spPr>
          <a:xfrm>
            <a:off x="297290" y="4626769"/>
            <a:ext cx="5208160" cy="395157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0"/>
          </p:nvPr>
        </p:nvSpPr>
        <p:spPr>
          <a:xfrm>
            <a:off x="261938" y="5375275"/>
            <a:ext cx="5392737" cy="395157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1" name="Content Placeholder 20"/>
          <p:cNvSpPr>
            <a:spLocks noGrp="1"/>
          </p:cNvSpPr>
          <p:nvPr>
            <p:ph sz="quarter" idx="21"/>
          </p:nvPr>
        </p:nvSpPr>
        <p:spPr>
          <a:xfrm>
            <a:off x="6475413" y="2257425"/>
            <a:ext cx="5443537" cy="399511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2"/>
          </p:nvPr>
        </p:nvSpPr>
        <p:spPr>
          <a:xfrm>
            <a:off x="6475413" y="3001963"/>
            <a:ext cx="5443537" cy="395157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23"/>
          </p:nvPr>
        </p:nvSpPr>
        <p:spPr>
          <a:xfrm>
            <a:off x="6475413" y="3827464"/>
            <a:ext cx="5454650" cy="395158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5" name="Media Placeholder 14">
            <a:extLst>
              <a:ext uri="{FF2B5EF4-FFF2-40B4-BE49-F238E27FC236}">
                <a16:creationId xmlns:a16="http://schemas.microsoft.com/office/drawing/2014/main" id="{5D97857B-9CF1-2F16-EE74-260E7E42BB87}"/>
              </a:ext>
            </a:extLst>
          </p:cNvPr>
          <p:cNvSpPr>
            <a:spLocks noGrp="1"/>
          </p:cNvSpPr>
          <p:nvPr>
            <p:ph type="media" sz="quarter" idx="27"/>
          </p:nvPr>
        </p:nvSpPr>
        <p:spPr>
          <a:xfrm>
            <a:off x="6486525" y="4765675"/>
            <a:ext cx="5454650" cy="317123"/>
          </a:xfrm>
        </p:spPr>
        <p:txBody>
          <a:bodyPr>
            <a:normAutofit/>
          </a:bodyPr>
          <a:lstStyle>
            <a:lvl1pPr>
              <a:defRPr sz="1800">
                <a:latin typeface="Libre Franklin" pitchFamily="2" charset="0"/>
              </a:defRPr>
            </a:lvl1pPr>
          </a:lstStyle>
          <a:p>
            <a:endParaRPr lang="en-US" noProof="0"/>
          </a:p>
        </p:txBody>
      </p:sp>
      <p:sp>
        <p:nvSpPr>
          <p:cNvPr id="10" name="Table Placeholder 9">
            <a:extLst>
              <a:ext uri="{FF2B5EF4-FFF2-40B4-BE49-F238E27FC236}">
                <a16:creationId xmlns:a16="http://schemas.microsoft.com/office/drawing/2014/main" id="{BE207F81-B05E-9A9F-9546-3A15688559D3}"/>
              </a:ext>
            </a:extLst>
          </p:cNvPr>
          <p:cNvSpPr>
            <a:spLocks noGrp="1"/>
          </p:cNvSpPr>
          <p:nvPr>
            <p:ph type="tbl" sz="quarter" idx="25"/>
          </p:nvPr>
        </p:nvSpPr>
        <p:spPr>
          <a:xfrm>
            <a:off x="6464299" y="5537500"/>
            <a:ext cx="5454650" cy="316545"/>
          </a:xfrm>
        </p:spPr>
        <p:txBody>
          <a:bodyPr>
            <a:normAutofit/>
          </a:bodyPr>
          <a:lstStyle>
            <a:lvl1pPr>
              <a:defRPr sz="1800">
                <a:latin typeface="Libre Franklin" pitchFamily="2" charset="0"/>
              </a:defRPr>
            </a:lvl1pPr>
          </a:lstStyle>
          <a:p>
            <a:endParaRPr lang="en-US" noProof="0"/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un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72408" y="206830"/>
            <a:ext cx="2070741" cy="553968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noProof="0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272408" y="740230"/>
            <a:ext cx="11664000" cy="0"/>
          </a:xfrm>
          <a:prstGeom prst="line">
            <a:avLst/>
          </a:prstGeom>
          <a:noFill/>
          <a:ln w="76200" cap="flat" cmpd="sng">
            <a:solidFill>
              <a:srgbClr val="D6271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0DFA982-9BBE-4FF8-573E-36F8451E69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73600" y="50400"/>
            <a:ext cx="11667575" cy="1260000"/>
          </a:xfrm>
        </p:spPr>
        <p:txBody>
          <a:bodyPr lIns="0" anchor="t">
            <a:noAutofit/>
          </a:bodyPr>
          <a:lstStyle>
            <a:lvl1pPr>
              <a:lnSpc>
                <a:spcPct val="150000"/>
              </a:lnSpc>
              <a:defRPr sz="3000" b="1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r>
              <a:rPr lang="en-US" noProof="0"/>
              <a:t>  Launch  </a:t>
            </a:r>
            <a:br>
              <a:rPr lang="en-US" noProof="0"/>
            </a:br>
            <a:endParaRPr lang="en-US" noProof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02DF41-8EF5-DA7D-94A7-C9A22A7F05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296863" y="1501775"/>
            <a:ext cx="11633200" cy="356379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>
          <a:xfrm>
            <a:off x="273050" y="2257425"/>
            <a:ext cx="5232400" cy="356379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7"/>
          </p:nvPr>
        </p:nvSpPr>
        <p:spPr>
          <a:xfrm>
            <a:off x="273050" y="3002757"/>
            <a:ext cx="5232400" cy="356380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261522" y="3828257"/>
            <a:ext cx="5232400" cy="356380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9"/>
          </p:nvPr>
        </p:nvSpPr>
        <p:spPr>
          <a:xfrm>
            <a:off x="297290" y="4626769"/>
            <a:ext cx="5208160" cy="356381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0"/>
          </p:nvPr>
        </p:nvSpPr>
        <p:spPr>
          <a:xfrm>
            <a:off x="261938" y="5375275"/>
            <a:ext cx="5392737" cy="356379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1" name="Content Placeholder 20"/>
          <p:cNvSpPr>
            <a:spLocks noGrp="1"/>
          </p:cNvSpPr>
          <p:nvPr>
            <p:ph sz="quarter" idx="21"/>
          </p:nvPr>
        </p:nvSpPr>
        <p:spPr>
          <a:xfrm>
            <a:off x="6475413" y="2257425"/>
            <a:ext cx="5443537" cy="356379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2"/>
          </p:nvPr>
        </p:nvSpPr>
        <p:spPr>
          <a:xfrm>
            <a:off x="6475413" y="3001963"/>
            <a:ext cx="5443537" cy="356379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23"/>
          </p:nvPr>
        </p:nvSpPr>
        <p:spPr>
          <a:xfrm>
            <a:off x="6475413" y="3827463"/>
            <a:ext cx="5454650" cy="356379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5" name="Media Placeholder 14">
            <a:extLst>
              <a:ext uri="{FF2B5EF4-FFF2-40B4-BE49-F238E27FC236}">
                <a16:creationId xmlns:a16="http://schemas.microsoft.com/office/drawing/2014/main" id="{5D97857B-9CF1-2F16-EE74-260E7E42BB87}"/>
              </a:ext>
            </a:extLst>
          </p:cNvPr>
          <p:cNvSpPr>
            <a:spLocks noGrp="1"/>
          </p:cNvSpPr>
          <p:nvPr>
            <p:ph type="media" sz="quarter" idx="27"/>
          </p:nvPr>
        </p:nvSpPr>
        <p:spPr>
          <a:xfrm>
            <a:off x="6486525" y="4765676"/>
            <a:ext cx="5454650" cy="357030"/>
          </a:xfrm>
        </p:spPr>
        <p:txBody>
          <a:bodyPr>
            <a:normAutofit/>
          </a:bodyPr>
          <a:lstStyle>
            <a:lvl1pPr>
              <a:defRPr sz="1800">
                <a:latin typeface="Libre Franklin" pitchFamily="2" charset="0"/>
              </a:defRPr>
            </a:lvl1pPr>
          </a:lstStyle>
          <a:p>
            <a:endParaRPr lang="en-US" noProof="0"/>
          </a:p>
        </p:txBody>
      </p:sp>
      <p:sp>
        <p:nvSpPr>
          <p:cNvPr id="10" name="Table Placeholder 9">
            <a:extLst>
              <a:ext uri="{FF2B5EF4-FFF2-40B4-BE49-F238E27FC236}">
                <a16:creationId xmlns:a16="http://schemas.microsoft.com/office/drawing/2014/main" id="{BE207F81-B05E-9A9F-9546-3A15688559D3}"/>
              </a:ext>
            </a:extLst>
          </p:cNvPr>
          <p:cNvSpPr>
            <a:spLocks noGrp="1"/>
          </p:cNvSpPr>
          <p:nvPr>
            <p:ph type="tbl" sz="quarter" idx="25"/>
          </p:nvPr>
        </p:nvSpPr>
        <p:spPr>
          <a:xfrm>
            <a:off x="6464299" y="5537500"/>
            <a:ext cx="5454650" cy="356379"/>
          </a:xfrm>
        </p:spPr>
        <p:txBody>
          <a:bodyPr>
            <a:normAutofit/>
          </a:bodyPr>
          <a:lstStyle>
            <a:lvl1pPr>
              <a:defRPr sz="1800">
                <a:latin typeface="Libre Franklin" pitchFamily="2" charset="0"/>
              </a:defRPr>
            </a:lvl1pPr>
          </a:lstStyle>
          <a:p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07071888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15925CF-E930-B7C8-E2D7-90CD242B3AE0}"/>
              </a:ext>
            </a:extLst>
          </p:cNvPr>
          <p:cNvSpPr/>
          <p:nvPr userDrawn="1"/>
        </p:nvSpPr>
        <p:spPr>
          <a:xfrm>
            <a:off x="272408" y="206830"/>
            <a:ext cx="2070742" cy="553968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noProof="0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272408" y="740230"/>
            <a:ext cx="11664000" cy="0"/>
          </a:xfrm>
          <a:prstGeom prst="line">
            <a:avLst/>
          </a:prstGeom>
          <a:noFill/>
          <a:ln w="76200" cap="flat" cmpd="sng">
            <a:solidFill>
              <a:srgbClr val="D6271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0DFA982-9BBE-4FF8-573E-36F8451E69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73600" y="50400"/>
            <a:ext cx="11671645" cy="1260000"/>
          </a:xfrm>
        </p:spPr>
        <p:txBody>
          <a:bodyPr lIns="0" anchor="t">
            <a:noAutofit/>
          </a:bodyPr>
          <a:lstStyle>
            <a:lvl1pPr>
              <a:lnSpc>
                <a:spcPct val="150000"/>
              </a:lnSpc>
              <a:defRPr sz="3000" b="1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r>
              <a:rPr lang="en-US" noProof="0"/>
              <a:t>  Learn  </a:t>
            </a:r>
            <a:br>
              <a:rPr lang="en-US" noProof="0"/>
            </a:br>
            <a:endParaRPr lang="en-US" noProof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02DF41-8EF5-DA7D-94A7-C9A22A7F05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296862" y="1501775"/>
            <a:ext cx="11648383" cy="34821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>
          <a:xfrm>
            <a:off x="273049" y="2257425"/>
            <a:ext cx="5239229" cy="354111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7"/>
          </p:nvPr>
        </p:nvSpPr>
        <p:spPr>
          <a:xfrm>
            <a:off x="273049" y="3002757"/>
            <a:ext cx="5239229" cy="350821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261521" y="3828258"/>
            <a:ext cx="5239229" cy="348218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9"/>
          </p:nvPr>
        </p:nvSpPr>
        <p:spPr>
          <a:xfrm>
            <a:off x="297289" y="4626770"/>
            <a:ext cx="5214957" cy="350821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0"/>
          </p:nvPr>
        </p:nvSpPr>
        <p:spPr>
          <a:xfrm>
            <a:off x="261938" y="5375276"/>
            <a:ext cx="5399775" cy="348218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1" name="Content Placeholder 20"/>
          <p:cNvSpPr>
            <a:spLocks noGrp="1"/>
          </p:cNvSpPr>
          <p:nvPr>
            <p:ph sz="quarter" idx="21"/>
          </p:nvPr>
        </p:nvSpPr>
        <p:spPr>
          <a:xfrm>
            <a:off x="6475413" y="2257426"/>
            <a:ext cx="5450642" cy="348217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2"/>
          </p:nvPr>
        </p:nvSpPr>
        <p:spPr>
          <a:xfrm>
            <a:off x="6475413" y="3001964"/>
            <a:ext cx="5450642" cy="348961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23"/>
          </p:nvPr>
        </p:nvSpPr>
        <p:spPr>
          <a:xfrm>
            <a:off x="6475412" y="3827464"/>
            <a:ext cx="5461769" cy="348217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5" name="Media Placeholder 14">
            <a:extLst>
              <a:ext uri="{FF2B5EF4-FFF2-40B4-BE49-F238E27FC236}">
                <a16:creationId xmlns:a16="http://schemas.microsoft.com/office/drawing/2014/main" id="{5D97857B-9CF1-2F16-EE74-260E7E42BB87}"/>
              </a:ext>
            </a:extLst>
          </p:cNvPr>
          <p:cNvSpPr>
            <a:spLocks noGrp="1"/>
          </p:cNvSpPr>
          <p:nvPr>
            <p:ph type="media" sz="quarter" idx="27"/>
          </p:nvPr>
        </p:nvSpPr>
        <p:spPr>
          <a:xfrm>
            <a:off x="6486525" y="4765675"/>
            <a:ext cx="5454650" cy="348853"/>
          </a:xfrm>
        </p:spPr>
        <p:txBody>
          <a:bodyPr>
            <a:normAutofit/>
          </a:bodyPr>
          <a:lstStyle>
            <a:lvl1pPr>
              <a:defRPr sz="1800">
                <a:latin typeface="Libre Franklin" pitchFamily="2" charset="0"/>
              </a:defRPr>
            </a:lvl1pPr>
          </a:lstStyle>
          <a:p>
            <a:endParaRPr lang="en-US" noProof="0"/>
          </a:p>
        </p:txBody>
      </p:sp>
      <p:sp>
        <p:nvSpPr>
          <p:cNvPr id="10" name="Table Placeholder 9">
            <a:extLst>
              <a:ext uri="{FF2B5EF4-FFF2-40B4-BE49-F238E27FC236}">
                <a16:creationId xmlns:a16="http://schemas.microsoft.com/office/drawing/2014/main" id="{BE207F81-B05E-9A9F-9546-3A15688559D3}"/>
              </a:ext>
            </a:extLst>
          </p:cNvPr>
          <p:cNvSpPr>
            <a:spLocks noGrp="1"/>
          </p:cNvSpPr>
          <p:nvPr>
            <p:ph type="tbl" sz="quarter" idx="25"/>
          </p:nvPr>
        </p:nvSpPr>
        <p:spPr>
          <a:xfrm>
            <a:off x="6464299" y="5537500"/>
            <a:ext cx="5454650" cy="348217"/>
          </a:xfrm>
        </p:spPr>
        <p:txBody>
          <a:bodyPr>
            <a:normAutofit/>
          </a:bodyPr>
          <a:lstStyle>
            <a:lvl1pPr>
              <a:defRPr sz="1800">
                <a:latin typeface="Libre Franklin" pitchFamily="2" charset="0"/>
              </a:defRPr>
            </a:lvl1pPr>
          </a:lstStyle>
          <a:p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22740982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imation/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72408" y="206830"/>
            <a:ext cx="1386000" cy="553968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0000" tIns="91425" rIns="91425" bIns="91425" anchor="ctr" anchorCtr="0">
            <a:noAutofit/>
          </a:bodyPr>
          <a:lstStyle/>
          <a:p>
            <a:pPr algn="ctr"/>
            <a:endParaRPr lang="en-US" noProof="0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272408" y="740230"/>
            <a:ext cx="11664000" cy="0"/>
          </a:xfrm>
          <a:prstGeom prst="line">
            <a:avLst/>
          </a:prstGeom>
          <a:noFill/>
          <a:ln w="76200" cap="flat" cmpd="sng">
            <a:solidFill>
              <a:srgbClr val="D6271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Title 1">
            <a:extLst>
              <a:ext uri="{FF2B5EF4-FFF2-40B4-BE49-F238E27FC236}">
                <a16:creationId xmlns:a16="http://schemas.microsoft.com/office/drawing/2014/main" id="{9A3FDE7F-6A45-586F-026D-516117D307B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73600" y="50400"/>
            <a:ext cx="11667600" cy="1260000"/>
          </a:xfrm>
        </p:spPr>
        <p:txBody>
          <a:bodyPr lIns="0" anchor="t">
            <a:noAutofit/>
          </a:bodyPr>
          <a:lstStyle>
            <a:lvl1pPr>
              <a:lnSpc>
                <a:spcPct val="150000"/>
              </a:lnSpc>
              <a:defRPr sz="3000" b="1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r>
              <a:rPr lang="en-US" noProof="0"/>
              <a:t>  Learn  </a:t>
            </a:r>
            <a:br>
              <a:rPr lang="en-US" noProof="0"/>
            </a:br>
            <a:endParaRPr lang="en-US" noProof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02DF41-8EF5-DA7D-94A7-C9A22A7F05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184719" y="3770583"/>
            <a:ext cx="11633200" cy="361527"/>
          </a:xfrm>
        </p:spPr>
        <p:txBody>
          <a:bodyPr>
            <a:noAutofit/>
          </a:bodyPr>
          <a:lstStyle>
            <a:lvl1pPr marL="0" indent="0" algn="ctr">
              <a:buNone/>
              <a:defRPr sz="20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6364704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72409" y="206830"/>
            <a:ext cx="1224000" cy="553968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noProof="0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272408" y="740230"/>
            <a:ext cx="11664000" cy="0"/>
          </a:xfrm>
          <a:prstGeom prst="line">
            <a:avLst/>
          </a:prstGeom>
          <a:noFill/>
          <a:ln w="76200" cap="flat" cmpd="sng">
            <a:solidFill>
              <a:srgbClr val="D6271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3495FEA-053D-2F21-69FA-20A78582731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73600" y="50400"/>
            <a:ext cx="11667600" cy="1260000"/>
          </a:xfrm>
        </p:spPr>
        <p:txBody>
          <a:bodyPr lIns="0" anchor="t">
            <a:noAutofit/>
          </a:bodyPr>
          <a:lstStyle>
            <a:lvl1pPr>
              <a:lnSpc>
                <a:spcPct val="150000"/>
              </a:lnSpc>
              <a:defRPr sz="3000" b="1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r>
              <a:rPr lang="en-US" noProof="0"/>
              <a:t>  Land  </a:t>
            </a:r>
            <a:br>
              <a:rPr lang="en-US" noProof="0"/>
            </a:br>
            <a:endParaRPr lang="en-US" noProof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02DF41-8EF5-DA7D-94A7-C9A22A7F05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296863" y="1501775"/>
            <a:ext cx="11232979" cy="36128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>
          <a:xfrm>
            <a:off x="273050" y="2257425"/>
            <a:ext cx="5052388" cy="367180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7"/>
          </p:nvPr>
        </p:nvSpPr>
        <p:spPr>
          <a:xfrm>
            <a:off x="273050" y="3002757"/>
            <a:ext cx="5052388" cy="363988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261522" y="3828256"/>
            <a:ext cx="5052388" cy="367177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9"/>
          </p:nvPr>
        </p:nvSpPr>
        <p:spPr>
          <a:xfrm>
            <a:off x="297290" y="4626770"/>
            <a:ext cx="5028982" cy="363988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0"/>
          </p:nvPr>
        </p:nvSpPr>
        <p:spPr>
          <a:xfrm>
            <a:off x="261938" y="5375275"/>
            <a:ext cx="5207209" cy="361286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1" name="Content Placeholder 20"/>
          <p:cNvSpPr>
            <a:spLocks noGrp="1"/>
          </p:cNvSpPr>
          <p:nvPr>
            <p:ph sz="quarter" idx="21"/>
          </p:nvPr>
        </p:nvSpPr>
        <p:spPr>
          <a:xfrm>
            <a:off x="6475413" y="2257425"/>
            <a:ext cx="5256261" cy="361283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2"/>
          </p:nvPr>
        </p:nvSpPr>
        <p:spPr>
          <a:xfrm>
            <a:off x="6475413" y="3001964"/>
            <a:ext cx="5256261" cy="362058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23"/>
          </p:nvPr>
        </p:nvSpPr>
        <p:spPr>
          <a:xfrm>
            <a:off x="6475413" y="3827463"/>
            <a:ext cx="5266992" cy="361282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5" name="Media Placeholder 14">
            <a:extLst>
              <a:ext uri="{FF2B5EF4-FFF2-40B4-BE49-F238E27FC236}">
                <a16:creationId xmlns:a16="http://schemas.microsoft.com/office/drawing/2014/main" id="{5D97857B-9CF1-2F16-EE74-260E7E42BB87}"/>
              </a:ext>
            </a:extLst>
          </p:cNvPr>
          <p:cNvSpPr>
            <a:spLocks noGrp="1"/>
          </p:cNvSpPr>
          <p:nvPr>
            <p:ph type="media" sz="quarter" idx="27"/>
          </p:nvPr>
        </p:nvSpPr>
        <p:spPr>
          <a:xfrm>
            <a:off x="6486525" y="4765676"/>
            <a:ext cx="5454650" cy="361940"/>
          </a:xfrm>
        </p:spPr>
        <p:txBody>
          <a:bodyPr>
            <a:normAutofit/>
          </a:bodyPr>
          <a:lstStyle>
            <a:lvl1pPr>
              <a:defRPr sz="1800">
                <a:latin typeface="Libre Franklin" pitchFamily="2" charset="0"/>
              </a:defRPr>
            </a:lvl1pPr>
          </a:lstStyle>
          <a:p>
            <a:endParaRPr lang="en-US" noProof="0"/>
          </a:p>
        </p:txBody>
      </p:sp>
      <p:sp>
        <p:nvSpPr>
          <p:cNvPr id="10" name="Table Placeholder 9">
            <a:extLst>
              <a:ext uri="{FF2B5EF4-FFF2-40B4-BE49-F238E27FC236}">
                <a16:creationId xmlns:a16="http://schemas.microsoft.com/office/drawing/2014/main" id="{BE207F81-B05E-9A9F-9546-3A15688559D3}"/>
              </a:ext>
            </a:extLst>
          </p:cNvPr>
          <p:cNvSpPr>
            <a:spLocks noGrp="1"/>
          </p:cNvSpPr>
          <p:nvPr>
            <p:ph type="tbl" sz="quarter" idx="25"/>
          </p:nvPr>
        </p:nvSpPr>
        <p:spPr>
          <a:xfrm>
            <a:off x="6464299" y="5537500"/>
            <a:ext cx="5454650" cy="361280"/>
          </a:xfrm>
        </p:spPr>
        <p:txBody>
          <a:bodyPr>
            <a:normAutofit/>
          </a:bodyPr>
          <a:lstStyle>
            <a:lvl1pPr>
              <a:defRPr sz="1800">
                <a:latin typeface="Libre Franklin" pitchFamily="2" charset="0"/>
              </a:defRPr>
            </a:lvl1pPr>
          </a:lstStyle>
          <a:p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04371254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nd Debrei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BC0E6E0-8105-ED9A-B402-0EED98FA8C5D}"/>
              </a:ext>
            </a:extLst>
          </p:cNvPr>
          <p:cNvSpPr/>
          <p:nvPr userDrawn="1"/>
        </p:nvSpPr>
        <p:spPr>
          <a:xfrm>
            <a:off x="272409" y="206830"/>
            <a:ext cx="2061216" cy="553968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noProof="0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272408" y="740230"/>
            <a:ext cx="11664000" cy="0"/>
          </a:xfrm>
          <a:prstGeom prst="line">
            <a:avLst/>
          </a:prstGeom>
          <a:noFill/>
          <a:ln w="76200" cap="flat" cmpd="sng">
            <a:solidFill>
              <a:srgbClr val="D62714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50A3AAD-89C2-D8E3-4C58-B80A9BAA87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73599" y="50400"/>
            <a:ext cx="11667600" cy="1260000"/>
          </a:xfrm>
        </p:spPr>
        <p:txBody>
          <a:bodyPr lIns="0" anchor="t">
            <a:noAutofit/>
          </a:bodyPr>
          <a:lstStyle>
            <a:lvl1pPr>
              <a:lnSpc>
                <a:spcPct val="150000"/>
              </a:lnSpc>
              <a:defRPr sz="3000" b="1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r>
              <a:rPr lang="en-US" noProof="0"/>
              <a:t>  Land  </a:t>
            </a:r>
            <a:br>
              <a:rPr lang="en-US" noProof="0"/>
            </a:br>
            <a:endParaRPr lang="en-US" noProof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02DF41-8EF5-DA7D-94A7-C9A22A7F05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296863" y="1501774"/>
            <a:ext cx="11633200" cy="35291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>
          <a:xfrm>
            <a:off x="273050" y="2257425"/>
            <a:ext cx="11633200" cy="352915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7"/>
          </p:nvPr>
        </p:nvSpPr>
        <p:spPr>
          <a:xfrm>
            <a:off x="273049" y="3002757"/>
            <a:ext cx="11633199" cy="352918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5" name="Media Placeholder 14">
            <a:extLst>
              <a:ext uri="{FF2B5EF4-FFF2-40B4-BE49-F238E27FC236}">
                <a16:creationId xmlns:a16="http://schemas.microsoft.com/office/drawing/2014/main" id="{5D97857B-9CF1-2F16-EE74-260E7E42BB87}"/>
              </a:ext>
            </a:extLst>
          </p:cNvPr>
          <p:cNvSpPr>
            <a:spLocks noGrp="1"/>
          </p:cNvSpPr>
          <p:nvPr>
            <p:ph type="media" sz="quarter" idx="27"/>
          </p:nvPr>
        </p:nvSpPr>
        <p:spPr>
          <a:xfrm>
            <a:off x="296863" y="4765675"/>
            <a:ext cx="11644312" cy="455613"/>
          </a:xfrm>
        </p:spPr>
        <p:txBody>
          <a:bodyPr>
            <a:normAutofit/>
          </a:bodyPr>
          <a:lstStyle>
            <a:lvl1pPr>
              <a:defRPr sz="1800">
                <a:latin typeface="Libre Franklin" pitchFamily="2" charset="0"/>
              </a:defRPr>
            </a:lvl1pPr>
          </a:lstStyle>
          <a:p>
            <a:endParaRPr lang="en-US" noProof="0"/>
          </a:p>
        </p:txBody>
      </p:sp>
      <p:sp>
        <p:nvSpPr>
          <p:cNvPr id="10" name="Table Placeholder 9">
            <a:extLst>
              <a:ext uri="{FF2B5EF4-FFF2-40B4-BE49-F238E27FC236}">
                <a16:creationId xmlns:a16="http://schemas.microsoft.com/office/drawing/2014/main" id="{BE207F81-B05E-9A9F-9546-3A15688559D3}"/>
              </a:ext>
            </a:extLst>
          </p:cNvPr>
          <p:cNvSpPr>
            <a:spLocks noGrp="1"/>
          </p:cNvSpPr>
          <p:nvPr>
            <p:ph type="tbl" sz="quarter" idx="25"/>
          </p:nvPr>
        </p:nvSpPr>
        <p:spPr>
          <a:xfrm>
            <a:off x="296863" y="5537500"/>
            <a:ext cx="11622086" cy="454782"/>
          </a:xfrm>
        </p:spPr>
        <p:txBody>
          <a:bodyPr>
            <a:normAutofit/>
          </a:bodyPr>
          <a:lstStyle>
            <a:lvl1pPr>
              <a:defRPr sz="1800">
                <a:latin typeface="Libre Franklin" pitchFamily="2" charset="0"/>
              </a:defRPr>
            </a:lvl1pPr>
          </a:lstStyle>
          <a:p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74887777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it Tick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B2BD0E2-459B-EEE1-6BA9-512B105972B3}"/>
              </a:ext>
            </a:extLst>
          </p:cNvPr>
          <p:cNvSpPr/>
          <p:nvPr userDrawn="1"/>
        </p:nvSpPr>
        <p:spPr>
          <a:xfrm>
            <a:off x="272409" y="206830"/>
            <a:ext cx="1224000" cy="553968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noProof="0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0A3AAD-89C2-D8E3-4C58-B80A9BAA87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73598" y="50400"/>
            <a:ext cx="11667600" cy="1260000"/>
          </a:xfrm>
        </p:spPr>
        <p:txBody>
          <a:bodyPr lIns="0" anchor="t">
            <a:noAutofit/>
          </a:bodyPr>
          <a:lstStyle>
            <a:lvl1pPr>
              <a:lnSpc>
                <a:spcPct val="150000"/>
              </a:lnSpc>
              <a:defRPr sz="3000" b="1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r>
              <a:rPr lang="en-US" noProof="0"/>
              <a:t>  Land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02DF41-8EF5-DA7D-94A7-C9A22A7F05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296863" y="1501775"/>
            <a:ext cx="11633200" cy="37878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15483932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_Problem_S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85C9046-CA66-7D12-F0C2-D3DAB151216F}"/>
              </a:ext>
            </a:extLst>
          </p:cNvPr>
          <p:cNvSpPr/>
          <p:nvPr userDrawn="1"/>
        </p:nvSpPr>
        <p:spPr>
          <a:xfrm>
            <a:off x="272408" y="206830"/>
            <a:ext cx="2070742" cy="553968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noProof="0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0A3AAD-89C2-D8E3-4C58-B80A9BAA87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73598" y="50400"/>
            <a:ext cx="11667600" cy="1260000"/>
          </a:xfrm>
        </p:spPr>
        <p:txBody>
          <a:bodyPr lIns="0" anchor="t">
            <a:noAutofit/>
          </a:bodyPr>
          <a:lstStyle>
            <a:lvl1pPr>
              <a:lnSpc>
                <a:spcPct val="150000"/>
              </a:lnSpc>
              <a:defRPr sz="3000" b="1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r>
              <a:rPr lang="en-US" noProof="0"/>
              <a:t>  Learn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02DF41-8EF5-DA7D-94A7-C9A22A7F05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296863" y="1501775"/>
            <a:ext cx="11633200" cy="37878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8877329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uency_PDF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81B49BF-A8EF-E3C8-E3DA-2A681ED0602F}"/>
              </a:ext>
            </a:extLst>
          </p:cNvPr>
          <p:cNvSpPr/>
          <p:nvPr userDrawn="1"/>
        </p:nvSpPr>
        <p:spPr>
          <a:xfrm>
            <a:off x="272408" y="206830"/>
            <a:ext cx="2070742" cy="553968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noProof="0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0A3AAD-89C2-D8E3-4C58-B80A9BAA87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73598" y="50400"/>
            <a:ext cx="11667600" cy="1260000"/>
          </a:xfrm>
        </p:spPr>
        <p:txBody>
          <a:bodyPr lIns="0" anchor="t">
            <a:noAutofit/>
          </a:bodyPr>
          <a:lstStyle>
            <a:lvl1pPr>
              <a:lnSpc>
                <a:spcPct val="150000"/>
              </a:lnSpc>
              <a:defRPr sz="3000" b="1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r>
              <a:rPr lang="en-US" noProof="0"/>
              <a:t>  Fluency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02DF41-8EF5-DA7D-94A7-C9A22A7F05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296863" y="1501775"/>
            <a:ext cx="11633200" cy="37878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49698300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luency_PDF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81B49BF-A8EF-E3C8-E3DA-2A681ED0602F}"/>
              </a:ext>
            </a:extLst>
          </p:cNvPr>
          <p:cNvSpPr/>
          <p:nvPr userDrawn="1"/>
        </p:nvSpPr>
        <p:spPr>
          <a:xfrm>
            <a:off x="272408" y="206830"/>
            <a:ext cx="1764000" cy="553968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noProof="0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0A3AAD-89C2-D8E3-4C58-B80A9BAA87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73598" y="50400"/>
            <a:ext cx="11667600" cy="1260000"/>
          </a:xfrm>
        </p:spPr>
        <p:txBody>
          <a:bodyPr lIns="0" anchor="t">
            <a:noAutofit/>
          </a:bodyPr>
          <a:lstStyle>
            <a:lvl1pPr>
              <a:lnSpc>
                <a:spcPct val="150000"/>
              </a:lnSpc>
              <a:defRPr sz="3000" b="1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r>
              <a:rPr lang="en-US" noProof="0"/>
              <a:t>  Fluency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02DF41-8EF5-DA7D-94A7-C9A22A7F05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296863" y="1501775"/>
            <a:ext cx="11633200" cy="37878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99644776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it Ticket La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72407" y="206830"/>
            <a:ext cx="2061217" cy="553968"/>
          </a:xfrm>
          <a:prstGeom prst="rect">
            <a:avLst/>
          </a:prstGeom>
          <a:solidFill>
            <a:srgbClr val="D6271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US" noProof="0">
              <a:solidFill>
                <a:schemeClr val="tx1"/>
              </a:solidFill>
              <a:latin typeface="Libre Franklin" pitchFamily="2" charset="0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0A3AAD-89C2-D8E3-4C58-B80A9BAA87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73600" y="50400"/>
            <a:ext cx="11667600" cy="1260000"/>
          </a:xfrm>
        </p:spPr>
        <p:txBody>
          <a:bodyPr lIns="0" anchor="t">
            <a:noAutofit/>
          </a:bodyPr>
          <a:lstStyle>
            <a:lvl1pPr>
              <a:lnSpc>
                <a:spcPct val="150000"/>
              </a:lnSpc>
              <a:defRPr sz="3000" b="1">
                <a:solidFill>
                  <a:schemeClr val="bg1"/>
                </a:solidFill>
                <a:latin typeface="Libre Franklin" pitchFamily="2" charset="0"/>
              </a:defRPr>
            </a:lvl1pPr>
          </a:lstStyle>
          <a:p>
            <a:r>
              <a:rPr lang="en-US" noProof="0"/>
              <a:t>  Land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02DF41-8EF5-DA7D-94A7-C9A22A7F05E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296863" y="1501775"/>
            <a:ext cx="11633200" cy="37878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E210E38A-D3A1-980F-D222-7682E88AE6C0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280800" y="6368400"/>
            <a:ext cx="3708000" cy="3384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800">
                <a:latin typeface="Libre Franklin" pitchFamily="2" charset="0"/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D28466-D6CA-36A3-3B9E-C7E29864EE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 userDrawn="1"/>
        </p:nvSpPr>
        <p:spPr>
          <a:xfrm>
            <a:off x="279127" y="6369635"/>
            <a:ext cx="37062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sz="800">
                <a:latin typeface="Libre Franklin" pitchFamily="2" charset="0"/>
              </a:rPr>
              <a:t>© 2025 Great Minds PBC. Reproduction, distribution, or alteration of this PowerPoint or any slides, in whole or in part, is not permitted.</a:t>
            </a:r>
            <a:endParaRPr lang="en-IN" sz="800">
              <a:latin typeface="Libre Frankli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538540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8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9FC0E3-3310-554F-039C-FC747C812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E461FB-B422-F982-6CE3-C836B615D2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90FFF4-8D87-2E69-F908-D129960F86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 userDrawn="1"/>
        </p:nvSpPr>
        <p:spPr>
          <a:xfrm>
            <a:off x="2764800" y="6458400"/>
            <a:ext cx="66492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sz="800">
                <a:solidFill>
                  <a:schemeClr val="tx1"/>
                </a:solidFill>
                <a:latin typeface="Libre Franklin" pitchFamily="2" charset="0"/>
              </a:rPr>
              <a:t>© 2025 Great Minds PBC. Reproduction, distribution, or alteration of this PowerPoint or any slides, in whole or in part, is not permitted.</a:t>
            </a:r>
            <a:endParaRPr lang="en-IN" sz="800">
              <a:solidFill>
                <a:schemeClr val="tx1"/>
              </a:solidFill>
              <a:latin typeface="Libre Franklin" pitchFamily="2" charset="0"/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026876D-B74E-EA12-5385-48FA808B0B5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 userDrawn="1"/>
        </p:nvSpPr>
        <p:spPr>
          <a:xfrm>
            <a:off x="11082189" y="6422968"/>
            <a:ext cx="734291" cy="2318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9pPr>
          </a:lstStyle>
          <a:p>
            <a:fld id="{963FCBED-9BC8-44C8-B578-C394BC67F972}" type="slidenum">
              <a:rPr lang="en-US" sz="1000" smtClean="0">
                <a:solidFill>
                  <a:schemeClr val="tx1"/>
                </a:solidFill>
                <a:latin typeface="Libre Franklin" pitchFamily="2" charset="0"/>
              </a:rPr>
              <a:t>‹#›</a:t>
            </a:fld>
            <a:endParaRPr lang="en-US" sz="1000">
              <a:solidFill>
                <a:schemeClr val="tx1"/>
              </a:solidFill>
              <a:latin typeface="Libre Frankli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405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8302EA-C29F-6CA4-7E55-0B3A7C457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 userDrawn="1"/>
        </p:nvSpPr>
        <p:spPr>
          <a:xfrm>
            <a:off x="2765126" y="6459766"/>
            <a:ext cx="66484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sz="800">
                <a:solidFill>
                  <a:schemeClr val="tx1"/>
                </a:solidFill>
                <a:latin typeface="Libre Franklin" pitchFamily="2" charset="0"/>
              </a:rPr>
              <a:t>© 2025 Great Minds PBC. Reproduction, distribution, or alteration of this PowerPoint or any slides, in whole or in part, is not permitted.</a:t>
            </a:r>
            <a:endParaRPr lang="en-IN" sz="800">
              <a:solidFill>
                <a:schemeClr val="tx1"/>
              </a:solidFill>
              <a:latin typeface="Libre Franklin" pitchFamily="2" charset="0"/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9E3A0C2-25F9-D687-66CA-4315A848A76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 userDrawn="1"/>
        </p:nvSpPr>
        <p:spPr>
          <a:xfrm>
            <a:off x="11082189" y="6422968"/>
            <a:ext cx="734291" cy="2318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9pPr>
          </a:lstStyle>
          <a:p>
            <a:fld id="{963FCBED-9BC8-44C8-B578-C394BC67F972}" type="slidenum">
              <a:rPr lang="en-US" sz="1000" smtClean="0">
                <a:solidFill>
                  <a:schemeClr val="tx1"/>
                </a:solidFill>
                <a:latin typeface="Libre Franklin" pitchFamily="2" charset="0"/>
              </a:rPr>
              <a:t>‹#›</a:t>
            </a:fld>
            <a:endParaRPr lang="en-US" sz="1000">
              <a:solidFill>
                <a:schemeClr val="tx1"/>
              </a:solidFill>
              <a:latin typeface="Libre Franklin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715" r:id="rId2"/>
    <p:sldLayoutId id="2147483722" r:id="rId3"/>
    <p:sldLayoutId id="2147483718" r:id="rId4"/>
    <p:sldLayoutId id="2147483716" r:id="rId5"/>
    <p:sldLayoutId id="2147483717" r:id="rId6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9E92EC-FFEF-509D-EACF-B28624D85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AECD55-B649-10EE-9A49-8075A00F9E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70C852-F5C0-F866-2A5D-14DF58388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 userDrawn="1"/>
        </p:nvSpPr>
        <p:spPr>
          <a:xfrm>
            <a:off x="279127" y="6369635"/>
            <a:ext cx="37062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sz="800">
                <a:latin typeface="Libre Franklin" pitchFamily="2" charset="0"/>
              </a:rPr>
              <a:t>© 2025 Great Minds PBC. Reproduction, distribution, or alteration of this PowerPoint or any slides, in whole or in part, is not permitted.</a:t>
            </a:r>
            <a:endParaRPr lang="en-IN" sz="800">
              <a:latin typeface="Libre Franklin" pitchFamily="2" charset="0"/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FB8CECC-1647-743F-E3E0-81839C05CD3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 userDrawn="1"/>
        </p:nvSpPr>
        <p:spPr>
          <a:xfrm>
            <a:off x="11082189" y="6422968"/>
            <a:ext cx="734291" cy="2318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9pPr>
          </a:lstStyle>
          <a:p>
            <a:fld id="{963FCBED-9BC8-44C8-B578-C394BC67F972}" type="slidenum">
              <a:rPr lang="en-US" sz="1000" smtClean="0">
                <a:solidFill>
                  <a:schemeClr val="tx1"/>
                </a:solidFill>
                <a:latin typeface="Libre Franklin" pitchFamily="2" charset="0"/>
              </a:rPr>
              <a:t>‹#›</a:t>
            </a:fld>
            <a:endParaRPr lang="en-US" sz="1000">
              <a:solidFill>
                <a:schemeClr val="tx1"/>
              </a:solidFill>
              <a:latin typeface="Libre Frankli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60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Libre Franklin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9E92EC-FFEF-509D-EACF-B28624D85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AECD55-B649-10EE-9A49-8075A00F9E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70C852-F5C0-F866-2A5D-14DF58388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 userDrawn="1"/>
        </p:nvSpPr>
        <p:spPr>
          <a:xfrm>
            <a:off x="279127" y="6369635"/>
            <a:ext cx="37062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sz="800">
                <a:latin typeface="Libre Franklin" pitchFamily="2" charset="0"/>
              </a:rPr>
              <a:t>© 2025 Great Minds PBC. Reproduction, distribution, or alteration of this PowerPoint or any slides, in whole or in part, is not permitted.</a:t>
            </a:r>
            <a:endParaRPr lang="en-IN" sz="800">
              <a:latin typeface="Libre Franklin" pitchFamily="2" charset="0"/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FB8CECC-1647-743F-E3E0-81839C05CD3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 userDrawn="1"/>
        </p:nvSpPr>
        <p:spPr>
          <a:xfrm>
            <a:off x="11082189" y="6422968"/>
            <a:ext cx="734291" cy="2318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9pPr>
          </a:lstStyle>
          <a:p>
            <a:fld id="{963FCBED-9BC8-44C8-B578-C394BC67F972}" type="slidenum">
              <a:rPr lang="en-US" sz="1000" smtClean="0">
                <a:solidFill>
                  <a:schemeClr val="tx1"/>
                </a:solidFill>
                <a:latin typeface="Libre Franklin" pitchFamily="2" charset="0"/>
              </a:rPr>
              <a:t>‹#›</a:t>
            </a:fld>
            <a:endParaRPr lang="en-US" sz="1000">
              <a:solidFill>
                <a:schemeClr val="tx1"/>
              </a:solidFill>
              <a:latin typeface="Libre Frankli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755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Libre Franklin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9E92EC-FFEF-509D-EACF-B28624D85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AECD55-B649-10EE-9A49-8075A00F9E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FB8CECC-1647-743F-E3E0-81839C05CD3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 userDrawn="1"/>
        </p:nvSpPr>
        <p:spPr>
          <a:xfrm>
            <a:off x="11082189" y="6422968"/>
            <a:ext cx="734291" cy="2318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+mn-ea"/>
                <a:cs typeface="+mn-cs"/>
              </a:defRPr>
            </a:lvl9pPr>
          </a:lstStyle>
          <a:p>
            <a:fld id="{963FCBED-9BC8-44C8-B578-C394BC67F972}" type="slidenum">
              <a:rPr lang="en-US" sz="1000" smtClean="0">
                <a:solidFill>
                  <a:schemeClr val="tx1"/>
                </a:solidFill>
                <a:latin typeface="Libre Franklin" pitchFamily="2" charset="0"/>
              </a:rPr>
              <a:t>‹#›</a:t>
            </a:fld>
            <a:endParaRPr lang="en-US" sz="1000">
              <a:solidFill>
                <a:schemeClr val="tx1"/>
              </a:solidFill>
              <a:latin typeface="Libre Frankli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305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ransition/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Libre Franklin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ibre Franklin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sv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B80AC-8CCB-F5A6-0C35-AB3AAABD6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0535" y="758639"/>
            <a:ext cx="9579238" cy="969678"/>
          </a:xfrm>
        </p:spPr>
        <p:txBody>
          <a:bodyPr anchor="t"/>
          <a:lstStyle/>
          <a:p>
            <a:r>
              <a:rPr lang="es-US" sz="3000" b="1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Sumar números enteros y números mixtos y sumar números mixtos con unidades relacionadas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D5848-7FFA-EA0D-6909-398F281F2D87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194400" y="200967"/>
            <a:ext cx="1574110" cy="1527349"/>
          </a:xfrm>
        </p:spPr>
        <p:txBody>
          <a:bodyPr anchor="ctr"/>
          <a:lstStyle/>
          <a:p>
            <a:pPr algn="ctr"/>
            <a:r>
              <a:rPr lang="en-US" b="1">
                <a:solidFill>
                  <a:srgbClr val="FFFFFF"/>
                </a:solidFill>
                <a:sym typeface="Arial"/>
              </a:rPr>
              <a:t>10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9B4F4E-C8F4-761F-3209-002BBFD4160D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2109788" y="317421"/>
            <a:ext cx="1308821" cy="316424"/>
          </a:xfrm>
        </p:spPr>
        <p:txBody>
          <a:bodyPr/>
          <a:lstStyle/>
          <a:p>
            <a:r>
              <a:rPr lang="es-US" sz="1400" b="1" i="0" strike="noStrike" cap="none" spc="0" baseline="0" dirty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Lección 10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4BBD704-C164-09BD-A5D8-5B9B657B83B6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194400" y="2870086"/>
            <a:ext cx="2361764" cy="336663"/>
          </a:xfrm>
        </p:spPr>
        <p:txBody>
          <a:bodyPr>
            <a:normAutofit lnSpcReduction="10000"/>
          </a:bodyPr>
          <a:lstStyle/>
          <a:p>
            <a:r>
              <a:rPr lang="es-US" sz="1800" b="1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Preguntas clave</a:t>
            </a:r>
            <a:endParaRPr lang="en-US" sz="1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2926AA-563E-EE3F-BD0E-79B4AF504C5C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313749" y="3341833"/>
            <a:ext cx="9391361" cy="845705"/>
          </a:xfrm>
        </p:spPr>
        <p:txBody>
          <a:bodyPr/>
          <a:lstStyle/>
          <a:p>
            <a:r>
              <a:rPr lang="es-US" sz="16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¿Cómo deciden qué método usar cuando suman números mixtos?</a:t>
            </a:r>
          </a:p>
          <a:p>
            <a:r>
              <a:rPr lang="es-US" sz="16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¿Cómo aplican lo que saben sobre la suma de números enteros a la suma de números mixtos?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7168245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9722D-E6FB-E59D-E9BA-6D8F10C73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 dirty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 dirty="0"/>
            </a:br>
            <a:r>
              <a:rPr lang="es-US" sz="2400" b="1" i="0" strike="noStrike" cap="none" spc="0" baseline="0" dirty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Descomponer números mixtos (1 de 6)</a:t>
            </a:r>
            <a:endParaRPr lang="en-US" sz="2400" dirty="0"/>
          </a:p>
        </p:txBody>
      </p:sp>
      <p:pic>
        <p:nvPicPr>
          <p:cNvPr id="15" name="Picture 14" descr="Un vínculo numérico descompuesto en 2 partes. El total es uno y un tercio. 1 parte es uno. 1 parte es un número desconocido.">
            <a:extLst>
              <a:ext uri="{FF2B5EF4-FFF2-40B4-BE49-F238E27FC236}">
                <a16:creationId xmlns:a16="http://schemas.microsoft.com/office/drawing/2014/main" id="{3795E663-3AF2-C02F-2FBC-E75B616F88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8842" y="1570154"/>
            <a:ext cx="3637089" cy="3130923"/>
          </a:xfrm>
          <a:prstGeom prst="rect">
            <a:avLst/>
          </a:prstGeom>
        </p:spPr>
      </p:pic>
      <p:pic>
        <p:nvPicPr>
          <p:cNvPr id="9" name="Picture 8" descr="Uno y un tercio es igual a uno + espacio.">
            <a:extLst>
              <a:ext uri="{FF2B5EF4-FFF2-40B4-BE49-F238E27FC236}">
                <a16:creationId xmlns:a16="http://schemas.microsoft.com/office/drawing/2014/main" id="{B82A3646-57C6-901D-A0B5-91E78FD1FDDF}"/>
              </a:ext>
            </a:extLst>
          </p:cNvPr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561749" y="4753133"/>
            <a:ext cx="3048000" cy="146050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AD0962-DB0F-2172-91F0-DA4A03574013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021793" y="5835497"/>
            <a:ext cx="1179232" cy="745331"/>
          </a:xfrm>
        </p:spPr>
        <p:txBody>
          <a:bodyPr/>
          <a:lstStyle/>
          <a:p>
            <a:r>
              <a:rPr lang="es-US" sz="600" b="0" i="0" strike="noStrike" cap="none" spc="0" baseline="0" dirty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7" name="Picture 16" descr="La parte desconocida es un tercio.">
            <a:extLst>
              <a:ext uri="{FF2B5EF4-FFF2-40B4-BE49-F238E27FC236}">
                <a16:creationId xmlns:a16="http://schemas.microsoft.com/office/drawing/2014/main" id="{C1FD8FC2-7C8C-9152-1948-F16C607E0D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8842" y="1569029"/>
            <a:ext cx="3637089" cy="3130923"/>
          </a:xfrm>
          <a:prstGeom prst="rect">
            <a:avLst/>
          </a:prstGeom>
        </p:spPr>
      </p:pic>
      <p:pic>
        <p:nvPicPr>
          <p:cNvPr id="6" name="Picture 5" descr="Uno y un tercio es igual a uno + un tercio.">
            <a:extLst>
              <a:ext uri="{FF2B5EF4-FFF2-40B4-BE49-F238E27FC236}">
                <a16:creationId xmlns:a16="http://schemas.microsoft.com/office/drawing/2014/main" id="{D02E6AA2-1B61-DE1F-6AEB-7FF056DBB741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4561749" y="4754129"/>
            <a:ext cx="3136900" cy="15875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B81814F-3A76-0C2C-80AF-0C14596A2FAD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9780530" y="4928114"/>
            <a:ext cx="1340597" cy="1085150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</p:txBody>
      </p:sp>
    </p:spTree>
    <p:extLst>
      <p:ext uri="{BB962C8B-B14F-4D97-AF65-F5344CB8AC3E}">
        <p14:creationId xmlns:p14="http://schemas.microsoft.com/office/powerpoint/2010/main" val="19323309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7DE10D-B9D5-2D3C-A5AF-FA002249EA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FF645-7776-A335-CA66-8A16FCC90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Descomponer números mixtos (2 de 6)</a:t>
            </a:r>
            <a:endParaRPr lang="en-US" sz="2400"/>
          </a:p>
        </p:txBody>
      </p:sp>
      <p:pic>
        <p:nvPicPr>
          <p:cNvPr id="15" name="Picture 14" descr="Un vínculo numérico descompuesto en 2 partes. El total es uno y tres cuartos. Una parte es un número desconocido. Una parte es tres cuartos.">
            <a:extLst>
              <a:ext uri="{FF2B5EF4-FFF2-40B4-BE49-F238E27FC236}">
                <a16:creationId xmlns:a16="http://schemas.microsoft.com/office/drawing/2014/main" id="{592A47C2-865A-A5D4-1E17-40582026A7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8842" y="1487026"/>
            <a:ext cx="3637088" cy="3130923"/>
          </a:xfrm>
          <a:prstGeom prst="rect">
            <a:avLst/>
          </a:prstGeom>
        </p:spPr>
      </p:pic>
      <p:pic>
        <p:nvPicPr>
          <p:cNvPr id="9" name="Picture 8" descr="Uno y tres cuartos es igual a espacio + 3 pesos.">
            <a:extLst>
              <a:ext uri="{FF2B5EF4-FFF2-40B4-BE49-F238E27FC236}">
                <a16:creationId xmlns:a16="http://schemas.microsoft.com/office/drawing/2014/main" id="{04729518-D26B-85C8-DCFE-7CFB15FE8444}"/>
              </a:ext>
            </a:extLst>
          </p:cNvPr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467225" y="4759325"/>
            <a:ext cx="3238500" cy="144780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96EC67-0271-3038-E1A6-A5634F59D80A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342519" y="5475750"/>
            <a:ext cx="1179232" cy="745331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7" name="Picture 16" descr="La parte desconocida es 14.">
            <a:extLst>
              <a:ext uri="{FF2B5EF4-FFF2-40B4-BE49-F238E27FC236}">
                <a16:creationId xmlns:a16="http://schemas.microsoft.com/office/drawing/2014/main" id="{D7D02905-230E-2B44-A326-6F75D3F8EE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8842" y="1485901"/>
            <a:ext cx="3637088" cy="3130923"/>
          </a:xfrm>
          <a:prstGeom prst="rect">
            <a:avLst/>
          </a:prstGeom>
        </p:spPr>
      </p:pic>
      <p:pic>
        <p:nvPicPr>
          <p:cNvPr id="6" name="Picture 5" descr="Uno y tres cuartos es igual a uno + 3 fouth.">
            <a:extLst>
              <a:ext uri="{FF2B5EF4-FFF2-40B4-BE49-F238E27FC236}">
                <a16:creationId xmlns:a16="http://schemas.microsoft.com/office/drawing/2014/main" id="{FC900637-6A8D-3B64-68D8-C921BB675E74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4477050" y="4757838"/>
            <a:ext cx="3213100" cy="14478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AF790F6-3072-D723-6169-60D6B2117F7A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9614274" y="5593135"/>
            <a:ext cx="1340597" cy="612503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</p:txBody>
      </p:sp>
    </p:spTree>
    <p:extLst>
      <p:ext uri="{BB962C8B-B14F-4D97-AF65-F5344CB8AC3E}">
        <p14:creationId xmlns:p14="http://schemas.microsoft.com/office/powerpoint/2010/main" val="37551253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B6DF2-2E52-73BE-99D7-63B54F49E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6E9D0-FE5E-E3FC-8441-58D68AEF5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Descomponer números mixtos (3 de 6)</a:t>
            </a:r>
            <a:endParaRPr lang="en-US" sz="2400"/>
          </a:p>
        </p:txBody>
      </p:sp>
      <p:pic>
        <p:nvPicPr>
          <p:cNvPr id="15" name="Picture 14" descr="Un vínculo numérico descompuesto en 2 partes. El total es 2 y 2 quintos. 1 parte es 2. 1 parte es desconocida.">
            <a:extLst>
              <a:ext uri="{FF2B5EF4-FFF2-40B4-BE49-F238E27FC236}">
                <a16:creationId xmlns:a16="http://schemas.microsoft.com/office/drawing/2014/main" id="{78DCFFBD-EC5E-D244-B05E-9B17926B4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8842" y="1487026"/>
            <a:ext cx="3637088" cy="3130923"/>
          </a:xfrm>
          <a:prstGeom prst="rect">
            <a:avLst/>
          </a:prstGeom>
        </p:spPr>
      </p:pic>
      <p:pic>
        <p:nvPicPr>
          <p:cNvPr id="9" name="Picture 8" descr="Dos y dos quintos es igual a 2 + espacio.">
            <a:extLst>
              <a:ext uri="{FF2B5EF4-FFF2-40B4-BE49-F238E27FC236}">
                <a16:creationId xmlns:a16="http://schemas.microsoft.com/office/drawing/2014/main" id="{E25F71F8-BF6B-4AF2-E1F4-5A098F3EB0F2}"/>
              </a:ext>
            </a:extLst>
          </p:cNvPr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498975" y="4752975"/>
            <a:ext cx="3175000" cy="146050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8638F0-2954-1DDF-BFBE-C5788CB39CC0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057270" y="5392623"/>
            <a:ext cx="1179232" cy="745331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7" name="Picture 16" descr="La parte desconocida mide 2 pies.">
            <a:extLst>
              <a:ext uri="{FF2B5EF4-FFF2-40B4-BE49-F238E27FC236}">
                <a16:creationId xmlns:a16="http://schemas.microsoft.com/office/drawing/2014/main" id="{6766D91F-D9F9-2F09-89FB-785C12D7EC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8842" y="1485901"/>
            <a:ext cx="3637088" cy="3130923"/>
          </a:xfrm>
          <a:prstGeom prst="rect">
            <a:avLst/>
          </a:prstGeom>
        </p:spPr>
      </p:pic>
      <p:pic>
        <p:nvPicPr>
          <p:cNvPr id="6" name="Picture 5" descr="Dos y dos quintos es igual a 2 + dos quintos.">
            <a:extLst>
              <a:ext uri="{FF2B5EF4-FFF2-40B4-BE49-F238E27FC236}">
                <a16:creationId xmlns:a16="http://schemas.microsoft.com/office/drawing/2014/main" id="{ED097147-9775-5231-5BD1-B07568CEB97A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4510949" y="4754129"/>
            <a:ext cx="3136900" cy="15875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C789428-8E88-2E7F-735F-5785DAA59B14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9894831" y="5052804"/>
            <a:ext cx="1340597" cy="495941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</p:txBody>
      </p:sp>
    </p:spTree>
    <p:extLst>
      <p:ext uri="{BB962C8B-B14F-4D97-AF65-F5344CB8AC3E}">
        <p14:creationId xmlns:p14="http://schemas.microsoft.com/office/powerpoint/2010/main" val="16357474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32A17-208C-ADF1-D31B-ED5DD4978A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271F8-E33F-05D4-904C-AADF78A57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Descomponer números mixtos (4 de 6)</a:t>
            </a:r>
            <a:endParaRPr lang="en-US" sz="2400"/>
          </a:p>
        </p:txBody>
      </p:sp>
      <p:pic>
        <p:nvPicPr>
          <p:cNvPr id="15" name="Picture 14" descr="Un vínculo numérico descompuesto en 2 partes. El total es tres y cinco sextos. Una parte es un número desconocido. Una parte es cinco sextos.">
            <a:extLst>
              <a:ext uri="{FF2B5EF4-FFF2-40B4-BE49-F238E27FC236}">
                <a16:creationId xmlns:a16="http://schemas.microsoft.com/office/drawing/2014/main" id="{D82935FB-E62C-D0B5-5CBC-E88A623E81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8842" y="1487026"/>
            <a:ext cx="3637088" cy="3130922"/>
          </a:xfrm>
          <a:prstGeom prst="rect">
            <a:avLst/>
          </a:prstGeom>
        </p:spPr>
      </p:pic>
      <p:pic>
        <p:nvPicPr>
          <p:cNvPr id="9" name="Picture 8" descr="Tres y cinco sextos = espacio + cinco sextos.">
            <a:extLst>
              <a:ext uri="{FF2B5EF4-FFF2-40B4-BE49-F238E27FC236}">
                <a16:creationId xmlns:a16="http://schemas.microsoft.com/office/drawing/2014/main" id="{C20BB492-4766-B80E-0D8C-B28FEBF8561A}"/>
              </a:ext>
            </a:extLst>
          </p:cNvPr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496753" y="4818479"/>
            <a:ext cx="3200400" cy="146050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7DCA0D-1383-FF8F-F571-B56F341352D9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854779" y="5619430"/>
            <a:ext cx="1179232" cy="745331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7" name="Picture 16" descr="La parte desconocida es 3.">
            <a:extLst>
              <a:ext uri="{FF2B5EF4-FFF2-40B4-BE49-F238E27FC236}">
                <a16:creationId xmlns:a16="http://schemas.microsoft.com/office/drawing/2014/main" id="{E63B9AE7-F36A-55F0-569A-DB12668F68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8842" y="1485901"/>
            <a:ext cx="3637088" cy="3130922"/>
          </a:xfrm>
          <a:prstGeom prst="rect">
            <a:avLst/>
          </a:prstGeom>
        </p:spPr>
      </p:pic>
      <p:pic>
        <p:nvPicPr>
          <p:cNvPr id="6" name="Picture 5" descr="3 y 5 sextos = 3 + cinco sextos.">
            <a:extLst>
              <a:ext uri="{FF2B5EF4-FFF2-40B4-BE49-F238E27FC236}">
                <a16:creationId xmlns:a16="http://schemas.microsoft.com/office/drawing/2014/main" id="{86BF8057-F687-9E4F-5F2E-99ADA6AD910C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4513536" y="4822925"/>
            <a:ext cx="3162300" cy="14605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0489646-7CF8-633E-9C15-D604F96D2B28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9949836" y="5422961"/>
            <a:ext cx="1287357" cy="238115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</p:txBody>
      </p:sp>
    </p:spTree>
    <p:extLst>
      <p:ext uri="{BB962C8B-B14F-4D97-AF65-F5344CB8AC3E}">
        <p14:creationId xmlns:p14="http://schemas.microsoft.com/office/powerpoint/2010/main" val="1441281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438E62-C038-0C76-0198-6809288E0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6505D-7231-9735-1FD8-7E2CED514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Descomponer números mixtos (5 de 6)</a:t>
            </a:r>
            <a:endParaRPr lang="en-US" sz="2400"/>
          </a:p>
        </p:txBody>
      </p:sp>
      <p:pic>
        <p:nvPicPr>
          <p:cNvPr id="15" name="Picture 14" descr="Un vínculo numérico descompuesto en 2 partes. El total es cinco y seis octavos. 1 parte es 5. 1 parte es desconocida.">
            <a:extLst>
              <a:ext uri="{FF2B5EF4-FFF2-40B4-BE49-F238E27FC236}">
                <a16:creationId xmlns:a16="http://schemas.microsoft.com/office/drawing/2014/main" id="{E6F6B4CA-9AEF-4E8F-0B58-D147D31774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8842" y="1487026"/>
            <a:ext cx="3637088" cy="3130922"/>
          </a:xfrm>
          <a:prstGeom prst="rect">
            <a:avLst/>
          </a:prstGeom>
        </p:spPr>
      </p:pic>
      <p:pic>
        <p:nvPicPr>
          <p:cNvPr id="9" name="Picture 8" descr="Cinco y seis octavos es igual a 5 + espacio.">
            <a:extLst>
              <a:ext uri="{FF2B5EF4-FFF2-40B4-BE49-F238E27FC236}">
                <a16:creationId xmlns:a16="http://schemas.microsoft.com/office/drawing/2014/main" id="{D01FFEA2-C183-AE4C-4A36-12040F1D339E}"/>
              </a:ext>
            </a:extLst>
          </p:cNvPr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486275" y="4752975"/>
            <a:ext cx="3200400" cy="146050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DDE12C-8E98-5D47-45AD-36C43460B41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3978439" y="5465359"/>
            <a:ext cx="1179232" cy="745331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7" name="Picture 16" descr="La parte desconocida es seis octavos.">
            <a:extLst>
              <a:ext uri="{FF2B5EF4-FFF2-40B4-BE49-F238E27FC236}">
                <a16:creationId xmlns:a16="http://schemas.microsoft.com/office/drawing/2014/main" id="{682191B1-C971-1FAC-BC7E-0FE04B2BE5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8842" y="1485901"/>
            <a:ext cx="3637088" cy="3130922"/>
          </a:xfrm>
          <a:prstGeom prst="rect">
            <a:avLst/>
          </a:prstGeom>
        </p:spPr>
      </p:pic>
      <p:pic>
        <p:nvPicPr>
          <p:cNvPr id="6" name="Picture 5" descr="5 y 6 octavos = 5 + 6 octavos.">
            <a:extLst>
              <a:ext uri="{FF2B5EF4-FFF2-40B4-BE49-F238E27FC236}">
                <a16:creationId xmlns:a16="http://schemas.microsoft.com/office/drawing/2014/main" id="{9C766DE3-8616-1031-B83E-8CC6A5341ADE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4479925" y="4754563"/>
            <a:ext cx="3175000" cy="15875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4011CC-C3C4-45D9-FBBD-01BAE089C419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9894831" y="5125540"/>
            <a:ext cx="1340597" cy="620340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</p:txBody>
      </p:sp>
    </p:spTree>
    <p:extLst>
      <p:ext uri="{BB962C8B-B14F-4D97-AF65-F5344CB8AC3E}">
        <p14:creationId xmlns:p14="http://schemas.microsoft.com/office/powerpoint/2010/main" val="32403688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1AFF18-7441-FA5B-F701-DA1D842309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A30B6-6879-D768-CD15-3C567434B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Descomponer números mixtos (6 de 6)</a:t>
            </a:r>
            <a:endParaRPr lang="en-US" sz="240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14EBE1-AC07-5E18-8713-B989CF550370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751586" y="5711640"/>
            <a:ext cx="1102285" cy="453231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5" name="Picture 14" descr="Un vínculo numérico descompuesto en 2 partes. El total es 8 y 4 décimos. 1 parte es un número desconocido. 1 parte es 4 décimos.">
            <a:extLst>
              <a:ext uri="{FF2B5EF4-FFF2-40B4-BE49-F238E27FC236}">
                <a16:creationId xmlns:a16="http://schemas.microsoft.com/office/drawing/2014/main" id="{F527B642-3B50-38E3-EA89-8A6FE964E1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724" y="1487026"/>
            <a:ext cx="3635323" cy="3130922"/>
          </a:xfrm>
          <a:prstGeom prst="rect">
            <a:avLst/>
          </a:prstGeom>
        </p:spPr>
      </p:pic>
      <p:pic>
        <p:nvPicPr>
          <p:cNvPr id="9" name="Picture 8" descr="8 y 4 décimos = espacio + 4 décimos.">
            <a:extLst>
              <a:ext uri="{FF2B5EF4-FFF2-40B4-BE49-F238E27FC236}">
                <a16:creationId xmlns:a16="http://schemas.microsoft.com/office/drawing/2014/main" id="{9E88D684-73EA-AF47-03E6-172D9180FD76}"/>
              </a:ext>
            </a:extLst>
          </p:cNvPr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154488" y="4771905"/>
            <a:ext cx="3886200" cy="1460500"/>
          </a:xfrm>
          <a:prstGeom prst="rect">
            <a:avLst/>
          </a:prstGeom>
        </p:spPr>
      </p:pic>
      <p:pic>
        <p:nvPicPr>
          <p:cNvPr id="17" name="Picture 16" descr="La parte desconocida es 14.">
            <a:extLst>
              <a:ext uri="{FF2B5EF4-FFF2-40B4-BE49-F238E27FC236}">
                <a16:creationId xmlns:a16="http://schemas.microsoft.com/office/drawing/2014/main" id="{03F32669-82E7-DF4A-6342-45971489A9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8842" y="1485901"/>
            <a:ext cx="3637087" cy="3130922"/>
          </a:xfrm>
          <a:prstGeom prst="rect">
            <a:avLst/>
          </a:prstGeom>
        </p:spPr>
      </p:pic>
      <p:pic>
        <p:nvPicPr>
          <p:cNvPr id="6" name="Picture 5" descr="8 y 4 décimos = 8 + 4 décimos.">
            <a:extLst>
              <a:ext uri="{FF2B5EF4-FFF2-40B4-BE49-F238E27FC236}">
                <a16:creationId xmlns:a16="http://schemas.microsoft.com/office/drawing/2014/main" id="{B718069A-539D-0567-4AE7-64A3F59861ED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4151313" y="4776667"/>
            <a:ext cx="3886200" cy="14605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6B2F1F4-B3FE-2439-5CE5-4AC1E9774285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10181161" y="5457803"/>
            <a:ext cx="1231526" cy="507673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</p:txBody>
      </p:sp>
    </p:spTree>
    <p:extLst>
      <p:ext uri="{BB962C8B-B14F-4D97-AF65-F5344CB8AC3E}">
        <p14:creationId xmlns:p14="http://schemas.microsoft.com/office/powerpoint/2010/main" val="20481512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FD328-5DB9-C423-B1DC-EDCD9FB64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9A6F0-10F4-129B-C6D3-BCF9567D7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¿Más cerca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 o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? (1 de 6)</a:t>
            </a:r>
            <a:endParaRPr lang="en-US" sz="2400"/>
          </a:p>
        </p:txBody>
      </p:sp>
      <p:pic>
        <p:nvPicPr>
          <p:cNvPr id="15" name="Picture 14" descr="Una recta numérica que va de uno a 2 con marcas de graduación equidistantes rotuladas uno, uno y un medio, y 2. El número uno y un tercio está arriba de la recta numérica.">
            <a:extLst>
              <a:ext uri="{FF2B5EF4-FFF2-40B4-BE49-F238E27FC236}">
                <a16:creationId xmlns:a16="http://schemas.microsoft.com/office/drawing/2014/main" id="{5241ECEB-F80D-8CD3-C950-53DE409641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06713" y="2133600"/>
            <a:ext cx="7578574" cy="259080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06F74D-7622-D263-D5F3-FF9FDE817654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18965" y="5361610"/>
            <a:ext cx="1867035" cy="633946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7" name="Picture 16" descr="Respuesta de la clase: Una marca de graduación entre uno y uno y un medio, rotulada uno y un tercio. La marca está un poco a la izquierda de uno y un medio. Una marca sin rotular entre uno y un medio y 2.">
            <a:extLst>
              <a:ext uri="{FF2B5EF4-FFF2-40B4-BE49-F238E27FC236}">
                <a16:creationId xmlns:a16="http://schemas.microsoft.com/office/drawing/2014/main" id="{4DEB51D7-ED03-1B06-FEE9-0CAD355FBD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06713" y="2133600"/>
            <a:ext cx="7578574" cy="25908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9822595-C209-FBA6-7D73-FA8B1DD5A28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9475416" y="5547600"/>
            <a:ext cx="1847580" cy="447956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  <a:p>
            <a:endParaRPr lang="en-US" sz="6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9060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0F7AEC-40FF-1BAB-5297-EDEA726D16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ACE11-5ECA-3F78-2B52-896E96497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¿Más cerca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 o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? (2 de 6)</a:t>
            </a:r>
            <a:endParaRPr lang="en-US" sz="2400"/>
          </a:p>
        </p:txBody>
      </p:sp>
      <p:pic>
        <p:nvPicPr>
          <p:cNvPr id="15" name="Picture 14" descr="Una recta numérica que va de uno a 2 con marcas de graduación equidistantes rotuladas uno, uno y un medio, y 2. El número uno y tres cuartos está arriba de la recta numérica.">
            <a:extLst>
              <a:ext uri="{FF2B5EF4-FFF2-40B4-BE49-F238E27FC236}">
                <a16:creationId xmlns:a16="http://schemas.microsoft.com/office/drawing/2014/main" id="{3BE70B0C-15C0-9DF7-8E2A-C8E486053A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06713" y="2133600"/>
            <a:ext cx="7578574" cy="259080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00845A-CDF4-A95A-BBB6-E14348337300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393510" y="5399469"/>
            <a:ext cx="2673350" cy="398658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7" name="Picture 16" descr="Respuesta de la clase: Una marca de graduación sin rotular entre uno y uno y un medio. Una marca entre uno y un medio y 2, rotulada uno y tres cuartos. La marca está en el punto medio entre uno y un medio y 2.">
            <a:extLst>
              <a:ext uri="{FF2B5EF4-FFF2-40B4-BE49-F238E27FC236}">
                <a16:creationId xmlns:a16="http://schemas.microsoft.com/office/drawing/2014/main" id="{77AB4B05-46A8-D669-8E23-BCA853D18C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06713" y="2133600"/>
            <a:ext cx="7578574" cy="25908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C017FA1-D737-3F88-8CA1-F0CB36EBBFEC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8479366" y="5547600"/>
            <a:ext cx="2571750" cy="477380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  <a:p>
            <a:endParaRPr lang="en-US" sz="6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6802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47B08-F86D-693F-3912-F97FD077D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EDF11-073E-0203-3BF6-C5C8585FC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¿Más cerca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 o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? (3 de 6)</a:t>
            </a:r>
            <a:endParaRPr lang="en-US" sz="2400"/>
          </a:p>
        </p:txBody>
      </p:sp>
      <p:pic>
        <p:nvPicPr>
          <p:cNvPr id="15" name="Picture 14" descr="Una recta numérica que va de 1 a 2 con marcas de graduación equidistantes rotuladas uno, uno y un medio, y 2. El número uno y cuatro sextos está arriba de la recta numérica.">
            <a:extLst>
              <a:ext uri="{FF2B5EF4-FFF2-40B4-BE49-F238E27FC236}">
                <a16:creationId xmlns:a16="http://schemas.microsoft.com/office/drawing/2014/main" id="{683648EA-0C60-15CF-4788-5FF9522F0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06713" y="2133600"/>
            <a:ext cx="7578574" cy="259080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E3B291-119A-044B-6E7B-AB57FCC4ED1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53607" y="5547600"/>
            <a:ext cx="2012950" cy="499910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7" name="Picture 16" descr="Respuesta de la clase: Dos marcas de graduación sin rotular equidistantes entre uno y uno y un medio. 2 marcas de graduación equidistantes entre uno y un medio y 2. La primera marca está rotulada uno y cuatro sextos, un poco a la derecha de uno y un medio.">
            <a:extLst>
              <a:ext uri="{FF2B5EF4-FFF2-40B4-BE49-F238E27FC236}">
                <a16:creationId xmlns:a16="http://schemas.microsoft.com/office/drawing/2014/main" id="{FACB46EC-803E-5E08-CA6F-CD67FA4B4A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06713" y="2133600"/>
            <a:ext cx="7578574" cy="25908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7BCF923-0566-C348-0631-E63FB45ABAFD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8645525" y="5547599"/>
            <a:ext cx="2520950" cy="300603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  <a:p>
            <a:endParaRPr lang="en-US" sz="6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8618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879E93-7486-9A38-F7D3-04C3EE373B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2B71B-008E-B967-E470-09450491C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¿Más cerca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 o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? (4 de 6)</a:t>
            </a:r>
            <a:endParaRPr lang="en-US" sz="2400"/>
          </a:p>
        </p:txBody>
      </p:sp>
      <p:pic>
        <p:nvPicPr>
          <p:cNvPr id="15" name="Picture 14" descr="Una recta numérica que va de 1 a 2 con marcas de graduación equidistantes rotuladas uno, uno y un medio, y 2. El número uno y tres octavos está arriba de la recta numérica.">
            <a:extLst>
              <a:ext uri="{FF2B5EF4-FFF2-40B4-BE49-F238E27FC236}">
                <a16:creationId xmlns:a16="http://schemas.microsoft.com/office/drawing/2014/main" id="{52BE1DC2-EE10-31E3-3070-C60FD5B13B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06713" y="2133600"/>
            <a:ext cx="7578574" cy="259080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DA8C55-5693-1F37-72F2-DB9B0768CAD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59440" y="5566784"/>
            <a:ext cx="1504950" cy="605415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7" name="Picture 16" descr="Respuesta de la clase: Tres marcas de graduación equidistantes entre uno y uno y un medio. La tercera marca está rotulada uno y tres octavos, un poco a la izquierda de uno y un medio. 3 marcas de graduación equidistantes entre uno y un medio y 2.">
            <a:extLst>
              <a:ext uri="{FF2B5EF4-FFF2-40B4-BE49-F238E27FC236}">
                <a16:creationId xmlns:a16="http://schemas.microsoft.com/office/drawing/2014/main" id="{716941A0-CA40-8047-E789-B3BB9ED218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06713" y="2133600"/>
            <a:ext cx="7578574" cy="25908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36B6F9-56E6-526C-A15B-AF810F812BE8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8451850" y="5356489"/>
            <a:ext cx="2250017" cy="316947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  <a:p>
            <a:endParaRPr lang="en-US" sz="6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0620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43385-A328-FA0D-3654-31FBA64C3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6C075-9AB8-5073-DBF5-C3D7177A1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¿Más cerca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 o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? (5 de 6)</a:t>
            </a:r>
            <a:endParaRPr lang="en-US" sz="2400"/>
          </a:p>
        </p:txBody>
      </p:sp>
      <p:pic>
        <p:nvPicPr>
          <p:cNvPr id="15" name="Picture 14" descr="Una recta numérica que va de 1 a 2 con marcas de graduación equidistantes rotuladas uno, uno y un medio, y 2. El número uno y cuatro quintos está arriba de la recta numérica.">
            <a:extLst>
              <a:ext uri="{FF2B5EF4-FFF2-40B4-BE49-F238E27FC236}">
                <a16:creationId xmlns:a16="http://schemas.microsoft.com/office/drawing/2014/main" id="{1939B587-E3B2-D315-07C6-8A66C55D66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13810" y="2136026"/>
            <a:ext cx="7564379" cy="2585947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3E4AFA-E248-51BF-58B3-79F91BD0B2E4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59315" y="5603693"/>
            <a:ext cx="1764339" cy="610072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7" name="Picture 16" descr="Respuesta de la clase: Dos marcas de graduación sin rotular entre uno y uno y un medio. 2 marcas entre uno y un medio y 2. La segunda marca rotulada uno y cuatro quintos está entre uno y un medio y 2, un poco hacia la izquierda de 2.">
            <a:extLst>
              <a:ext uri="{FF2B5EF4-FFF2-40B4-BE49-F238E27FC236}">
                <a16:creationId xmlns:a16="http://schemas.microsoft.com/office/drawing/2014/main" id="{CB968226-9499-B327-B440-17348CE9E7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06713" y="2133600"/>
            <a:ext cx="7578574" cy="25908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ED7824E-015E-16F1-4CCA-392B3B6FD6BB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8655050" y="5547600"/>
            <a:ext cx="2040760" cy="426244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  <a:p>
            <a:endParaRPr lang="en-US" sz="6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6211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5A8930-E8B8-330C-F8AD-D2881B57F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D7AB1-D7BB-AB73-021B-29CDEFAD0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Respuesta a coro: ¿Más cerca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1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 o de </a:t>
            </a:r>
            <a:r>
              <a:rPr lang="es-US" sz="2600" b="1" i="0" strike="noStrike" cap="none" spc="0" baseline="0">
                <a:solidFill>
                  <a:srgbClr val="D62714"/>
                </a:solidFill>
                <a:effectLst/>
                <a:latin typeface="Cambria"/>
                <a:ea typeface="Cambria"/>
                <a:cs typeface="Cambria"/>
              </a:rPr>
              <a:t>2</a:t>
            </a: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? (6 de 6)</a:t>
            </a:r>
            <a:endParaRPr lang="en-US" sz="2400"/>
          </a:p>
        </p:txBody>
      </p:sp>
      <p:pic>
        <p:nvPicPr>
          <p:cNvPr id="15" name="Picture 14" descr="Una recta numérica que va de 1 a 2 con marcas de graduación equidistantes rotuladas uno, uno y un medio, y 2. El número uno y tres séptimos está arriba de la recta numérica.">
            <a:extLst>
              <a:ext uri="{FF2B5EF4-FFF2-40B4-BE49-F238E27FC236}">
                <a16:creationId xmlns:a16="http://schemas.microsoft.com/office/drawing/2014/main" id="{386BF136-EA66-CF7B-602E-75F243D8B3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34373" y="2143056"/>
            <a:ext cx="7523253" cy="2571888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331EEE-329E-DB56-1D17-89CF3896FDF3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876276" y="5611824"/>
            <a:ext cx="1589617" cy="560376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comienza aquí; presione la barra de espacio para ver la respuesta.</a:t>
            </a:r>
          </a:p>
        </p:txBody>
      </p:sp>
      <p:pic>
        <p:nvPicPr>
          <p:cNvPr id="17" name="Picture 16" descr="Respuesta de la clase: Tres marcas de graduación entre uno y uno y un medio. La tercera marca rotulada uno y tres séptimos está un poco a la izquierda de uno y un medio. 3 marcas de graduación sin rotular entre uno y un medio y 2.">
            <a:extLst>
              <a:ext uri="{FF2B5EF4-FFF2-40B4-BE49-F238E27FC236}">
                <a16:creationId xmlns:a16="http://schemas.microsoft.com/office/drawing/2014/main" id="{8BCDD987-62B7-9170-2F7B-A4407D40C2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06713" y="2133600"/>
            <a:ext cx="7578574" cy="25908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A879601-2153-93F5-C8EA-11FD28C094FF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9704915" y="5322623"/>
            <a:ext cx="1714693" cy="465113"/>
          </a:xfrm>
        </p:spPr>
        <p:txBody>
          <a:bodyPr/>
          <a:lstStyle/>
          <a:p>
            <a:r>
              <a:rPr lang="es-US" sz="600" b="0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La animación termina aquí.</a:t>
            </a:r>
          </a:p>
          <a:p>
            <a:endParaRPr lang="en-US" sz="6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6164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0D2B30-B587-59D1-23E5-D8E6F13DD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35408-9D8E-74E8-C6BF-6A5C45929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598" y="306710"/>
            <a:ext cx="5060402" cy="117919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s-US" sz="3000" b="1" i="0" strike="noStrike" cap="none" spc="0" baseline="0" dirty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 dirty="0"/>
            </a:br>
            <a:br>
              <a:rPr sz="1100" dirty="0"/>
            </a:br>
            <a:r>
              <a:rPr lang="es-US" sz="2400" b="1" i="0" strike="noStrike" cap="none" spc="0" baseline="0" dirty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Práctica veloz (1 de 3)</a:t>
            </a:r>
            <a:endParaRPr lang="en-US" sz="2400" dirty="0"/>
          </a:p>
        </p:txBody>
      </p:sp>
      <p:pic>
        <p:nvPicPr>
          <p:cNvPr id="5" name="Picture 4" descr="Edición para estudiantes: 5.º grado, Módulo 2, Práctica veloz, página 1">
            <a:extLst>
              <a:ext uri="{FF2B5EF4-FFF2-40B4-BE49-F238E27FC236}">
                <a16:creationId xmlns:a16="http://schemas.microsoft.com/office/drawing/2014/main" id="{866F35EB-2C00-40DC-876D-E15F3A764E6B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472000" y="61200"/>
            <a:ext cx="5284800" cy="67572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7278502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81D6-432C-7DF2-9954-C9B765A67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13D1A-935D-2B03-5C5D-504CC18F0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598" y="306710"/>
            <a:ext cx="5060402" cy="1387009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s-US" sz="3000" b="1" i="0" strike="noStrike" cap="none" spc="0" baseline="0" dirty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 dirty="0"/>
            </a:br>
            <a:br>
              <a:rPr sz="1100" dirty="0"/>
            </a:br>
            <a:r>
              <a:rPr lang="es-US" sz="2400" b="1" i="0" strike="noStrike" cap="none" spc="0" baseline="0" dirty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Práctica veloz (2 de 3)</a:t>
            </a:r>
            <a:endParaRPr lang="en-US" sz="2400" dirty="0"/>
          </a:p>
        </p:txBody>
      </p:sp>
      <p:pic>
        <p:nvPicPr>
          <p:cNvPr id="5" name="Picture 4" descr="Edición para estudiantes: 5.º grado, Módulo 2, Práctica veloz, página 2">
            <a:extLst>
              <a:ext uri="{FF2B5EF4-FFF2-40B4-BE49-F238E27FC236}">
                <a16:creationId xmlns:a16="http://schemas.microsoft.com/office/drawing/2014/main" id="{E03D1251-F68B-47DE-B753-5BBA0355B36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472000" y="61200"/>
            <a:ext cx="5284800" cy="67572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48857133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5B0A00-7A37-D58C-E8EF-165C5D1A1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BAED3-F515-6F7E-54C1-16E93A91D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598" y="306710"/>
            <a:ext cx="5060402" cy="133505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s-US" sz="3000" b="1" i="0" strike="noStrike" cap="none" spc="0" baseline="0" dirty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Fluidez </a:t>
            </a:r>
            <a:br>
              <a:rPr sz="3000" dirty="0"/>
            </a:br>
            <a:br>
              <a:rPr sz="1100" dirty="0"/>
            </a:br>
            <a:r>
              <a:rPr lang="es-US" sz="2400" b="1" i="0" strike="noStrike" cap="none" spc="0" baseline="0" dirty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Práctica veloz (3 de 3)</a:t>
            </a:r>
            <a:endParaRPr lang="en-US" sz="2400" dirty="0"/>
          </a:p>
        </p:txBody>
      </p:sp>
      <p:pic>
        <p:nvPicPr>
          <p:cNvPr id="5" name="Picture 4" descr="Edición para estudiantes: 5.º grado, Módulo 2, Práctica veloz, página 3">
            <a:extLst>
              <a:ext uri="{FF2B5EF4-FFF2-40B4-BE49-F238E27FC236}">
                <a16:creationId xmlns:a16="http://schemas.microsoft.com/office/drawing/2014/main" id="{28EF3A3B-2FE7-40B6-893E-9C4B94CCDEF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472000" y="61200"/>
            <a:ext cx="5284800" cy="67572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24658835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0A2AF-CDF3-FCD5-C8D4-2C743BD49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54310"/>
            <a:ext cx="11667575" cy="853609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Presentar </a:t>
            </a:r>
            <a:br>
              <a:rPr sz="3000"/>
            </a:br>
            <a:endParaRPr lang="en-US" sz="2400"/>
          </a:p>
        </p:txBody>
      </p:sp>
      <p:pic>
        <p:nvPicPr>
          <p:cNvPr id="16" name="Image" descr="Un diagrama con 4 maneras de hallar la suma de 97 + 223. A. 97 + 223 = 320. Se muestran las matemáticas usando la forma de las flechas. Una flecha rotulada + 7 puntos desde 223 hasta 230. Una flecha rotulada + 90 puntos para 230 hasta 320. Una flecha rotulada + 90 puntos para 230 hasta 320. B. 97 + 223 = 320. 9 decenas + 22 decenas = 31 decenas. 7 unidades + 3 unidades = 10 unidades. 310 + 10 = 320. C. 97 + 223 = 320. Un vínculo numérico descompone 223 en 3 partes, 200, 20 y 3. Se muestra una recta numérica abierta. La recta tiene 4 marcas de verificación rotuladas 97, 100, 300 y 320. Un salto rotulado + 20 se muestra desde 97 hasta 100. Un salto rotulado + 200 se muestra desde 100 hasta 300. Un salto rotulado + 20 se muestra desde 300 hasta 320. D. 97 + 223 = 320. Se muestran las matemáticas usando la forma de flecha. Una flecha rotulada + 7 puntos desde 2230 hasta 230. Una flecha rotulada + 70 puntos desde 230 hasta 30. Una flecha rotulada + 20 puntos desde 20 y 30. Una flecha rotulada + 20 puntos desde 30 a 320 a 320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4706" y="1165267"/>
            <a:ext cx="9563370" cy="506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177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C7E08-F961-CC6C-AA78-57F225EC86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7BBC6-4D10-4EEE-6B9A-F38CC2D36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12746"/>
            <a:ext cx="1167164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Aprender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Sumar con números mixtos (1 de 2)</a:t>
            </a:r>
            <a:endParaRPr lang="en-US" sz="2400"/>
          </a:p>
        </p:txBody>
      </p:sp>
      <p:pic>
        <p:nvPicPr>
          <p:cNvPr id="15" name="Picture 14" descr="Dos rectas numéricas abiertas. La primera recta tiene 2 marcas de graduación rotuladas dos y cuatro quintos y cinco y cuatro quintos. Un salto rotulado + 3 se muestra desde 2 y 4 quintos hasta 5 y 4 quintos. La segunda recta tiene 2 marcas de graduación rotuladas 3 y 5 y 4 quintos. Un salto rotulado + dos y cuatro quintos se muestra desde 3 hasta 5 y 4 quintos.">
            <a:extLst>
              <a:ext uri="{FF2B5EF4-FFF2-40B4-BE49-F238E27FC236}">
                <a16:creationId xmlns:a16="http://schemas.microsoft.com/office/drawing/2014/main" id="{158EA7D7-82E4-AB8B-DCAA-81705C281A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332" y="1539002"/>
            <a:ext cx="10130118" cy="3763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32533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E07B4-14EF-B438-46E5-C6C088C6E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8A78E-F1E8-69F8-606C-DAB4162DD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12746"/>
            <a:ext cx="1167164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Aprender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Sumar con números mixtos (2 de 2)</a:t>
            </a:r>
            <a:endParaRPr lang="en-US" sz="2400"/>
          </a:p>
        </p:txBody>
      </p:sp>
      <p:pic>
        <p:nvPicPr>
          <p:cNvPr id="15" name="Picture 14" descr="Dos ejemplos de trabajo de la clase. Primer ejemplo. Dos y cuatro quintos + 3. Un vínculo numérico descompone 2 y 4 quintos en 2 partes, dos y 4 quintos. Se muestran 2 ecuaciones.  2 + 3 = 5. 5 + cuatro quintos = 5 y 4 quintos. Segundo ejemplo. Dos y cuatro quintos + 3. Se muestra el método de flechas en matemáticas. Una flecha rotulada +2 desde 3 hasta 5. Una flecha rotulada + cuatro quintos desde 5 hasta 5 y cuatro quintos.">
            <a:extLst>
              <a:ext uri="{FF2B5EF4-FFF2-40B4-BE49-F238E27FC236}">
                <a16:creationId xmlns:a16="http://schemas.microsoft.com/office/drawing/2014/main" id="{1C8A7F46-6AA5-471B-8D9B-7F21B02F7D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646" y="1937116"/>
            <a:ext cx="9608411" cy="4301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278761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68663-159E-D940-9600-335255621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FF525-C8D5-1C9C-C215-7823FB985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12746"/>
            <a:ext cx="1167164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Aprender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Formar unidades semejantes para sumar </a:t>
            </a:r>
            <a:endParaRPr lang="en-US" sz="2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6FCE1-25A0-5BAC-BA0B-62F7726FC6E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273050" y="1866566"/>
            <a:ext cx="5239229" cy="354111"/>
          </a:xfrm>
        </p:spPr>
        <p:txBody>
          <a:bodyPr/>
          <a:lstStyle/>
          <a:p>
            <a:r>
              <a:rPr lang="es-US" sz="18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Suma. Muestra tu trabajo.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9D7F0D-92BC-D51E-8E5C-FF3CF52B4993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273050" y="3002758"/>
            <a:ext cx="1069368" cy="348168"/>
          </a:xfrm>
        </p:spPr>
        <p:txBody>
          <a:bodyPr/>
          <a:lstStyle/>
          <a:p>
            <a:r>
              <a:rPr lang="es-US" sz="18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1.</a:t>
            </a:r>
          </a:p>
        </p:txBody>
      </p:sp>
      <p:pic>
        <p:nvPicPr>
          <p:cNvPr id="6" name="Picture 5" descr="Doce y doce treintavos + tres y un quintos es igual a espacio.">
            <a:extLst>
              <a:ext uri="{FF2B5EF4-FFF2-40B4-BE49-F238E27FC236}">
                <a16:creationId xmlns:a16="http://schemas.microsoft.com/office/drawing/2014/main" id="{25ECC3EE-3549-6F03-D572-3124E75AF241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807734" y="2794000"/>
            <a:ext cx="2095500" cy="63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492430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03F786-F10F-751B-D271-8B2AC6F72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1CAE3-2852-73F7-F771-65411BE6C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12746"/>
            <a:ext cx="11671645" cy="1260000"/>
          </a:xfrm>
        </p:spPr>
        <p:txBody>
          <a:bodyPr/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Aprender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Formar el siguiente número entero para sumar</a:t>
            </a:r>
            <a:endParaRPr lang="en-US" sz="240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7751F7-1EFB-3F63-6895-B79BAAB06C3E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273050" y="3002758"/>
            <a:ext cx="1069368" cy="348168"/>
          </a:xfrm>
        </p:spPr>
        <p:txBody>
          <a:bodyPr/>
          <a:lstStyle/>
          <a:p>
            <a:r>
              <a:rPr lang="es-US" sz="18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2.</a:t>
            </a:r>
          </a:p>
        </p:txBody>
      </p:sp>
      <p:pic>
        <p:nvPicPr>
          <p:cNvPr id="5" name="Picture 4" descr="Dos y tres cuartos + ocho y siete octavos es igual a espacio.">
            <a:extLst>
              <a:ext uri="{FF2B5EF4-FFF2-40B4-BE49-F238E27FC236}">
                <a16:creationId xmlns:a16="http://schemas.microsoft.com/office/drawing/2014/main" id="{C72B35E0-FB4C-791E-5B74-B96E899B106C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807735" y="2776843"/>
            <a:ext cx="1803400" cy="63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67562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C25C3-A11F-723D-16D0-1FCD45416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598" y="112746"/>
            <a:ext cx="4786775" cy="1260000"/>
          </a:xfrm>
        </p:spPr>
        <p:txBody>
          <a:bodyPr>
            <a:noAutofit/>
          </a:bodyPr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Aprender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Grupo de problemas (1 de 4)</a:t>
            </a:r>
            <a:endParaRPr lang="en-US" sz="2400"/>
          </a:p>
        </p:txBody>
      </p:sp>
      <p:pic>
        <p:nvPicPr>
          <p:cNvPr id="5" name="Picture 4" descr="Edición para estudiantes: 5.° grado, módulo 2, tema C, lección 10, página 1">
            <a:extLst>
              <a:ext uri="{FF2B5EF4-FFF2-40B4-BE49-F238E27FC236}">
                <a16:creationId xmlns:a16="http://schemas.microsoft.com/office/drawing/2014/main" id="{782095BB-6110-4510-BE55-546667DA57C3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472000" y="61200"/>
            <a:ext cx="5284800" cy="67572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1321403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D1BAF5-481C-11C8-8FAC-2F7F342253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3FF05-2766-1CEA-D80B-0B2AA6019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598" y="112746"/>
            <a:ext cx="4890684" cy="1260000"/>
          </a:xfrm>
        </p:spPr>
        <p:txBody>
          <a:bodyPr>
            <a:noAutofit/>
          </a:bodyPr>
          <a:lstStyle/>
          <a:p>
            <a:r>
              <a:rPr lang="es-US" sz="3000" b="1" i="0" strike="noStrike" cap="none" spc="0" baseline="0" dirty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Aprender</a:t>
            </a:r>
            <a:br>
              <a:rPr sz="3000" dirty="0"/>
            </a:br>
            <a:r>
              <a:rPr lang="es-US" sz="2400" b="1" i="0" strike="noStrike" cap="none" spc="0" baseline="0" dirty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Grupo de problemas (2 de 4)</a:t>
            </a:r>
            <a:endParaRPr lang="en-US" sz="2400" dirty="0"/>
          </a:p>
        </p:txBody>
      </p:sp>
      <p:pic>
        <p:nvPicPr>
          <p:cNvPr id="5" name="Picture 4" descr="Edición para estudiantes: 5.° grado, módulo 2, tema C, lección 10, página 2">
            <a:extLst>
              <a:ext uri="{FF2B5EF4-FFF2-40B4-BE49-F238E27FC236}">
                <a16:creationId xmlns:a16="http://schemas.microsoft.com/office/drawing/2014/main" id="{791AF7BC-4954-48AC-B999-0AF320AF78B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472000" y="61200"/>
            <a:ext cx="5284800" cy="67572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38542207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21EB45-3EE1-2481-9211-9C0C415AF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FE8DA-A9D8-396F-8DC2-E3389BEEE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598" y="112746"/>
            <a:ext cx="4765993" cy="1260000"/>
          </a:xfrm>
        </p:spPr>
        <p:txBody>
          <a:bodyPr>
            <a:noAutofit/>
          </a:bodyPr>
          <a:lstStyle/>
          <a:p>
            <a:r>
              <a:rPr lang="es-US" sz="3000" b="1" i="0" strike="noStrike" cap="none" spc="0" baseline="0" dirty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Aprender</a:t>
            </a:r>
            <a:br>
              <a:rPr sz="3000" dirty="0"/>
            </a:br>
            <a:r>
              <a:rPr lang="es-US" sz="2400" b="1" i="0" strike="noStrike" cap="none" spc="0" baseline="0" dirty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Grupo de problemas (3 de 4)</a:t>
            </a:r>
            <a:endParaRPr lang="en-US" sz="2400" dirty="0"/>
          </a:p>
        </p:txBody>
      </p:sp>
      <p:pic>
        <p:nvPicPr>
          <p:cNvPr id="5" name="Picture 4" descr="Edición para estudiantes: 5.° grado, módulo 2, tema C, lección 10, página 3">
            <a:extLst>
              <a:ext uri="{FF2B5EF4-FFF2-40B4-BE49-F238E27FC236}">
                <a16:creationId xmlns:a16="http://schemas.microsoft.com/office/drawing/2014/main" id="{370D0D58-F4F8-4D07-B0DB-68DCBC2F6FCD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472000" y="61200"/>
            <a:ext cx="5284800" cy="67572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18674169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D3ED5B-FB7E-4F90-4120-B28526AE3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CA64E-B398-2A8B-5E8B-8F2AF3429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598" y="112746"/>
            <a:ext cx="4859511" cy="1260000"/>
          </a:xfrm>
        </p:spPr>
        <p:txBody>
          <a:bodyPr>
            <a:noAutofit/>
          </a:bodyPr>
          <a:lstStyle/>
          <a:p>
            <a:r>
              <a:rPr lang="es-US" sz="3000" b="1" i="0" strike="noStrike" cap="none" spc="0" baseline="0" dirty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Aprender</a:t>
            </a:r>
            <a:br>
              <a:rPr sz="3000" dirty="0"/>
            </a:br>
            <a:r>
              <a:rPr lang="es-US" sz="2400" b="1" i="0" strike="noStrike" cap="none" spc="0" baseline="0" dirty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Grupo de problemas (4 de 4)</a:t>
            </a:r>
            <a:endParaRPr lang="en-US" sz="2400" dirty="0"/>
          </a:p>
        </p:txBody>
      </p:sp>
      <p:pic>
        <p:nvPicPr>
          <p:cNvPr id="5" name="Picture 4" descr="Edición para estudiantes: 5.° grado, módulo 2, tema C, lección 10, página 4.">
            <a:extLst>
              <a:ext uri="{FF2B5EF4-FFF2-40B4-BE49-F238E27FC236}">
                <a16:creationId xmlns:a16="http://schemas.microsoft.com/office/drawing/2014/main" id="{2B00BDCA-1D8C-4E6F-99AD-1F808A734334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472000" y="61200"/>
            <a:ext cx="5284800" cy="67572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50187800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60FC8-ACBB-E37E-31F5-D55443F03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599" y="164701"/>
            <a:ext cx="11667600" cy="1260000"/>
          </a:xfrm>
        </p:spPr>
        <p:txBody>
          <a:bodyPr>
            <a:noAutofit/>
          </a:bodyPr>
          <a:lstStyle/>
          <a:p>
            <a:r>
              <a:rPr lang="es-US" sz="3000" b="1" i="0" strike="noStrike" cap="none" spc="0" baseline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Concluir </a:t>
            </a:r>
            <a:br>
              <a:rPr sz="3000"/>
            </a:br>
            <a:r>
              <a:rPr lang="es-US" sz="2400" b="1" i="0" strike="noStrike" cap="none" spc="0" baseline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Reflexión final (1 de 2)</a:t>
            </a:r>
            <a:endParaRPr lang="en-US" sz="2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1826A-8AA1-F0BA-1DF4-8ED8436DB1AC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307999" y="1967939"/>
            <a:ext cx="11633200" cy="352915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US" sz="1800" b="0" i="0" strike="noStrike" cap="none" spc="0" baseline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¿Cómo decidieron qué método usar cuando sumaron números mixtos?</a:t>
            </a:r>
          </a:p>
        </p:txBody>
      </p:sp>
    </p:spTree>
    <p:extLst>
      <p:ext uri="{BB962C8B-B14F-4D97-AF65-F5344CB8AC3E}">
        <p14:creationId xmlns:p14="http://schemas.microsoft.com/office/powerpoint/2010/main" val="2121459417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2D236-4EAC-40D1-5433-53A7AD68C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1BA37-F878-6040-B8AB-E6A3B2DF1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599" y="164701"/>
            <a:ext cx="11667600" cy="1260000"/>
          </a:xfrm>
        </p:spPr>
        <p:txBody>
          <a:bodyPr>
            <a:noAutofit/>
          </a:bodyPr>
          <a:lstStyle/>
          <a:p>
            <a:r>
              <a:rPr lang="es-US" sz="3000" b="1" i="0" strike="noStrike" cap="none" spc="0" baseline="0" dirty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Concluir </a:t>
            </a:r>
            <a:br>
              <a:rPr sz="3000" dirty="0"/>
            </a:br>
            <a:r>
              <a:rPr lang="es-US" sz="2400" b="1" i="0" strike="noStrike" cap="none" spc="0" baseline="0" dirty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Reflexión final (2 de 2)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FE4541-E451-7AD9-A39A-610D62625F6F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422580" y="5101106"/>
            <a:ext cx="10997029" cy="1133441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US" sz="18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¿Están de acuerdo en que el total es </a:t>
            </a:r>
            <a:r>
              <a:rPr lang="es-US" sz="2000" b="0" i="0" strike="noStrike" cap="none" spc="0" baseline="0" dirty="0">
                <a:solidFill>
                  <a:srgbClr val="000000"/>
                </a:solidFill>
                <a:effectLst/>
                <a:latin typeface="Cambria"/>
                <a:ea typeface="Cambria"/>
                <a:cs typeface="Cambria"/>
              </a:rPr>
              <a:t>3</a:t>
            </a:r>
            <a:r>
              <a:rPr lang="es-US" sz="18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? ¿Por qué?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US" sz="18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¿Cómo podemos evitar cometer este error?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US" sz="1800" b="0" i="0" strike="noStrike" cap="none" spc="0" baseline="0" dirty="0">
                <a:solidFill>
                  <a:srgbClr val="000000"/>
                </a:solidFill>
                <a:effectLst/>
                <a:latin typeface="Libre Franklin"/>
                <a:ea typeface="Libre Franklin"/>
                <a:cs typeface="Libre Franklin"/>
              </a:rPr>
              <a:t>¿Cómo aplican lo que saben sobre la suma de números enteros a la suma de números mixtos?</a:t>
            </a:r>
          </a:p>
        </p:txBody>
      </p:sp>
      <p:pic>
        <p:nvPicPr>
          <p:cNvPr id="5" name="Picture 4" descr="Dos y dos tercios + uno y cuatro novenos = dos y seis novenos + uno y cuatro novenos. Un vínculo numérico descompone 1 y 4 novenos en 2 partes, tres novenos y uno y un noveno. Dos y seis novenos + 3 novenos = 3.">
            <a:extLst>
              <a:ext uri="{FF2B5EF4-FFF2-40B4-BE49-F238E27FC236}">
                <a16:creationId xmlns:a16="http://schemas.microsoft.com/office/drawing/2014/main" id="{F8A4DD04-E459-8660-1BF5-30BD014ABE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5066" y="1614972"/>
            <a:ext cx="4178495" cy="337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49670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48712-E3BC-FD9E-36AE-F58AAA90A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0" y="164701"/>
            <a:ext cx="4339964" cy="1260000"/>
          </a:xfrm>
        </p:spPr>
        <p:txBody>
          <a:bodyPr>
            <a:noAutofit/>
          </a:bodyPr>
          <a:lstStyle/>
          <a:p>
            <a:r>
              <a:rPr lang="es-US" sz="3000" b="1" i="0" strike="noStrike" cap="none" spc="0" baseline="0" dirty="0">
                <a:solidFill>
                  <a:srgbClr val="FFFFFF"/>
                </a:solidFill>
                <a:effectLst/>
                <a:latin typeface="Libre Franklin"/>
                <a:ea typeface="Libre Franklin"/>
                <a:cs typeface="Libre Franklin"/>
              </a:rPr>
              <a:t> Concluir </a:t>
            </a:r>
            <a:br>
              <a:rPr sz="3000" dirty="0"/>
            </a:br>
            <a:r>
              <a:rPr lang="es-US" sz="2400" b="1" i="0" strike="noStrike" cap="none" spc="0" baseline="0" dirty="0">
                <a:solidFill>
                  <a:srgbClr val="D62714"/>
                </a:solidFill>
                <a:effectLst/>
                <a:latin typeface="Libre Franklin"/>
                <a:ea typeface="Libre Franklin"/>
                <a:cs typeface="Libre Franklin"/>
              </a:rPr>
              <a:t>Boleto de salida </a:t>
            </a:r>
            <a:endParaRPr lang="en-US" sz="2400" dirty="0"/>
          </a:p>
        </p:txBody>
      </p:sp>
      <p:pic>
        <p:nvPicPr>
          <p:cNvPr id="6" name="Picture 5" descr="Edición para estudiantes: 4.º grado, módulo 1, tema C, lección 10">
            <a:extLst>
              <a:ext uri="{FF2B5EF4-FFF2-40B4-BE49-F238E27FC236}">
                <a16:creationId xmlns:a16="http://schemas.microsoft.com/office/drawing/2014/main" id="{54F891AD-A85E-4834-8546-A6C93D5A726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472000" y="61200"/>
            <a:ext cx="5284800" cy="67572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53031291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Mac OS X 10.16"/>
  <p:tag name="AS_RELEASE_DATE" val="2021.10.31"/>
  <p:tag name="AS_TITLE" val="Aspose.Slides for Java"/>
  <p:tag name="AS_VERSION" val="21.10"/>
</p:tagLst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713FC9446E364C8501BE49993E4F44" ma:contentTypeVersion="13" ma:contentTypeDescription="Create a new document." ma:contentTypeScope="" ma:versionID="5da9b0f9b23dcea8f8a329247648660b">
  <xsd:schema xmlns:xsd="http://www.w3.org/2001/XMLSchema" xmlns:xs="http://www.w3.org/2001/XMLSchema" xmlns:p="http://schemas.microsoft.com/office/2006/metadata/properties" xmlns:ns2="b56b1dbd-347e-459c-8e23-8e8473b844c2" xmlns:ns3="3bb81e40-ca7d-41cb-aaab-8c632f3d7372" targetNamespace="http://schemas.microsoft.com/office/2006/metadata/properties" ma:root="true" ma:fieldsID="7a36dea4ff5ad104067c55fb4d293c9b" ns2:_="" ns3:_="">
    <xsd:import namespace="b56b1dbd-347e-459c-8e23-8e8473b844c2"/>
    <xsd:import namespace="3bb81e40-ca7d-41cb-aaab-8c632f3d73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b1dbd-347e-459c-8e23-8e8473b844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de60b0ef-67dc-4259-b262-c7e5de44971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b81e40-ca7d-41cb-aaab-8c632f3d7372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8f3ccf1-a0b7-4dbb-a1c1-4b208dda9e4b}" ma:internalName="TaxCatchAll" ma:showField="CatchAllData" ma:web="3bb81e40-ca7d-41cb-aaab-8c632f3d73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bb81e40-ca7d-41cb-aaab-8c632f3d7372" xsi:nil="true"/>
    <lcf76f155ced4ddcb4097134ff3c332f xmlns="b56b1dbd-347e-459c-8e23-8e8473b844c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C845CBA-C043-4BBC-AD94-FC269D0733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b1dbd-347e-459c-8e23-8e8473b844c2"/>
    <ds:schemaRef ds:uri="3bb81e40-ca7d-41cb-aaab-8c632f3d73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E8CAD08-89B6-477E-A6E7-694AB1A035C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1FEFAD-E6CE-45A9-8EFE-2037AF78EA91}">
  <ds:schemaRefs>
    <ds:schemaRef ds:uri="http://schemas.openxmlformats.org/package/2006/metadata/core-properties"/>
    <ds:schemaRef ds:uri="5454de79-deb2-452d-9c5c-6bf68d99f938"/>
    <ds:schemaRef ds:uri="http://www.w3.org/XML/1998/namespace"/>
    <ds:schemaRef ds:uri="http://purl.org/dc/dcmitype/"/>
    <ds:schemaRef ds:uri="http://schemas.microsoft.com/office/2006/documentManagement/types"/>
    <ds:schemaRef ds:uri="837caeac-2aa5-41c1-9bca-2ac065ad7039"/>
    <ds:schemaRef ds:uri="http://purl.org/dc/terms/"/>
    <ds:schemaRef ds:uri="http://schemas.microsoft.com/office/infopath/2007/PartnerControls"/>
    <ds:schemaRef ds:uri="http://schemas.microsoft.com/office/2006/metadata/properties"/>
    <ds:schemaRef ds:uri="http://purl.org/dc/elements/1.1/"/>
    <ds:schemaRef ds:uri="3bb81e40-ca7d-41cb-aaab-8c632f3d7372"/>
    <ds:schemaRef ds:uri="b56b1dbd-347e-459c-8e23-8e8473b844c2"/>
  </ds:schemaRefs>
</ds:datastoreItem>
</file>

<file path=docMetadata/LabelInfo.xml><?xml version="1.0" encoding="utf-8"?>
<clbl:labelList xmlns:clbl="http://schemas.microsoft.com/office/2020/mipLabelMetadata">
  <clbl:label id="{34319bed-6257-48d4-b77a-948b3602eca8}" enabled="0" method="" siteId="{34319bed-6257-48d4-b77a-948b3602eca8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6087</TotalTime>
  <Words>3257</Words>
  <Application>Microsoft Office PowerPoint</Application>
  <PresentationFormat>Widescreen</PresentationFormat>
  <Paragraphs>338</Paragraphs>
  <Slides>28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Libre Franklin</vt:lpstr>
      <vt:lpstr>Arial</vt:lpstr>
      <vt:lpstr>Aptos Display</vt:lpstr>
      <vt:lpstr>Cambria</vt:lpstr>
      <vt:lpstr>1_Custom Design</vt:lpstr>
      <vt:lpstr>2_Office Theme</vt:lpstr>
      <vt:lpstr>Custom Design</vt:lpstr>
      <vt:lpstr>3_Custom Design</vt:lpstr>
      <vt:lpstr>2_Custom Design</vt:lpstr>
      <vt:lpstr>Sumar números enteros y números mixtos y sumar números mixtos con unidades relacionadas</vt:lpstr>
      <vt:lpstr> Fluidez  Respuesta a coro: Descomponer números mixtos (1 de 6)</vt:lpstr>
      <vt:lpstr> Fluidez  Respuesta a coro: Descomponer números mixtos (2 de 6)</vt:lpstr>
      <vt:lpstr> Fluidez  Respuesta a coro: Descomponer números mixtos (3 de 6)</vt:lpstr>
      <vt:lpstr> Fluidez  Respuesta a coro: Descomponer números mixtos (4 de 6)</vt:lpstr>
      <vt:lpstr> Fluidez  Respuesta a coro: Descomponer números mixtos (5 de 6)</vt:lpstr>
      <vt:lpstr> Fluidez  Respuesta a coro: Descomponer números mixtos (6 de 6)</vt:lpstr>
      <vt:lpstr> Fluidez  Respuesta a coro: ¿Más cerca de 1 o de 2? (1 de 6)</vt:lpstr>
      <vt:lpstr> Fluidez  Respuesta a coro: ¿Más cerca de 1 o de 2? (2 de 6)</vt:lpstr>
      <vt:lpstr> Fluidez  Respuesta a coro: ¿Más cerca de 1 o de 2? (3 de 6)</vt:lpstr>
      <vt:lpstr> Fluidez  Respuesta a coro: ¿Más cerca de 1 o de 2? (4 de 6)</vt:lpstr>
      <vt:lpstr> Fluidez  Respuesta a coro: ¿Más cerca de 1 o de 2? (5 de 6)</vt:lpstr>
      <vt:lpstr> Fluidez  Respuesta a coro: ¿Más cerca de 1 o de 2? (6 de 6)</vt:lpstr>
      <vt:lpstr> Fluidez   Práctica veloz (1 de 3)</vt:lpstr>
      <vt:lpstr> Fluidez   Práctica veloz (2 de 3)</vt:lpstr>
      <vt:lpstr> Fluidez   Práctica veloz (3 de 3)</vt:lpstr>
      <vt:lpstr> Presentar  </vt:lpstr>
      <vt:lpstr> Aprender  Sumar con números mixtos (1 de 2)</vt:lpstr>
      <vt:lpstr> Aprender  Sumar con números mixtos (2 de 2)</vt:lpstr>
      <vt:lpstr> Aprender  Formar unidades semejantes para sumar </vt:lpstr>
      <vt:lpstr> Aprender  Formar el siguiente número entero para sumar</vt:lpstr>
      <vt:lpstr> Aprender Grupo de problemas (1 de 4)</vt:lpstr>
      <vt:lpstr> Aprender Grupo de problemas (2 de 4)</vt:lpstr>
      <vt:lpstr> Aprender Grupo de problemas (3 de 4)</vt:lpstr>
      <vt:lpstr> Aprender Grupo de problemas (4 de 4)</vt:lpstr>
      <vt:lpstr> Concluir  Reflexión final (1 de 2)</vt:lpstr>
      <vt:lpstr> Concluir  Reflexión final (2 de 2)</vt:lpstr>
      <vt:lpstr> Concluir  Boleto de salida </vt:lpstr>
    </vt:vector>
  </TitlesOfParts>
  <Company>Great Minds PBC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Sumar números enteros y números mixtos, y sumar números mixtos con unidades relacionadas</dc:title>
  <dc:subject>Math</dc:subject>
  <dc:creator>Great Minds PBC</dc:creator>
  <cp:lastModifiedBy>Kristen Hayes</cp:lastModifiedBy>
  <cp:revision>799</cp:revision>
  <dcterms:created xsi:type="dcterms:W3CDTF">2024-08-23T07:11:00Z</dcterms:created>
  <dcterms:modified xsi:type="dcterms:W3CDTF">2025-09-11T04:04:48Z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0x01010067713FC9446E364C8501BE49993E4F44</vt:lpwstr>
  </property>
  <property fmtid="{D5CDD505-2E9C-101B-9397-08002B2CF9AE}" pid="3" name="ICV">
    <vt:lpwstr>282C30FF6FE24A48A59601E8B85BD00C_12</vt:lpwstr>
  </property>
  <property fmtid="{D5CDD505-2E9C-101B-9397-08002B2CF9AE}" pid="4" name="KSOProductBuildVer">
    <vt:lpwstr>1033-12.2.0.18283</vt:lpwstr>
  </property>
  <property fmtid="{D5CDD505-2E9C-101B-9397-08002B2CF9AE}" pid="5" name="MediaServiceImageTags">
    <vt:lpwstr/>
  </property>
</Properties>
</file>