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5.xml" ContentType="application/vnd.openxmlformats-officedocument.theme+xml"/>
  <Override PartName="/ppt/slideLayouts/slideLayout1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7" r:id="rId6"/>
    <p:sldMasterId id="2147483730" r:id="rId7"/>
    <p:sldMasterId id="2147483732" r:id="rId8"/>
    <p:sldMasterId id="2147483735" r:id="rId9"/>
  </p:sldMasterIdLst>
  <p:notesMasterIdLst>
    <p:notesMasterId r:id="rId34"/>
  </p:notesMasterIdLst>
  <p:handoutMasterIdLst>
    <p:handoutMasterId r:id="rId35"/>
  </p:handoutMasterIdLst>
  <p:sldIdLst>
    <p:sldId id="257" r:id="rId10"/>
    <p:sldId id="304" r:id="rId11"/>
    <p:sldId id="315" r:id="rId12"/>
    <p:sldId id="316" r:id="rId13"/>
    <p:sldId id="317" r:id="rId14"/>
    <p:sldId id="314" r:id="rId15"/>
    <p:sldId id="309" r:id="rId16"/>
    <p:sldId id="310" r:id="rId17"/>
    <p:sldId id="311" r:id="rId18"/>
    <p:sldId id="312" r:id="rId19"/>
    <p:sldId id="313" r:id="rId20"/>
    <p:sldId id="308" r:id="rId21"/>
    <p:sldId id="305" r:id="rId22"/>
    <p:sldId id="306" r:id="rId23"/>
    <p:sldId id="307" r:id="rId24"/>
    <p:sldId id="289" r:id="rId25"/>
    <p:sldId id="291" r:id="rId26"/>
    <p:sldId id="303" r:id="rId27"/>
    <p:sldId id="293" r:id="rId28"/>
    <p:sldId id="295" r:id="rId29"/>
    <p:sldId id="297" r:id="rId30"/>
    <p:sldId id="299" r:id="rId31"/>
    <p:sldId id="302" r:id="rId32"/>
    <p:sldId id="301" r:id="rId33"/>
  </p:sldIdLst>
  <p:sldSz cx="12192000" cy="6858000"/>
  <p:notesSz cx="6858000" cy="9144000"/>
  <p:embeddedFontLst>
    <p:embeddedFont>
      <p:font typeface="Cambria" panose="02040503050406030204" pitchFamily="18" charset="0"/>
      <p:regular r:id="rId36"/>
      <p:bold r:id="rId37"/>
      <p:italic r:id="rId38"/>
      <p:boldItalic r:id="rId39"/>
    </p:embeddedFont>
    <p:embeddedFont>
      <p:font typeface="Cambria Math" panose="02040503050406030204" pitchFamily="18" charset="0"/>
      <p:regular r:id="rId40"/>
    </p:embeddedFont>
    <p:embeddedFont>
      <p:font typeface="Libre Franklin" pitchFamily="2" charset="0"/>
      <p:regular r:id="rId41"/>
      <p:bold r:id="rId42"/>
      <p:italic r:id="rId43"/>
      <p:boldItalic r:id="rId44"/>
    </p:embeddedFont>
  </p:embeddedFontLst>
  <p:custDataLst>
    <p:tags r:id="rId4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31F05-1CDB-FFD1-7A0B-ABFAC258E987}" name="Bharti Sharma" initials="BS" userId="S::bharti.sharma@magicsw.onmicrosoft.com::39970086-9c89-4b4c-b20d-e406c7a22e80" providerId="AD"/>
  <p188:author id="{1270FA53-C289-0963-A559-6150C1C72306}" name="Amanda Carter" initials="AC" userId="S::amanda.carter@greatminds.org::d8df5333-b5cb-46db-afb6-05a64d20ccc7" providerId="AD"/>
  <p188:author id="{7F54296C-5363-9579-501F-FB1976B08CEF}" name="Bharti Sharma (Magic EdTech)" initials="" userId="S::Bharti.Sharma@greatminds.org::67180443-ea66-4698-bda5-5bd1536ac97f" providerId="AD"/>
  <p188:author id="{6191A174-24F8-933E-C098-58E43B1A011D}" name="Ashley Kelley" initials="" userId="S::Ashley.Kelley@greatminds.org::a936bce9-7424-4e31-853a-5c4b89b32c94" providerId="AD"/>
  <p188:author id="{ABC97BB0-2B1D-657D-A377-56B0295E02B1}" name="Stephanie DeGiulio" initials="SD" userId="S::Stephanie.Degiulio@greatminds.org::70cafe50-829f-4ed5-8b3c-d72cc50a016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AB22B3-4666-4A2C-8889-93BB71C7FA32}" v="788" dt="2025-09-11T01:21:00.9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815" autoAdjust="0"/>
    <p:restoredTop sz="58356" autoAdjust="0"/>
  </p:normalViewPr>
  <p:slideViewPr>
    <p:cSldViewPr snapToGrid="0">
      <p:cViewPr varScale="1">
        <p:scale>
          <a:sx n="29" d="100"/>
          <a:sy n="29" d="100"/>
        </p:scale>
        <p:origin x="1224" y="38"/>
      </p:cViewPr>
      <p:guideLst/>
    </p:cSldViewPr>
  </p:slideViewPr>
  <p:outlineViewPr>
    <p:cViewPr>
      <p:scale>
        <a:sx n="33" d="100"/>
        <a:sy n="33" d="100"/>
      </p:scale>
      <p:origin x="0" y="-10788"/>
    </p:cViewPr>
  </p:outlineViewPr>
  <p:notesTextViewPr>
    <p:cViewPr>
      <p:scale>
        <a:sx n="114" d="100"/>
        <a:sy n="114"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font" Target="fonts/font4.fntdata"/><Relationship Id="rId21" Type="http://schemas.openxmlformats.org/officeDocument/2006/relationships/slide" Target="slides/slide12.xml"/><Relationship Id="rId34" Type="http://schemas.openxmlformats.org/officeDocument/2006/relationships/notesMaster" Target="notesMasters/notesMaster1.xml"/><Relationship Id="rId42" Type="http://schemas.openxmlformats.org/officeDocument/2006/relationships/font" Target="fonts/font7.fntdata"/><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ags" Target="tags/tag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font" Target="fonts/font1.fntdata"/><Relationship Id="rId49"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handoutMaster" Target="handoutMasters/handoutMaster1.xml"/><Relationship Id="rId43" Type="http://schemas.openxmlformats.org/officeDocument/2006/relationships/font" Target="fonts/font8.fntdata"/><Relationship Id="rId48" Type="http://schemas.openxmlformats.org/officeDocument/2006/relationships/theme" Target="theme/theme1.xml"/><Relationship Id="rId8" Type="http://schemas.openxmlformats.org/officeDocument/2006/relationships/slideMaster" Target="slideMasters/slideMaster5.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font" Target="fonts/font3.fntdata"/><Relationship Id="rId46"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latin typeface="Libre Franklin"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latin typeface="Libre Franklin" pitchFamily="2" charset="0"/>
              </a:rPr>
              <a:t>10-09-2025</a:t>
            </a:fld>
            <a:endParaRPr lang="en-IN">
              <a:latin typeface="Libre Franklin"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latin typeface="Libre Franklin"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latin typeface="Libre Franklin" pitchFamily="2" charset="0"/>
              </a:rPr>
              <a:t>‹#›</a:t>
            </a:fld>
            <a:endParaRPr lang="en-IN">
              <a:latin typeface="Libre Franklin" pitchFamily="2"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Libre Franklin" pitchFamily="2" charset="0"/>
              </a:defRPr>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Libre Franklin" pitchFamily="2" charset="0"/>
              </a:defRPr>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Libre Franklin" pitchFamily="2" charset="0"/>
              </a:defRPr>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Libre Franklin" pitchFamily="2" charset="0"/>
              </a:defRPr>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Libre Franklin" pitchFamily="2" charset="0"/>
        <a:ea typeface="+mn-ea"/>
        <a:cs typeface="+mn-cs"/>
      </a:defRPr>
    </a:lvl1pPr>
    <a:lvl2pPr marL="457200" algn="l" defTabSz="914400" rtl="0" eaLnBrk="1" latinLnBrk="0" hangingPunct="1">
      <a:defRPr sz="1200" kern="1200">
        <a:solidFill>
          <a:schemeClr val="tx1"/>
        </a:solidFill>
        <a:latin typeface="Libre Franklin" pitchFamily="2" charset="0"/>
        <a:ea typeface="+mn-ea"/>
        <a:cs typeface="+mn-cs"/>
      </a:defRPr>
    </a:lvl2pPr>
    <a:lvl3pPr marL="914400" algn="l" defTabSz="914400" rtl="0" eaLnBrk="1" latinLnBrk="0" hangingPunct="1">
      <a:defRPr sz="1200" kern="1200">
        <a:solidFill>
          <a:schemeClr val="tx1"/>
        </a:solidFill>
        <a:latin typeface="Libre Franklin" pitchFamily="2" charset="0"/>
        <a:ea typeface="+mn-ea"/>
        <a:cs typeface="+mn-cs"/>
      </a:defRPr>
    </a:lvl3pPr>
    <a:lvl4pPr marL="1371600" algn="l" defTabSz="914400" rtl="0" eaLnBrk="1" latinLnBrk="0" hangingPunct="1">
      <a:defRPr sz="1200" kern="1200">
        <a:solidFill>
          <a:schemeClr val="tx1"/>
        </a:solidFill>
        <a:latin typeface="Libre Franklin" pitchFamily="2" charset="0"/>
        <a:ea typeface="+mn-ea"/>
        <a:cs typeface="+mn-cs"/>
      </a:defRPr>
    </a:lvl4pPr>
    <a:lvl5pPr marL="1828800" algn="l" defTabSz="914400" rtl="0" eaLnBrk="1" latinLnBrk="0" hangingPunct="1">
      <a:defRPr sz="1200" kern="1200">
        <a:solidFill>
          <a:schemeClr val="tx1"/>
        </a:solidFill>
        <a:latin typeface="Libre Franklin"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Agenda</a:t>
            </a:r>
            <a:endParaRPr lang="en-US" b="1" i="0" noProof="0" dirty="0">
              <a:latin typeface="Libre Franklin"/>
            </a:endParaRP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Suma y aplicación de números mixtos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Paseo por la galería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n-US" b="1" noProof="0" dirty="0">
                    <a:latin typeface="Cambria" panose="02040503050406030204" pitchFamily="18" charset="0"/>
                    <a:ea typeface="Cambria" panose="02040503050406030204" pitchFamily="18" charset="0"/>
                  </a:rPr>
                  <a:t> </a:t>
                </a:r>
                <a:r>
                  <a:rPr lang="es-US" sz="1200" b="1" i="0" strike="noStrike" cap="none" spc="0" baseline="0" dirty="0">
                    <a:solidFill>
                      <a:srgbClr val="000000"/>
                    </a:solidFill>
                    <a:effectLst/>
                    <a:latin typeface="Cambria"/>
                    <a:ea typeface="Cambria"/>
                    <a:cs typeface="Cambria"/>
                  </a:rPr>
                  <a:t> + ______ =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14:m>
                  <m:oMath xmlns:m="http://schemas.openxmlformats.org/officeDocument/2006/math">
                    <m:r>
                      <a:rPr lang="en-US" b="1" i="0" noProof="0" smtClean="0">
                        <a:latin typeface="Cambria Math" panose="02040503050406030204" pitchFamily="18" charset="0"/>
                      </a:rPr>
                      <m:t>𝟏</m:t>
                    </m:r>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s-US" sz="1200" b="1" i="0" strike="noStrike" cap="none" spc="0" baseline="0" dirty="0">
                    <a:solidFill>
                      <a:srgbClr val="000000"/>
                    </a:solidFill>
                    <a:effectLst/>
                    <a:latin typeface="Cambria"/>
                    <a:ea typeface="Cambria"/>
                    <a:cs typeface="Cambria"/>
                  </a:rPr>
                  <a:t> + ______ = 2</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n-US" b="1" i="0" noProof="0">
                    <a:latin typeface="Cambria Math" panose="02040503050406030204" pitchFamily="18" charset="0"/>
                  </a:rPr>
                  <a:t>𝟏/𝟐</a:t>
                </a:r>
                <a:r>
                  <a:rPr lang="en-US" b="1" noProof="0" dirty="0">
                    <a:latin typeface="Cambria" panose="02040503050406030204" pitchFamily="18" charset="0"/>
                    <a:ea typeface="Cambria" panose="02040503050406030204" pitchFamily="18" charset="0"/>
                  </a:rPr>
                  <a:t> </a:t>
                </a:r>
                <a:r>
                  <a:rPr lang="es-US" sz="1200" b="1" i="0" strike="noStrike" cap="none" spc="0" baseline="0" dirty="0">
                    <a:solidFill>
                      <a:srgbClr val="000000"/>
                    </a:solidFill>
                    <a:effectLst/>
                    <a:latin typeface="Cambria"/>
                    <a:ea typeface="Cambria"/>
                    <a:cs typeface="Cambria"/>
                  </a:rPr>
                  <a:t> + ______ =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n-US" b="1" i="0" noProof="0">
                    <a:latin typeface="Cambria Math" panose="02040503050406030204" pitchFamily="18" charset="0"/>
                  </a:rPr>
                  <a:t>𝟏 𝟏/𝟐</a:t>
                </a:r>
                <a:r>
                  <a:rPr lang="es-US" sz="1200" b="1" i="0" strike="noStrike" cap="none" spc="0" baseline="0" dirty="0">
                    <a:solidFill>
                      <a:srgbClr val="000000"/>
                    </a:solidFill>
                    <a:effectLst/>
                    <a:latin typeface="Cambria"/>
                    <a:ea typeface="Cambria"/>
                    <a:cs typeface="Cambria"/>
                  </a:rPr>
                  <a:t> + ______ = 2</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581596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______ +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𝟑</m:t>
                        </m:r>
                      </m:num>
                      <m:den>
                        <m:r>
                          <a:rPr lang="en-US" b="1" i="1" noProof="0" smtClean="0">
                            <a:latin typeface="Cambria Math" panose="02040503050406030204" pitchFamily="18" charset="0"/>
                          </a:rPr>
                          <m:t>𝟓</m:t>
                        </m:r>
                      </m:den>
                    </m:f>
                  </m:oMath>
                </a14:m>
                <a:r>
                  <a:rPr lang="en-IN" sz="1200" b="1" i="0" strike="noStrike" cap="none" spc="0" baseline="0" dirty="0">
                    <a:solidFill>
                      <a:srgbClr val="000000"/>
                    </a:solidFill>
                    <a:effectLst/>
                    <a:latin typeface="Cambria"/>
                    <a:ea typeface="Cambria"/>
                    <a:cs typeface="Cambria"/>
                  </a:rPr>
                  <a:t> </a:t>
                </a:r>
                <a:r>
                  <a:rPr lang="es-US" sz="1200" b="1" i="0" strike="noStrike" cap="none" spc="0" baseline="0" dirty="0">
                    <a:solidFill>
                      <a:srgbClr val="000000"/>
                    </a:solidFill>
                    <a:effectLst/>
                    <a:latin typeface="Cambria"/>
                    <a:ea typeface="Cambria"/>
                    <a:cs typeface="Cambria"/>
                  </a:rPr>
                  <a:t>=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s-US" sz="1200" b="1" i="0" strike="noStrike" cap="none" spc="0" baseline="0" dirty="0">
                    <a:solidFill>
                      <a:srgbClr val="000000"/>
                    </a:solidFill>
                    <a:effectLst/>
                    <a:latin typeface="Cambria"/>
                    <a:ea typeface="Cambria"/>
                    <a:cs typeface="Cambria"/>
                  </a:rPr>
                  <a:t>______ + </a:t>
                </a:r>
                <a14:m>
                  <m:oMath xmlns:m="http://schemas.openxmlformats.org/officeDocument/2006/math">
                    <m:r>
                      <a:rPr lang="en-US" b="1" i="0" noProof="0" smtClean="0">
                        <a:latin typeface="Cambria Math" panose="02040503050406030204" pitchFamily="18" charset="0"/>
                      </a:rPr>
                      <m:t>𝟏</m:t>
                    </m:r>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𝟑</m:t>
                        </m:r>
                      </m:num>
                      <m:den>
                        <m:r>
                          <a:rPr lang="en-US" b="1" i="1" noProof="0" smtClean="0">
                            <a:latin typeface="Cambria Math" panose="02040503050406030204" pitchFamily="18" charset="0"/>
                          </a:rPr>
                          <m:t>𝟓</m:t>
                        </m:r>
                      </m:den>
                    </m:f>
                  </m:oMath>
                </a14:m>
                <a:r>
                  <a:rPr lang="es-US" sz="1200" b="1" i="0" strike="noStrike" cap="none" spc="0" baseline="0" dirty="0">
                    <a:solidFill>
                      <a:srgbClr val="000000"/>
                    </a:solidFill>
                    <a:effectLst/>
                    <a:latin typeface="Cambria"/>
                    <a:ea typeface="Cambria"/>
                    <a:cs typeface="Cambria"/>
                  </a:rPr>
                  <a:t> = 2</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______ + </a:t>
                </a:r>
                <a:r>
                  <a:rPr lang="en-US" b="1" i="0" noProof="0">
                    <a:latin typeface="Cambria Math" panose="02040503050406030204" pitchFamily="18" charset="0"/>
                  </a:rPr>
                  <a:t>𝟑/𝟓</a:t>
                </a:r>
                <a:r>
                  <a:rPr lang="en-IN" sz="1200" b="1" i="0" strike="noStrike" cap="none" spc="0" baseline="0" dirty="0">
                    <a:solidFill>
                      <a:srgbClr val="000000"/>
                    </a:solidFill>
                    <a:effectLst/>
                    <a:latin typeface="Cambria"/>
                    <a:ea typeface="Cambria"/>
                    <a:cs typeface="Cambria"/>
                  </a:rPr>
                  <a:t> </a:t>
                </a:r>
                <a:r>
                  <a:rPr lang="es-US" sz="1200" b="1" i="0" strike="noStrike" cap="none" spc="0" baseline="0" dirty="0">
                    <a:solidFill>
                      <a:srgbClr val="000000"/>
                    </a:solidFill>
                    <a:effectLst/>
                    <a:latin typeface="Cambria"/>
                    <a:ea typeface="Cambria"/>
                    <a:cs typeface="Cambria"/>
                  </a:rPr>
                  <a:t>=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s-US" sz="1200" b="1" i="0" strike="noStrike" cap="none" spc="0" baseline="0" dirty="0">
                    <a:solidFill>
                      <a:srgbClr val="000000"/>
                    </a:solidFill>
                    <a:effectLst/>
                    <a:latin typeface="Cambria"/>
                    <a:ea typeface="Cambria"/>
                    <a:cs typeface="Cambria"/>
                  </a:rPr>
                  <a:t>______ + </a:t>
                </a:r>
                <a:r>
                  <a:rPr lang="en-US" b="1" i="0" noProof="0">
                    <a:latin typeface="Cambria Math" panose="02040503050406030204" pitchFamily="18" charset="0"/>
                  </a:rPr>
                  <a:t>𝟏 𝟑/𝟓</a:t>
                </a:r>
                <a:r>
                  <a:rPr lang="es-US" sz="1200" b="1" i="0" strike="noStrike" cap="none" spc="0" baseline="0" dirty="0">
                    <a:solidFill>
                      <a:srgbClr val="000000"/>
                    </a:solidFill>
                    <a:effectLst/>
                    <a:latin typeface="Cambria"/>
                    <a:ea typeface="Cambria"/>
                    <a:cs typeface="Cambria"/>
                  </a:rPr>
                  <a:t> = 2</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3830781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𝟐</m:t>
                        </m:r>
                      </m:num>
                      <m:den>
                        <m:r>
                          <a:rPr lang="en-US" b="1" i="1" noProof="0" smtClean="0">
                            <a:latin typeface="Cambria Math" panose="02040503050406030204" pitchFamily="18" charset="0"/>
                          </a:rPr>
                          <m:t>𝟖</m:t>
                        </m:r>
                      </m:den>
                    </m:f>
                  </m:oMath>
                </a14:m>
                <a:r>
                  <a:rPr lang="es-US" sz="1200" b="1" i="0" strike="noStrike" cap="none" spc="0" baseline="0" dirty="0">
                    <a:solidFill>
                      <a:srgbClr val="000000"/>
                    </a:solidFill>
                    <a:effectLst/>
                    <a:latin typeface="Cambria"/>
                    <a:ea typeface="Cambria"/>
                    <a:cs typeface="Cambria"/>
                  </a:rPr>
                  <a:t> + ______ =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2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𝟐</m:t>
                        </m:r>
                      </m:num>
                      <m:den>
                        <m:r>
                          <a:rPr lang="en-US" b="1" i="1" noProof="0" smtClean="0">
                            <a:latin typeface="Cambria Math" panose="02040503050406030204" pitchFamily="18" charset="0"/>
                          </a:rPr>
                          <m:t>𝟖</m:t>
                        </m:r>
                      </m:den>
                    </m:f>
                  </m:oMath>
                </a14:m>
                <a:r>
                  <a:rPr lang="es-US" sz="1200" b="1" i="0" strike="noStrike" cap="none" spc="0" baseline="0" dirty="0">
                    <a:solidFill>
                      <a:srgbClr val="000000"/>
                    </a:solidFill>
                    <a:effectLst/>
                    <a:latin typeface="Cambria"/>
                    <a:ea typeface="Cambria"/>
                    <a:cs typeface="Cambria"/>
                  </a:rPr>
                  <a:t> + ______ = 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n-US" b="1" i="0" noProof="0">
                    <a:latin typeface="Cambria Math" panose="02040503050406030204" pitchFamily="18" charset="0"/>
                  </a:rPr>
                  <a:t>𝟐/𝟖</a:t>
                </a:r>
                <a:r>
                  <a:rPr lang="es-US" sz="1200" b="1" i="0" strike="noStrike" cap="none" spc="0" baseline="0" dirty="0">
                    <a:solidFill>
                      <a:srgbClr val="000000"/>
                    </a:solidFill>
                    <a:effectLst/>
                    <a:latin typeface="Cambria"/>
                    <a:ea typeface="Cambria"/>
                    <a:cs typeface="Cambria"/>
                  </a:rPr>
                  <a:t> + ______ =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n-US" b="1" i="0" noProof="0">
                    <a:latin typeface="Cambria Math" panose="02040503050406030204" pitchFamily="18" charset="0"/>
                  </a:rPr>
                  <a:t>𝟐/𝟖</a:t>
                </a:r>
                <a:r>
                  <a:rPr lang="es-US" sz="1200" b="1" i="0" strike="noStrike" cap="none" spc="0" baseline="0" dirty="0">
                    <a:solidFill>
                      <a:srgbClr val="000000"/>
                    </a:solidFill>
                    <a:effectLst/>
                    <a:latin typeface="Cambria"/>
                    <a:ea typeface="Cambria"/>
                    <a:cs typeface="Cambria"/>
                  </a:rPr>
                  <a:t> + ______ = 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1298948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______ +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𝟏𝟎</m:t>
                        </m:r>
                      </m:den>
                    </m:f>
                  </m:oMath>
                </a14:m>
                <a:r>
                  <a:rPr lang="es-US" sz="1200" b="1" i="0" strike="noStrike" cap="none" spc="0" baseline="0" dirty="0">
                    <a:solidFill>
                      <a:srgbClr val="000000"/>
                    </a:solidFill>
                    <a:effectLst/>
                    <a:latin typeface="Cambria"/>
                    <a:ea typeface="Cambria"/>
                    <a:cs typeface="Cambria"/>
                  </a:rPr>
                  <a:t> =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s-US" sz="1200" b="1" i="0" strike="noStrike" cap="none" spc="0" baseline="0" dirty="0">
                    <a:solidFill>
                      <a:srgbClr val="000000"/>
                    </a:solidFill>
                    <a:effectLst/>
                    <a:latin typeface="Cambria"/>
                    <a:ea typeface="Cambria"/>
                    <a:cs typeface="Cambria"/>
                  </a:rPr>
                  <a:t>______</a:t>
                </a:r>
                <a:r>
                  <a:rPr lang="en-IN" sz="1200" b="1" i="0" strike="noStrike" cap="none" spc="0" baseline="0" dirty="0">
                    <a:solidFill>
                      <a:srgbClr val="000000"/>
                    </a:solidFill>
                    <a:effectLst/>
                    <a:latin typeface="Cambria"/>
                    <a:ea typeface="Cambria"/>
                    <a:cs typeface="Cambria"/>
                  </a:rPr>
                  <a:t> </a:t>
                </a:r>
                <a14:m>
                  <m:oMath xmlns:m="http://schemas.openxmlformats.org/officeDocument/2006/math">
                    <m:r>
                      <a:rPr lang="en-US" b="1" i="0" noProof="0" smtClean="0">
                        <a:latin typeface="Cambria Math" panose="02040503050406030204" pitchFamily="18" charset="0"/>
                      </a:rPr>
                      <m:t>𝟑</m:t>
                    </m:r>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𝟏𝟎</m:t>
                        </m:r>
                      </m:den>
                    </m:f>
                  </m:oMath>
                </a14:m>
                <a:r>
                  <a:rPr lang="es-US" sz="1200" b="1" i="0" strike="noStrike" cap="none" spc="0" baseline="0" dirty="0">
                    <a:solidFill>
                      <a:srgbClr val="000000"/>
                    </a:solidFill>
                    <a:effectLst/>
                    <a:latin typeface="Cambria"/>
                    <a:ea typeface="Cambria"/>
                    <a:cs typeface="Cambria"/>
                  </a:rPr>
                  <a:t> = 4</a:t>
                </a:r>
                <a:r>
                  <a:rPr lang="es-US" sz="1200" b="1" i="0" strike="noStrike" cap="none" spc="0" baseline="0" dirty="0">
                    <a:solidFill>
                      <a:srgbClr val="000000"/>
                    </a:solidFill>
                    <a:effectLst/>
                    <a:latin typeface="Libre Franklin"/>
                    <a:ea typeface="Libre Franklin"/>
                    <a:cs typeface="Libre Franklin"/>
                  </a:rPr>
                  <a:t>].</a:t>
                </a:r>
                <a:r>
                  <a:rPr lang="es-US" sz="1200" b="0" i="0" strike="noStrike" cap="none" spc="0" baseline="0" dirty="0">
                    <a:solidFill>
                      <a:srgbClr val="000000"/>
                    </a:solidFill>
                    <a:effectLst/>
                    <a:latin typeface="Libre Franklin"/>
                    <a:ea typeface="Libre Franklin"/>
                    <a:cs typeface="Libre Franklin"/>
                  </a:rPr>
                  <a:t>_</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______ + </a:t>
                </a:r>
                <a:r>
                  <a:rPr lang="en-US" b="1" i="0" noProof="0">
                    <a:latin typeface="Cambria Math" panose="02040503050406030204" pitchFamily="18" charset="0"/>
                  </a:rPr>
                  <a:t>𝟒/𝟏𝟎</a:t>
                </a:r>
                <a:r>
                  <a:rPr lang="es-US" sz="1200" b="1" i="0" strike="noStrike" cap="none" spc="0" baseline="0" dirty="0">
                    <a:solidFill>
                      <a:srgbClr val="000000"/>
                    </a:solidFill>
                    <a:effectLst/>
                    <a:latin typeface="Cambria"/>
                    <a:ea typeface="Cambria"/>
                    <a:cs typeface="Cambria"/>
                  </a:rPr>
                  <a:t> = 1</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s-US" sz="1200" b="1" i="0" strike="noStrike" cap="none" spc="0" baseline="0" dirty="0">
                    <a:solidFill>
                      <a:srgbClr val="000000"/>
                    </a:solidFill>
                    <a:effectLst/>
                    <a:latin typeface="Cambria"/>
                    <a:ea typeface="Cambria"/>
                    <a:cs typeface="Cambria"/>
                  </a:rPr>
                  <a:t>______</a:t>
                </a:r>
                <a:r>
                  <a:rPr lang="en-IN" sz="1200" b="1" i="0" strike="noStrike" cap="none" spc="0" baseline="0" dirty="0">
                    <a:solidFill>
                      <a:srgbClr val="000000"/>
                    </a:solidFill>
                    <a:effectLst/>
                    <a:latin typeface="Cambria"/>
                    <a:ea typeface="Cambria"/>
                    <a:cs typeface="Cambria"/>
                  </a:rPr>
                  <a:t> </a:t>
                </a:r>
                <a:r>
                  <a:rPr lang="en-US" b="1" i="0" noProof="0">
                    <a:latin typeface="Cambria Math" panose="02040503050406030204" pitchFamily="18" charset="0"/>
                  </a:rPr>
                  <a:t>𝟑 𝟒/𝟏𝟎</a:t>
                </a:r>
                <a:r>
                  <a:rPr lang="es-US" sz="1200" b="1" i="0" strike="noStrike" cap="none" spc="0" baseline="0" dirty="0">
                    <a:solidFill>
                      <a:srgbClr val="000000"/>
                    </a:solidFill>
                    <a:effectLst/>
                    <a:latin typeface="Cambria"/>
                    <a:ea typeface="Cambria"/>
                    <a:cs typeface="Cambria"/>
                  </a:rPr>
                  <a:t> = 4</a:t>
                </a:r>
                <a:r>
                  <a:rPr lang="es-US" sz="1200" b="1" i="0" strike="noStrike" cap="none" spc="0" baseline="0" dirty="0">
                    <a:solidFill>
                      <a:srgbClr val="000000"/>
                    </a:solidFill>
                    <a:effectLst/>
                    <a:latin typeface="Libre Franklin"/>
                    <a:ea typeface="Libre Franklin"/>
                    <a:cs typeface="Libre Franklin"/>
                  </a:rPr>
                  <a:t>].</a:t>
                </a:r>
                <a:r>
                  <a:rPr lang="es-US" sz="1200" b="0" i="0" strike="noStrike" cap="none" spc="0" baseline="0" dirty="0">
                    <a:solidFill>
                      <a:srgbClr val="000000"/>
                    </a:solidFill>
                    <a:effectLst/>
                    <a:latin typeface="Libre Franklin"/>
                    <a:ea typeface="Libre Franklin"/>
                    <a:cs typeface="Libre Franklin"/>
                  </a:rPr>
                  <a:t>_</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3601853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1</m:t>
                        </m:r>
                      </m:num>
                      <m:den>
                        <m:r>
                          <a:rPr lang="en-US" b="0" i="1" noProof="0" smtClean="0">
                            <a:latin typeface="Cambria Math" panose="02040503050406030204" pitchFamily="18" charset="0"/>
                          </a:rPr>
                          <m:t>4</m:t>
                        </m:r>
                      </m:den>
                    </m:f>
                  </m:oMath>
                </a14:m>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1</m:t>
                        </m:r>
                      </m:num>
                      <m:den>
                        <m:r>
                          <a:rPr lang="en-US" b="0" i="1" noProof="0" smtClean="0">
                            <a:latin typeface="Cambria Math" panose="02040503050406030204" pitchFamily="18" charset="0"/>
                          </a:rPr>
                          <m:t>4</m:t>
                        </m:r>
                      </m:den>
                    </m:f>
                  </m:oMath>
                </a14:m>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 en la recta numérica].</a:t>
                </a: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𝟏/𝟒</a:t>
                </a:r>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𝟏/𝟒</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1/4</a:t>
                </a:r>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1/4</a:t>
                </a:r>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𝟏/𝟒</a:t>
                </a:r>
                <a:r>
                  <a:rPr lang="es-US" sz="1200" b="1" i="0" strike="noStrike" cap="none" spc="0" baseline="0" dirty="0">
                    <a:solidFill>
                      <a:srgbClr val="000000"/>
                    </a:solidFill>
                    <a:effectLst/>
                    <a:latin typeface="Libre Franklin"/>
                    <a:ea typeface="Libre Franklin"/>
                    <a:cs typeface="Libre Franklin"/>
                  </a:rPr>
                  <a:t> en la recta numérica].</a:t>
                </a: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4003562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𝟓</m:t>
                        </m:r>
                      </m:num>
                      <m:den>
                        <m:r>
                          <a:rPr lang="en-US" b="1" i="1" noProof="0" smtClean="0">
                            <a:latin typeface="Cambria Math" panose="02040503050406030204" pitchFamily="18" charset="0"/>
                          </a:rPr>
                          <m:t>𝟔</m:t>
                        </m:r>
                      </m:den>
                    </m:f>
                  </m:oMath>
                </a14:m>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𝟓</m:t>
                        </m:r>
                      </m:num>
                      <m:den>
                        <m:r>
                          <a:rPr lang="en-US" b="1" i="1" noProof="0" smtClean="0">
                            <a:latin typeface="Cambria Math" panose="02040503050406030204" pitchFamily="18" charset="0"/>
                          </a:rPr>
                          <m:t>𝟔</m:t>
                        </m:r>
                      </m:den>
                    </m:f>
                  </m:oMath>
                </a14:m>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5</m:t>
                        </m:r>
                      </m:num>
                      <m:den>
                        <m:r>
                          <a:rPr lang="en-US" b="0" i="1" noProof="0" smtClean="0">
                            <a:latin typeface="Cambria Math" panose="02040503050406030204" pitchFamily="18" charset="0"/>
                          </a:rPr>
                          <m:t>6</m:t>
                        </m:r>
                      </m:den>
                    </m:f>
                  </m:oMath>
                </a14:m>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5</m:t>
                        </m:r>
                      </m:num>
                      <m:den>
                        <m:r>
                          <a:rPr lang="en-US" b="0" i="1" noProof="0" smtClean="0">
                            <a:latin typeface="Cambria Math" panose="02040503050406030204" pitchFamily="18" charset="0"/>
                          </a:rPr>
                          <m:t>6</m:t>
                        </m:r>
                      </m:den>
                    </m:f>
                  </m:oMath>
                </a14:m>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𝟓</m:t>
                        </m:r>
                      </m:num>
                      <m:den>
                        <m:r>
                          <a:rPr lang="en-US" b="1" i="1" noProof="0" smtClean="0">
                            <a:latin typeface="Cambria Math" panose="02040503050406030204" pitchFamily="18" charset="0"/>
                          </a:rPr>
                          <m:t>𝟔</m:t>
                        </m:r>
                      </m:den>
                    </m:f>
                  </m:oMath>
                </a14:m>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𝟓/𝟔</a:t>
                </a:r>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𝟓/𝟔</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5/6</a:t>
                </a:r>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5/6</a:t>
                </a:r>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𝟓/𝟔</a:t>
                </a:r>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39937161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𝟔</m:t>
                        </m:r>
                      </m:num>
                      <m:den>
                        <m:r>
                          <a:rPr lang="en-US" b="1" i="1" noProof="0" smtClean="0">
                            <a:latin typeface="Cambria Math" panose="02040503050406030204" pitchFamily="18" charset="0"/>
                          </a:rPr>
                          <m:t>𝟖</m:t>
                        </m:r>
                      </m:den>
                    </m:f>
                  </m:oMath>
                </a14:m>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6</m:t>
                        </m:r>
                      </m:num>
                      <m:den>
                        <m:r>
                          <a:rPr lang="en-US" b="0" i="1" noProof="0" smtClean="0">
                            <a:latin typeface="Cambria Math" panose="02040503050406030204" pitchFamily="18" charset="0"/>
                          </a:rPr>
                          <m:t>8</m:t>
                        </m:r>
                      </m:den>
                    </m:f>
                  </m:oMath>
                </a14:m>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6</m:t>
                        </m:r>
                      </m:num>
                      <m:den>
                        <m:r>
                          <a:rPr lang="en-US" b="0" i="1" noProof="0" smtClean="0">
                            <a:latin typeface="Cambria Math" panose="02040503050406030204" pitchFamily="18" charset="0"/>
                          </a:rPr>
                          <m:t>8</m:t>
                        </m:r>
                      </m:den>
                    </m:f>
                  </m:oMath>
                </a14:m>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𝟔</m:t>
                        </m:r>
                      </m:num>
                      <m:den>
                        <m:r>
                          <a:rPr lang="en-US" b="1" i="1" noProof="0" smtClean="0">
                            <a:latin typeface="Cambria Math" panose="02040503050406030204" pitchFamily="18" charset="0"/>
                          </a:rPr>
                          <m:t>𝟖</m:t>
                        </m:r>
                      </m:den>
                    </m:f>
                  </m:oMath>
                </a14:m>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𝟔/𝟖</a:t>
                </a:r>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𝟏/𝟐</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6/8</a:t>
                </a:r>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6/8</a:t>
                </a:r>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𝟔/𝟖</a:t>
                </a:r>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3735244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𝟏𝟎</m:t>
                        </m:r>
                      </m:den>
                    </m:f>
                  </m:oMath>
                </a14:m>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4</m:t>
                        </m:r>
                      </m:num>
                      <m:den>
                        <m:r>
                          <a:rPr lang="en-US" b="0" i="1" noProof="0" smtClean="0">
                            <a:latin typeface="Cambria Math" panose="02040503050406030204" pitchFamily="18" charset="0"/>
                          </a:rPr>
                          <m:t>10</m:t>
                        </m:r>
                      </m:den>
                    </m:f>
                  </m:oMath>
                </a14:m>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4</m:t>
                        </m:r>
                      </m:num>
                      <m:den>
                        <m:r>
                          <a:rPr lang="en-US" b="0" i="1" noProof="0" smtClean="0">
                            <a:latin typeface="Cambria Math" panose="02040503050406030204" pitchFamily="18" charset="0"/>
                          </a:rPr>
                          <m:t>10</m:t>
                        </m:r>
                      </m:den>
                    </m:f>
                  </m:oMath>
                </a14:m>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𝟏𝟎</m:t>
                        </m:r>
                      </m:den>
                    </m:f>
                  </m:oMath>
                </a14:m>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𝟒/𝟏𝟎</a:t>
                </a:r>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𝟏/𝟐</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4/10</a:t>
                </a:r>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4/10</a:t>
                </a:r>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𝟒/𝟏𝟎</a:t>
                </a:r>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2167172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𝟕</m:t>
                        </m:r>
                      </m:den>
                    </m:f>
                  </m:oMath>
                </a14:m>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4</m:t>
                        </m:r>
                      </m:num>
                      <m:den>
                        <m:r>
                          <a:rPr lang="en-US" b="0" i="1" noProof="0" smtClean="0">
                            <a:latin typeface="Cambria Math" panose="02040503050406030204" pitchFamily="18" charset="0"/>
                          </a:rPr>
                          <m:t>7</m:t>
                        </m:r>
                      </m:den>
                    </m:f>
                  </m:oMath>
                </a14:m>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4</m:t>
                        </m:r>
                      </m:num>
                      <m:den>
                        <m:r>
                          <a:rPr lang="en-US" b="0" i="1" noProof="0" smtClean="0">
                            <a:latin typeface="Cambria Math" panose="02040503050406030204" pitchFamily="18" charset="0"/>
                          </a:rPr>
                          <m:t>7</m:t>
                        </m:r>
                      </m:den>
                    </m:f>
                  </m:oMath>
                </a14:m>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𝟕</m:t>
                        </m:r>
                      </m:den>
                    </m:f>
                  </m:oMath>
                </a14:m>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𝟒/𝟕</a:t>
                </a:r>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𝟏/𝟐</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4/7</a:t>
                </a:r>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4/7</a:t>
                </a:r>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𝟒/𝟕</a:t>
                </a:r>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3199142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𝟗</m:t>
                        </m:r>
                      </m:den>
                    </m:f>
                  </m:oMath>
                </a14:m>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4</m:t>
                        </m:r>
                      </m:num>
                      <m:den>
                        <m:r>
                          <a:rPr lang="en-US" b="0" i="1" noProof="0" smtClean="0">
                            <a:latin typeface="Cambria Math" panose="02040503050406030204" pitchFamily="18" charset="0"/>
                          </a:rPr>
                          <m:t>9</m:t>
                        </m:r>
                      </m:den>
                    </m:f>
                  </m:oMath>
                </a14:m>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4</m:t>
                        </m:r>
                      </m:num>
                      <m:den>
                        <m:r>
                          <a:rPr lang="en-US" b="0" i="1" noProof="0" smtClean="0">
                            <a:latin typeface="Cambria Math" panose="02040503050406030204" pitchFamily="18" charset="0"/>
                          </a:rPr>
                          <m:t>9</m:t>
                        </m:r>
                      </m:den>
                    </m:f>
                  </m:oMath>
                </a14:m>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𝟒</m:t>
                        </m:r>
                      </m:num>
                      <m:den>
                        <m:r>
                          <a:rPr lang="en-US" b="1" i="1" noProof="0" smtClean="0">
                            <a:latin typeface="Cambria Math" panose="02040503050406030204" pitchFamily="18" charset="0"/>
                          </a:rPr>
                          <m:t>𝟗</m:t>
                        </m:r>
                      </m:den>
                    </m:f>
                  </m:oMath>
                </a14:m>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𝟒/𝟗</a:t>
                </a:r>
                <a:r>
                  <a:rPr lang="es-US" sz="1200" b="1" i="0" strike="noStrike" cap="none" spc="0" baseline="0" dirty="0">
                    <a:solidFill>
                      <a:srgbClr val="000000"/>
                    </a:solidFill>
                    <a:effectLst/>
                    <a:latin typeface="Libre Franklin"/>
                    <a:ea typeface="Libre Franklin"/>
                    <a:cs typeface="Libre Franklin"/>
                  </a:rPr>
                  <a:t> y la recta numérica rotulada con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𝟏/𝟐</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Piensen en dónde se ubica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4/9</a:t>
                </a:r>
                <a:r>
                  <a:rPr lang="es-US" sz="1200" b="0" i="0" strike="noStrike" cap="none" spc="0" baseline="0" dirty="0">
                    <a:solidFill>
                      <a:srgbClr val="000000"/>
                    </a:solidFill>
                    <a:effectLst/>
                    <a:latin typeface="Libre Franklin"/>
                    <a:ea typeface="Libre Franklin"/>
                    <a:cs typeface="Libre Franklin"/>
                  </a:rPr>
                  <a:t> en la recta numérica. ¿Está </a:t>
                </a:r>
                <a:r>
                  <a:rPr lang="es-US" sz="1200" b="0" i="0" strike="noStrike" cap="none" spc="0" baseline="0" dirty="0">
                    <a:solidFill>
                      <a:srgbClr val="000000"/>
                    </a:solidFill>
                    <a:effectLst/>
                    <a:latin typeface="Cambria"/>
                    <a:ea typeface="Cambria"/>
                    <a:cs typeface="Cambria"/>
                  </a:rPr>
                  <a:t>2</a:t>
                </a:r>
                <a:r>
                  <a:rPr lang="en-US" b="0" i="0" noProof="0">
                    <a:latin typeface="Cambria Math" panose="02040503050406030204" pitchFamily="18" charset="0"/>
                  </a:rPr>
                  <a:t>4/9</a:t>
                </a:r>
                <a:r>
                  <a:rPr lang="es-US" sz="1200" b="0" i="0" strike="noStrike" cap="none" spc="0" baseline="0" dirty="0">
                    <a:solidFill>
                      <a:srgbClr val="000000"/>
                    </a:solidFill>
                    <a:effectLst/>
                    <a:latin typeface="Libre Franklin"/>
                    <a:ea typeface="Libre Franklin"/>
                    <a:cs typeface="Libre Franklin"/>
                  </a:rPr>
                  <a:t> más cerca de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o de </a:t>
                </a:r>
                <a:r>
                  <a:rPr lang="es-US" sz="1200" b="0" i="0" strike="noStrike" cap="none" spc="0" baseline="0" dirty="0">
                    <a:solidFill>
                      <a:srgbClr val="000000"/>
                    </a:solidFill>
                    <a:effectLst/>
                    <a:latin typeface="Cambria"/>
                    <a:ea typeface="Cambria"/>
                    <a:cs typeface="Cambria"/>
                  </a:rPr>
                  <a:t>3</a:t>
                </a:r>
                <a:r>
                  <a:rPr lang="es-US" sz="1200" b="0" i="0" strike="noStrike" cap="none" spc="0" baseline="0" dirty="0">
                    <a:solidFill>
                      <a:srgbClr val="000000"/>
                    </a:solidFill>
                    <a:effectLst/>
                    <a:latin typeface="Libre Franklin"/>
                    <a:ea typeface="Libre Franklin"/>
                    <a:cs typeface="Libre Franklin"/>
                  </a:rPr>
                  <a:t>? Levanten la mano cuando lo sepan.</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2</a:t>
                </a:r>
                <a:r>
                  <a:rPr lang="en-US" b="1" i="0" noProof="0">
                    <a:latin typeface="Cambria Math" panose="02040503050406030204" pitchFamily="18" charset="0"/>
                  </a:rPr>
                  <a:t>𝟒/𝟗</a:t>
                </a:r>
                <a:r>
                  <a:rPr lang="es-US" sz="1200" b="1" i="0" strike="noStrike" cap="none" spc="0" baseline="0" dirty="0">
                    <a:solidFill>
                      <a:srgbClr val="000000"/>
                    </a:solidFill>
                    <a:effectLst/>
                    <a:latin typeface="Libre Franklin"/>
                    <a:ea typeface="Libre Franklin"/>
                    <a:cs typeface="Libre Franklin"/>
                  </a:rPr>
                  <a:t> en la recta numérica].</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2339798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𝟐</m:t>
                        </m:r>
                      </m:den>
                    </m:f>
                  </m:oMath>
                </a14:m>
                <a:r>
                  <a:rPr lang="en-US" b="1" noProof="0" dirty="0">
                    <a:latin typeface="Libre Franklin" pitchFamily="2" charset="0"/>
                  </a:rPr>
                  <a:t> +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[Cada vez que haga una pregunta,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1</m:t>
                        </m:r>
                      </m:num>
                      <m:den>
                        <m:r>
                          <a:rPr lang="en-US" b="0" i="1" noProof="0" smtClean="0">
                            <a:latin typeface="Cambria Math" panose="02040503050406030204" pitchFamily="18" charset="0"/>
                          </a:rPr>
                          <m:t>2</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endParaRPr lang="en-US" b="1"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n-US" b="1" i="0" noProof="0">
                    <a:latin typeface="Cambria Math" panose="02040503050406030204" pitchFamily="18" charset="0"/>
                  </a:rPr>
                  <a:t>𝟏/𝟐</a:t>
                </a:r>
                <a:r>
                  <a:rPr lang="en-US" b="1" noProof="0" dirty="0">
                    <a:latin typeface="Libre Franklin" pitchFamily="2" charset="0"/>
                  </a:rPr>
                  <a:t> + </a:t>
                </a:r>
                <a:r>
                  <a:rPr lang="en-US" b="1" i="0" noProof="0">
                    <a:latin typeface="Cambria Math" panose="02040503050406030204" pitchFamily="18" charset="0"/>
                  </a:rPr>
                  <a:t>𝟏/𝟒</a:t>
                </a:r>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[Cada vez que haga una pregunta,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US" b="0" i="0" noProof="0">
                    <a:latin typeface="Cambria Math" panose="02040503050406030204" pitchFamily="18" charset="0"/>
                  </a:rPr>
                  <a:t>1/2</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endParaRPr lang="en-US" b="1"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3326571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𝟔</m:t>
                        </m:r>
                      </m:den>
                    </m:f>
                  </m:oMath>
                </a14:m>
                <a:r>
                  <a:rPr lang="en-US" b="1" noProof="0" dirty="0">
                    <a:latin typeface="Libre Franklin" pitchFamily="2" charset="0"/>
                  </a:rPr>
                  <a:t> +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𝟑</m:t>
                        </m:r>
                      </m:den>
                    </m:f>
                  </m:oMath>
                </a14:m>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1</m:t>
                        </m:r>
                      </m:num>
                      <m:den>
                        <m:r>
                          <a:rPr lang="en-US" b="0" i="1" noProof="0" smtClean="0">
                            <a:latin typeface="Cambria Math" panose="02040503050406030204" pitchFamily="18" charset="0"/>
                          </a:rPr>
                          <m:t>3</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n-US" b="1" i="0" noProof="0">
                    <a:latin typeface="Cambria Math" panose="02040503050406030204" pitchFamily="18" charset="0"/>
                  </a:rPr>
                  <a:t>𝟏/𝟔</a:t>
                </a:r>
                <a:r>
                  <a:rPr lang="en-US" b="1" noProof="0" dirty="0">
                    <a:latin typeface="Libre Franklin" pitchFamily="2" charset="0"/>
                  </a:rPr>
                  <a:t> + </a:t>
                </a:r>
                <a:r>
                  <a:rPr lang="en-US" b="1" i="0" noProof="0">
                    <a:latin typeface="Cambria Math" panose="02040503050406030204" pitchFamily="18" charset="0"/>
                  </a:rPr>
                  <a:t>𝟏/𝟑</a:t>
                </a:r>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US" b="0" i="0" noProof="0">
                    <a:latin typeface="Cambria Math" panose="02040503050406030204" pitchFamily="18" charset="0"/>
                  </a:rPr>
                  <a:t>1/3</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1311894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𝟑</m:t>
                        </m:r>
                      </m:num>
                      <m:den>
                        <m:r>
                          <a:rPr lang="en-US" b="1" i="1" noProof="0" smtClean="0">
                            <a:latin typeface="Cambria Math" panose="02040503050406030204" pitchFamily="18" charset="0"/>
                          </a:rPr>
                          <m:t>𝟒</m:t>
                        </m:r>
                      </m:den>
                    </m:f>
                  </m:oMath>
                </a14:m>
                <a:r>
                  <a:rPr lang="en-US" b="1" noProof="0" dirty="0">
                    <a:latin typeface="Libre Franklin" pitchFamily="2" charset="0"/>
                  </a:rPr>
                  <a:t> +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𝟑</m:t>
                        </m:r>
                      </m:num>
                      <m:den>
                        <m:r>
                          <a:rPr lang="en-US" b="1" i="1" noProof="0" smtClean="0">
                            <a:latin typeface="Cambria Math" panose="02040503050406030204" pitchFamily="18" charset="0"/>
                          </a:rPr>
                          <m:t>𝟖</m:t>
                        </m:r>
                      </m:den>
                    </m:f>
                  </m:oMath>
                </a14:m>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3</m:t>
                        </m:r>
                      </m:num>
                      <m:den>
                        <m:r>
                          <a:rPr lang="en-US" b="0" i="1" noProof="0" smtClean="0">
                            <a:latin typeface="Cambria Math" panose="02040503050406030204" pitchFamily="18" charset="0"/>
                          </a:rPr>
                          <m:t>4</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n-US" b="1" i="0" noProof="0">
                    <a:latin typeface="Cambria Math" panose="02040503050406030204" pitchFamily="18" charset="0"/>
                  </a:rPr>
                  <a:t>𝟑/𝟒</a:t>
                </a:r>
                <a:r>
                  <a:rPr lang="en-US" b="1" noProof="0" dirty="0">
                    <a:latin typeface="Libre Franklin" pitchFamily="2" charset="0"/>
                  </a:rPr>
                  <a:t> + </a:t>
                </a:r>
                <a:r>
                  <a:rPr lang="en-US" b="1" i="0" noProof="0">
                    <a:latin typeface="Cambria Math" panose="02040503050406030204" pitchFamily="18" charset="0"/>
                  </a:rPr>
                  <a:t>𝟑/𝟖</a:t>
                </a:r>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US" b="0" i="0" noProof="0">
                    <a:latin typeface="Cambria Math" panose="02040503050406030204" pitchFamily="18" charset="0"/>
                  </a:rPr>
                  <a:t>3/4</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1084861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𝟓</m:t>
                        </m:r>
                      </m:num>
                      <m:den>
                        <m:r>
                          <a:rPr lang="en-US" b="1" i="1" noProof="0" smtClean="0">
                            <a:latin typeface="Cambria Math" panose="02040503050406030204" pitchFamily="18" charset="0"/>
                          </a:rPr>
                          <m:t>𝟗</m:t>
                        </m:r>
                      </m:den>
                    </m:f>
                  </m:oMath>
                </a14:m>
                <a:r>
                  <a:rPr lang="en-US" b="1" noProof="0" dirty="0">
                    <a:latin typeface="Libre Franklin" pitchFamily="2" charset="0"/>
                  </a:rPr>
                  <a:t> + </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𝟐</m:t>
                        </m:r>
                      </m:num>
                      <m:den>
                        <m:r>
                          <a:rPr lang="en-US" b="1" i="1" noProof="0" smtClean="0">
                            <a:latin typeface="Cambria Math" panose="02040503050406030204" pitchFamily="18" charset="0"/>
                          </a:rPr>
                          <m:t>𝟑</m:t>
                        </m:r>
                      </m:den>
                    </m:f>
                  </m:oMath>
                </a14:m>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14:m>
                  <m:oMath xmlns:m="http://schemas.openxmlformats.org/officeDocument/2006/math">
                    <m:f>
                      <m:fPr>
                        <m:ctrlPr>
                          <a:rPr lang="en-US" b="0" i="1" noProof="0" smtClean="0">
                            <a:latin typeface="Cambria Math" panose="02040503050406030204" pitchFamily="18" charset="0"/>
                          </a:rPr>
                        </m:ctrlPr>
                      </m:fPr>
                      <m:num>
                        <m:r>
                          <a:rPr lang="en-US" b="0" i="1" noProof="0" smtClean="0">
                            <a:latin typeface="Cambria Math" panose="02040503050406030204" pitchFamily="18" charset="0"/>
                          </a:rPr>
                          <m:t>2</m:t>
                        </m:r>
                      </m:num>
                      <m:den>
                        <m:r>
                          <a:rPr lang="en-US" b="0" i="1" noProof="0" smtClean="0">
                            <a:latin typeface="Cambria Math" panose="02040503050406030204" pitchFamily="18" charset="0"/>
                          </a:rPr>
                          <m:t>3</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a:p>
                <a:endParaRPr lang="en-US" noProof="0" dirty="0">
                  <a:latin typeface="Libre Franklin" pitchFamily="2" charset="0"/>
                </a:endParaRP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a:t>
                </a:r>
                <a:r>
                  <a:rPr lang="en-US" b="1" i="0" noProof="0">
                    <a:latin typeface="Cambria Math" panose="02040503050406030204" pitchFamily="18" charset="0"/>
                  </a:rPr>
                  <a:t>𝟓/𝟗</a:t>
                </a:r>
                <a:r>
                  <a:rPr lang="en-US" b="1" noProof="0" dirty="0">
                    <a:latin typeface="Libre Franklin" pitchFamily="2" charset="0"/>
                  </a:rPr>
                  <a:t> + </a:t>
                </a:r>
                <a:r>
                  <a:rPr lang="en-US" b="1" i="0" noProof="0">
                    <a:latin typeface="Cambria Math" panose="02040503050406030204" pitchFamily="18" charset="0"/>
                  </a:rPr>
                  <a:t>𝟐/𝟑</a:t>
                </a:r>
                <a:r>
                  <a:rPr lang="es-US" sz="1200" b="1" i="0" strike="noStrike" cap="none" spc="0" baseline="0" dirty="0">
                    <a:solidFill>
                      <a:srgbClr val="000000"/>
                    </a:solidFill>
                    <a:effectLst/>
                    <a:latin typeface="Libre Franklin"/>
                    <a:ea typeface="Libre Franklin"/>
                    <a:cs typeface="Libre Franklin"/>
                  </a:rPr>
                  <a:t> ].</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endParaRPr lang="en-US" b="1" noProof="0" dirty="0">
                  <a:latin typeface="Libre Franklin" pitchFamily="2" charset="0"/>
                </a:endParaRP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US" b="0" i="0" noProof="0">
                    <a:latin typeface="Cambria Math" panose="02040503050406030204" pitchFamily="18" charset="0"/>
                  </a:rPr>
                  <a:t>2/3</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noProof="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suma de modo que muestre ambas fracciones con la misma unidad.</a:t>
                </a:r>
                <a:endParaRPr lang="en-US" b="1" noProof="0" dirty="0">
                  <a:latin typeface="Libre Franklin" pitchFamily="2" charset="0"/>
                </a:endParaRPr>
              </a:p>
              <a:p>
                <a:endParaRPr lang="en-US" b="1" noProof="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a:p>
                <a:endParaRPr lang="en-US" noProof="0" dirty="0">
                  <a:latin typeface="Libre Franklin" pitchFamily="2" charset="0"/>
                </a:endParaRP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1058286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[Pida a sus estudiantes que vayan al problema 1 en sus libros. Dé a sus estudiantes 2 o 3 minutos para que usen el proceso Lee-Dibuja-Escribe para resolver el problema].</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expresión usaron para hallar cuántas tazas de harina se necesitan?</a:t>
            </a:r>
            <a:endParaRPr lang="en-US" b="1" i="0" dirty="0">
              <a:latin typeface="Libre Franklin"/>
            </a:endParaRP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¿Las unidades están o no relacionadas? ¿Cómo lo saben?</a:t>
            </a:r>
            <a:endParaRPr lang="en-US" b="1" i="0" dirty="0">
              <a:latin typeface="Libre Franklin"/>
            </a:endParaRP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¿Cómo decidieron qué unidad usar cuando expresaron las fracciones con otro nombre?</a:t>
            </a:r>
            <a:endParaRPr lang="en-US" b="1" i="0" dirty="0">
              <a:latin typeface="Libre Franklin"/>
            </a:endParaRP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Hoy, formaremos unidades semejantes para sumar números mixtos con unidades no relacionadas.</a:t>
            </a:r>
            <a:endParaRPr b="1" i="0" dirty="0">
              <a:latin typeface="Libre Franklin"/>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77500" lnSpcReduction="20000"/>
              </a:bodyPr>
              <a:lstStyle/>
              <a:p>
                <a:r>
                  <a:rPr lang="es-US" sz="600" b="1" i="0" strike="noStrike" cap="none" spc="0" baseline="0" dirty="0">
                    <a:solidFill>
                      <a:srgbClr val="000000"/>
                    </a:solidFill>
                    <a:effectLst/>
                    <a:latin typeface="Libre Franklin"/>
                    <a:ea typeface="Libre Franklin"/>
                    <a:cs typeface="Libre Franklin"/>
                  </a:rPr>
                  <a:t>[Diga a la clase que trabajarán con una pareja y visitarán tres estaciones, rotando de una a la siguiente aproximadamente cada 3 minutos. Las estaciones están organizadas de simples a complejas. Al asignar las estaciones a las parejas de estudiantes, considere diferenciar el trabajo haciendo que quienes necesiten práctica adicional con expresar con otro nombre comiencen en la estación 1.</a:t>
                </a:r>
              </a:p>
              <a:p>
                <a:r>
                  <a:rPr lang="es-US" sz="600" b="1" i="0" strike="noStrike" cap="none" spc="0" baseline="0" dirty="0">
                    <a:solidFill>
                      <a:srgbClr val="000000"/>
                    </a:solidFill>
                    <a:effectLst/>
                    <a:latin typeface="Libre Franklin"/>
                    <a:ea typeface="Libre Franklin"/>
                    <a:cs typeface="Libre Franklin"/>
                  </a:rPr>
                  <a:t>• Estación 1: Expresar con otro nombre para sumar</a:t>
                </a:r>
              </a:p>
              <a:p>
                <a:r>
                  <a:rPr lang="es-US" sz="600" b="1" i="0" strike="noStrike" cap="none" spc="0" baseline="0" dirty="0">
                    <a:solidFill>
                      <a:srgbClr val="000000"/>
                    </a:solidFill>
                    <a:effectLst/>
                    <a:latin typeface="Libre Franklin"/>
                    <a:ea typeface="Libre Franklin"/>
                    <a:cs typeface="Libre Franklin"/>
                  </a:rPr>
                  <a:t>• Estación 2: Escribir una ecuación para emparejar con un modelo</a:t>
                </a:r>
              </a:p>
              <a:p>
                <a:r>
                  <a:rPr lang="es-US" sz="600" b="1" i="0" strike="noStrike" cap="none" spc="0" baseline="0" dirty="0">
                    <a:solidFill>
                      <a:srgbClr val="000000"/>
                    </a:solidFill>
                    <a:effectLst/>
                    <a:latin typeface="Libre Franklin"/>
                    <a:ea typeface="Libre Franklin"/>
                    <a:cs typeface="Libre Franklin"/>
                  </a:rPr>
                  <a:t>• Estación 3: Creen un problema verbal para emparejar una expresión]</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[Pida a sus estudiantes que vayan a sus estaciones asignadas y comiencen a trabajar. Pida a la clase que rote hacia la siguiente estación cuando usted dé la señal].</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[Recorra el salón de clases y supervise el trabajo. Se brindan ejemplos de trabajos de estudiantes para cada estación].</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[Estación 1]</a:t>
                </a:r>
              </a:p>
              <a:p>
                <a:endParaRPr lang="en-US" b="1" noProof="0" dirty="0">
                  <a:latin typeface="Libre Franklin" pitchFamily="2" charset="0"/>
                </a:endParaRPr>
              </a:p>
              <a:p>
                <a:r>
                  <a:rPr lang="es-US" sz="600" b="0" i="0" strike="noStrike" cap="none" spc="0" baseline="0" dirty="0">
                    <a:solidFill>
                      <a:srgbClr val="000000"/>
                    </a:solidFill>
                    <a:effectLst/>
                    <a:latin typeface="Libre Franklin"/>
                    <a:ea typeface="Libre Franklin"/>
                    <a:cs typeface="Libre Franklin"/>
                  </a:rPr>
                  <a:t>Sumen. Si tienen tiempo, hallen la suma de una manera diferente.</a:t>
                </a:r>
              </a:p>
              <a:p>
                <a:endParaRPr lang="en-US" b="1" noProof="0" dirty="0">
                  <a:latin typeface="Libre Franklin" pitchFamily="2" charset="0"/>
                </a:endParaRPr>
              </a:p>
              <a:p>
                <a:r>
                  <a:rPr lang="en-US" b="1" noProof="0" dirty="0">
                    <a:latin typeface="Libre Franklin" pitchFamily="2" charset="0"/>
                  </a:rPr>
                  <a:t>[</a:t>
                </a:r>
                <a:r>
                  <a:rPr lang="en-US" b="1" noProof="0" dirty="0">
                    <a:latin typeface="Cambria" panose="02040503050406030204" pitchFamily="18" charset="0"/>
                    <a:ea typeface="Cambria" panose="02040503050406030204" pitchFamily="18" charset="0"/>
                  </a:rPr>
                  <a:t>5</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𝟕</m:t>
                        </m:r>
                      </m:num>
                      <m:den>
                        <m:r>
                          <a:rPr lang="en-US" b="1" i="1" noProof="0" smtClean="0">
                            <a:latin typeface="Cambria Math" panose="02040503050406030204" pitchFamily="18" charset="0"/>
                          </a:rPr>
                          <m:t>𝟗</m:t>
                        </m:r>
                      </m:den>
                    </m:f>
                  </m:oMath>
                </a14:m>
                <a:r>
                  <a:rPr lang="en-US" b="1" noProof="0" dirty="0">
                    <a:latin typeface="Libre Franklin" pitchFamily="2" charset="0"/>
                  </a:rPr>
                  <a:t> </a:t>
                </a:r>
                <a:r>
                  <a:rPr lang="en-US" b="1" noProof="0" dirty="0">
                    <a:latin typeface="Cambria" panose="02040503050406030204" pitchFamily="18" charset="0"/>
                    <a:ea typeface="Cambria" panose="02040503050406030204" pitchFamily="18" charset="0"/>
                  </a:rPr>
                  <a:t>+</a:t>
                </a:r>
                <a:r>
                  <a:rPr lang="en-US" b="1" noProof="0" dirty="0">
                    <a:latin typeface="Libre Franklin" pitchFamily="2" charset="0"/>
                  </a:rPr>
                  <a:t> </a:t>
                </a:r>
                <a:r>
                  <a:rPr lang="en-US" b="1" noProof="0" dirty="0">
                    <a:latin typeface="Cambria" panose="02040503050406030204" pitchFamily="18" charset="0"/>
                    <a:ea typeface="Cambria" panose="02040503050406030204" pitchFamily="18" charset="0"/>
                  </a:rPr>
                  <a:t>3</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𝟐</m:t>
                        </m:r>
                      </m:num>
                      <m:den>
                        <m:r>
                          <a:rPr lang="en-US" b="1" i="1" noProof="0" smtClean="0">
                            <a:latin typeface="Cambria Math" panose="02040503050406030204" pitchFamily="18" charset="0"/>
                          </a:rPr>
                          <m:t>𝟒</m:t>
                        </m:r>
                      </m:den>
                    </m:f>
                  </m:oMath>
                </a14:m>
                <a:r>
                  <a:rPr lang="en-US" b="1" noProof="0" dirty="0">
                    <a:latin typeface="Libre Franklin" pitchFamily="2" charset="0"/>
                  </a:rPr>
                  <a:t> </a:t>
                </a:r>
                <a:r>
                  <a:rPr lang="en-US" b="1" noProof="0" dirty="0">
                    <a:latin typeface="Cambria" panose="02040503050406030204" pitchFamily="18" charset="0"/>
                    <a:ea typeface="Cambria" panose="02040503050406030204" pitchFamily="18" charset="0"/>
                  </a:rPr>
                  <a:t>=</a:t>
                </a:r>
                <a:r>
                  <a:rPr lang="en-US" b="1" noProof="0" dirty="0">
                    <a:latin typeface="Libre Franklin" pitchFamily="2" charset="0"/>
                  </a:rPr>
                  <a:t> </a:t>
                </a:r>
                <a:r>
                  <a:rPr lang="en-US" b="1" noProof="0" dirty="0">
                    <a:latin typeface="Cambria" panose="02040503050406030204" pitchFamily="18" charset="0"/>
                    <a:ea typeface="Cambria" panose="02040503050406030204" pitchFamily="18" charset="0"/>
                  </a:rPr>
                  <a:t>_______ </a:t>
                </a:r>
                <a:r>
                  <a:rPr lang="en-US" b="1" noProof="0" dirty="0">
                    <a:latin typeface="Libre Franklin" pitchFamily="2" charset="0"/>
                    <a:ea typeface="Cambria" panose="02040503050406030204" pitchFamily="18" charset="0"/>
                  </a:rPr>
                  <a:t>]</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[Estación 2]</a:t>
                </a:r>
              </a:p>
              <a:p>
                <a:endParaRPr lang="en-US" b="1" noProof="0" dirty="0">
                  <a:latin typeface="Libre Franklin" pitchFamily="2" charset="0"/>
                </a:endParaRPr>
              </a:p>
              <a:p>
                <a:r>
                  <a:rPr lang="es-US" sz="600" b="0" i="0" strike="noStrike" cap="none" spc="0" baseline="0" dirty="0">
                    <a:solidFill>
                      <a:srgbClr val="000000"/>
                    </a:solidFill>
                    <a:effectLst/>
                    <a:latin typeface="Libre Franklin"/>
                    <a:ea typeface="Libre Franklin"/>
                    <a:cs typeface="Libre Franklin"/>
                  </a:rPr>
                  <a:t>Escriban una ecuación con unidades no relacionadas que coincida con el trabajo que se muestra. Si tienen tiempo, escriban otra ecuación con unidades no relacionadas diferentes.</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[Estación 3]</a:t>
                </a:r>
              </a:p>
              <a:p>
                <a:endParaRPr lang="en-US" b="1" noProof="0" dirty="0">
                  <a:latin typeface="Libre Franklin" pitchFamily="2" charset="0"/>
                </a:endParaRPr>
              </a:p>
              <a:p>
                <a:r>
                  <a:rPr lang="es-US" sz="600" b="0" i="0" strike="noStrike" cap="none" spc="0" baseline="0" dirty="0">
                    <a:solidFill>
                      <a:srgbClr val="000000"/>
                    </a:solidFill>
                    <a:effectLst/>
                    <a:latin typeface="Libre Franklin"/>
                    <a:ea typeface="Libre Franklin"/>
                    <a:cs typeface="Libre Franklin"/>
                  </a:rPr>
                  <a:t>Creen un problema verbal que coincida con la expresión. Si tienen tiempo, escriban un segundo problema verbal que coincida con la expresión.</a:t>
                </a:r>
              </a:p>
              <a:p>
                <a:endParaRPr lang="en-US" b="1" noProof="0" dirty="0">
                  <a:latin typeface="Libre Franklin" pitchFamily="2" charset="0"/>
                </a:endParaRPr>
              </a:p>
              <a:p>
                <a:r>
                  <a:rPr lang="en-US" b="1" noProof="0" dirty="0">
                    <a:latin typeface="Libre Franklin" pitchFamily="2" charset="0"/>
                  </a:rPr>
                  <a:t>[</a:t>
                </a:r>
                <a:r>
                  <a:rPr lang="en-US" b="1" noProof="0" dirty="0">
                    <a:latin typeface="Cambria" panose="02040503050406030204" pitchFamily="18" charset="0"/>
                    <a:ea typeface="Cambria" panose="02040503050406030204" pitchFamily="18" charset="0"/>
                  </a:rPr>
                  <a:t>7</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m:t>
                        </m:r>
                      </m:num>
                      <m:den>
                        <m:r>
                          <a:rPr lang="en-US" b="1" i="1" noProof="0" smtClean="0">
                            <a:latin typeface="Cambria Math" panose="02040503050406030204" pitchFamily="18" charset="0"/>
                          </a:rPr>
                          <m:t>𝟑</m:t>
                        </m:r>
                      </m:den>
                    </m:f>
                  </m:oMath>
                </a14:m>
                <a:r>
                  <a:rPr lang="en-US" b="1" noProof="0" dirty="0">
                    <a:latin typeface="Libre Franklin" pitchFamily="2" charset="0"/>
                  </a:rPr>
                  <a:t> </a:t>
                </a:r>
                <a:r>
                  <a:rPr lang="en-US" b="1" noProof="0" dirty="0">
                    <a:latin typeface="Cambria" panose="02040503050406030204" pitchFamily="18" charset="0"/>
                    <a:ea typeface="Cambria" panose="02040503050406030204" pitchFamily="18" charset="0"/>
                  </a:rPr>
                  <a:t>+</a:t>
                </a:r>
                <a:r>
                  <a:rPr lang="en-US" b="1" noProof="0" dirty="0">
                    <a:latin typeface="Libre Franklin" pitchFamily="2" charset="0"/>
                  </a:rPr>
                  <a:t> </a:t>
                </a:r>
                <a:r>
                  <a:rPr lang="en-US" b="1" noProof="0" dirty="0">
                    <a:latin typeface="Cambria" panose="02040503050406030204" pitchFamily="18" charset="0"/>
                    <a:ea typeface="Cambria" panose="02040503050406030204" pitchFamily="18" charset="0"/>
                  </a:rPr>
                  <a:t>6</a:t>
                </a:r>
                <a14:m>
                  <m:oMath xmlns:m="http://schemas.openxmlformats.org/officeDocument/2006/math">
                    <m:f>
                      <m:fPr>
                        <m:ctrlPr>
                          <a:rPr lang="en-US" b="1" i="1" noProof="0" smtClean="0">
                            <a:latin typeface="Cambria Math" panose="02040503050406030204" pitchFamily="18" charset="0"/>
                          </a:rPr>
                        </m:ctrlPr>
                      </m:fPr>
                      <m:num>
                        <m:r>
                          <a:rPr lang="en-US" b="1" i="1" noProof="0" smtClean="0">
                            <a:latin typeface="Cambria Math" panose="02040503050406030204" pitchFamily="18" charset="0"/>
                          </a:rPr>
                          <m:t>𝟏𝟏</m:t>
                        </m:r>
                      </m:num>
                      <m:den>
                        <m:r>
                          <a:rPr lang="en-US" b="1" i="1" noProof="0" smtClean="0">
                            <a:latin typeface="Cambria Math" panose="02040503050406030204" pitchFamily="18" charset="0"/>
                          </a:rPr>
                          <m:t>𝟏𝟔</m:t>
                        </m:r>
                      </m:den>
                    </m:f>
                  </m:oMath>
                </a14:m>
                <a:r>
                  <a:rPr lang="en-US" b="1" noProof="0" dirty="0">
                    <a:latin typeface="Libre Franklin" pitchFamily="2" charset="0"/>
                  </a:rPr>
                  <a:t>]</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[Luego de que cada estudiante visite las tres estaciones, pídales que adhieran su trabajo de las estaciones a una hoja de papel de rotafolio. Luego, cuelgue las exposiciones en el salón como preparación para el paseo por la galería].</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[Considere dar tiempo a sus estudiantes para reflexionar después de completar las estaciones. Haga las siguientes preguntas:</a:t>
                </a:r>
              </a:p>
              <a:p>
                <a:r>
                  <a:rPr lang="es-US" sz="600" b="1" i="0" strike="noStrike" cap="none" spc="0" baseline="0" dirty="0">
                    <a:solidFill>
                      <a:srgbClr val="000000"/>
                    </a:solidFill>
                    <a:effectLst/>
                    <a:latin typeface="Libre Franklin"/>
                    <a:ea typeface="Libre Franklin"/>
                    <a:cs typeface="Libre Franklin"/>
                  </a:rPr>
                  <a:t>• ¿Probaron algún método nuevo que les funcionó bien?</a:t>
                </a:r>
              </a:p>
              <a:p>
                <a:r>
                  <a:rPr lang="es-US" sz="600" b="1" i="0" strike="noStrike" cap="none" spc="0" baseline="0" dirty="0">
                    <a:solidFill>
                      <a:srgbClr val="000000"/>
                    </a:solidFill>
                    <a:effectLst/>
                    <a:latin typeface="Libre Franklin"/>
                    <a:ea typeface="Libre Franklin"/>
                    <a:cs typeface="Libre Franklin"/>
                  </a:rPr>
                  <a:t>• ¿Qué desafío tuvieron y qué aprendieron de él?</a:t>
                </a:r>
              </a:p>
              <a:p>
                <a:r>
                  <a:rPr lang="es-US" sz="600" b="1" i="0" strike="noStrike" cap="none" spc="0" baseline="0" dirty="0">
                    <a:solidFill>
                      <a:srgbClr val="000000"/>
                    </a:solidFill>
                    <a:effectLst/>
                    <a:latin typeface="Libre Franklin"/>
                    <a:ea typeface="Libre Franklin"/>
                    <a:cs typeface="Libre Franklin"/>
                  </a:rPr>
                  <a:t>• ¿Sobre qué tema aún tienen preguntas?]</a:t>
                </a: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a:t>
                </a:r>
                <a:r>
                  <a:rPr lang="es-US" sz="900" b="1" i="0" strike="noStrike" cap="none" spc="0" baseline="0" dirty="0">
                    <a:solidFill>
                      <a:srgbClr val="000000"/>
                    </a:solidFill>
                    <a:effectLst/>
                    <a:latin typeface="Libre Franklin"/>
                    <a:ea typeface="Libre Franklin"/>
                    <a:cs typeface="Libre Franklin"/>
                  </a:rPr>
                  <a:t>Considere hacer las siguientes preguntas para promover </a:t>
                </a:r>
                <a:r>
                  <a:rPr lang="es-US" sz="900" b="1" i="0" strike="noStrike" cap="none" spc="0" baseline="0">
                    <a:solidFill>
                      <a:srgbClr val="000000"/>
                    </a:solidFill>
                    <a:effectLst/>
                    <a:latin typeface="Libre Franklin"/>
                    <a:ea typeface="Libre Franklin"/>
                    <a:cs typeface="Libre Franklin"/>
                  </a:rPr>
                  <a:t>el estándar MP2</a:t>
                </a:r>
                <a:r>
                  <a:rPr lang="es-US" sz="600" b="1" i="0" strike="noStrike" cap="none" spc="0" baseline="0">
                    <a:solidFill>
                      <a:srgbClr val="000000"/>
                    </a:solidFill>
                    <a:effectLst/>
                    <a:latin typeface="Libre Franklin"/>
                    <a:ea typeface="Libre Franklin"/>
                    <a:cs typeface="Libre Franklin"/>
                  </a:rPr>
                  <a:t>:</a:t>
                </a:r>
                <a:endParaRPr lang="es-US" sz="600" b="1" i="0" strike="noStrike" cap="none" spc="0" baseline="0" dirty="0">
                  <a:solidFill>
                    <a:srgbClr val="000000"/>
                  </a:solidFill>
                  <a:effectLst/>
                  <a:latin typeface="Libre Franklin"/>
                  <a:ea typeface="Libre Franklin"/>
                  <a:cs typeface="Libre Franklin"/>
                </a:endParaRPr>
              </a:p>
              <a:p>
                <a:endParaRPr lang="en-US" b="1" noProof="0" dirty="0">
                  <a:latin typeface="Libre Franklin" pitchFamily="2" charset="0"/>
                </a:endParaRPr>
              </a:p>
              <a:p>
                <a:r>
                  <a:rPr lang="es-US" sz="600" b="1" i="0" strike="noStrike" cap="none" spc="0" baseline="0" dirty="0">
                    <a:solidFill>
                      <a:srgbClr val="000000"/>
                    </a:solidFill>
                    <a:effectLst/>
                    <a:latin typeface="Libre Franklin"/>
                    <a:ea typeface="Libre Franklin"/>
                    <a:cs typeface="Libre Franklin"/>
                  </a:rPr>
                  <a:t>• ¿Qué situaciones del mundo real se pueden representar con la suma?</a:t>
                </a:r>
              </a:p>
              <a:p>
                <a:r>
                  <a:rPr lang="es-US" sz="600" b="1" i="0" strike="noStrike" cap="none" spc="0" baseline="0" dirty="0">
                    <a:solidFill>
                      <a:srgbClr val="000000"/>
                    </a:solidFill>
                    <a:effectLst/>
                    <a:latin typeface="Libre Franklin"/>
                    <a:ea typeface="Libre Franklin"/>
                    <a:cs typeface="Libre Franklin"/>
                  </a:rPr>
                  <a:t>• ¿Qué cantidades del mundo real se pueden representar con estos números mixtos?</a:t>
                </a:r>
              </a:p>
              <a:p>
                <a:r>
                  <a:rPr lang="es-US" sz="600" b="1" i="0" strike="noStrike" cap="none" spc="0" baseline="0" dirty="0">
                    <a:solidFill>
                      <a:srgbClr val="000000"/>
                    </a:solidFill>
                    <a:effectLst/>
                    <a:latin typeface="Libre Franklin"/>
                    <a:ea typeface="Libre Franklin"/>
                    <a:cs typeface="Libre Franklin"/>
                  </a:rPr>
                  <a:t>• ¿Cómo representa </a:t>
                </a:r>
                <a:r>
                  <a:rPr lang="en-US" sz="800" b="1" noProof="0" dirty="0">
                    <a:latin typeface="Cambria" panose="02040503050406030204" pitchFamily="18" charset="0"/>
                    <a:ea typeface="Cambria" panose="02040503050406030204" pitchFamily="18" charset="0"/>
                  </a:rPr>
                  <a:t>7</a:t>
                </a:r>
                <a14:m>
                  <m:oMath xmlns:m="http://schemas.openxmlformats.org/officeDocument/2006/math">
                    <m:f>
                      <m:fPr>
                        <m:ctrlPr>
                          <a:rPr lang="en-US" sz="800" b="1" i="1" noProof="0" smtClean="0">
                            <a:latin typeface="Cambria Math" panose="02040503050406030204" pitchFamily="18" charset="0"/>
                          </a:rPr>
                        </m:ctrlPr>
                      </m:fPr>
                      <m:num>
                        <m:r>
                          <a:rPr lang="en-US" sz="800" b="1" i="1" noProof="0" smtClean="0">
                            <a:latin typeface="Cambria Math" panose="02040503050406030204" pitchFamily="18" charset="0"/>
                          </a:rPr>
                          <m:t>𝟏</m:t>
                        </m:r>
                      </m:num>
                      <m:den>
                        <m:r>
                          <a:rPr lang="en-US" sz="800" b="1" i="1" noProof="0" smtClean="0">
                            <a:latin typeface="Cambria Math" panose="02040503050406030204" pitchFamily="18" charset="0"/>
                          </a:rPr>
                          <m:t>𝟑</m:t>
                        </m:r>
                      </m:den>
                    </m:f>
                  </m:oMath>
                </a14:m>
                <a:r>
                  <a:rPr lang="en-US" sz="800" b="1" noProof="0" dirty="0">
                    <a:latin typeface="Libre Franklin" pitchFamily="2" charset="0"/>
                  </a:rPr>
                  <a:t> </a:t>
                </a:r>
                <a:r>
                  <a:rPr lang="en-US" sz="800" b="1" noProof="0" dirty="0">
                    <a:latin typeface="Cambria" panose="02040503050406030204" pitchFamily="18" charset="0"/>
                    <a:ea typeface="Cambria" panose="02040503050406030204" pitchFamily="18" charset="0"/>
                  </a:rPr>
                  <a:t>+</a:t>
                </a:r>
                <a:r>
                  <a:rPr lang="en-US" sz="800" b="1" noProof="0" dirty="0">
                    <a:latin typeface="Libre Franklin" pitchFamily="2" charset="0"/>
                  </a:rPr>
                  <a:t> </a:t>
                </a:r>
                <a:r>
                  <a:rPr lang="en-US" sz="800" b="1" noProof="0" dirty="0">
                    <a:latin typeface="Cambria" panose="02040503050406030204" pitchFamily="18" charset="0"/>
                    <a:ea typeface="Cambria" panose="02040503050406030204" pitchFamily="18" charset="0"/>
                  </a:rPr>
                  <a:t>6</a:t>
                </a:r>
                <a14:m>
                  <m:oMath xmlns:m="http://schemas.openxmlformats.org/officeDocument/2006/math">
                    <m:f>
                      <m:fPr>
                        <m:ctrlPr>
                          <a:rPr lang="en-US" sz="800" b="1" i="1" noProof="0" smtClean="0">
                            <a:latin typeface="Cambria Math" panose="02040503050406030204" pitchFamily="18" charset="0"/>
                          </a:rPr>
                        </m:ctrlPr>
                      </m:fPr>
                      <m:num>
                        <m:r>
                          <a:rPr lang="en-US" sz="800" b="1" i="1" noProof="0" smtClean="0">
                            <a:latin typeface="Cambria Math" panose="02040503050406030204" pitchFamily="18" charset="0"/>
                          </a:rPr>
                          <m:t>𝟏𝟏</m:t>
                        </m:r>
                      </m:num>
                      <m:den>
                        <m:r>
                          <a:rPr lang="en-US" sz="800" b="1" i="1" noProof="0" smtClean="0">
                            <a:latin typeface="Cambria Math" panose="02040503050406030204" pitchFamily="18" charset="0"/>
                          </a:rPr>
                          <m:t>𝟏𝟔</m:t>
                        </m:r>
                      </m:den>
                    </m:f>
                  </m:oMath>
                </a14:m>
                <a:r>
                  <a:rPr lang="es-US" sz="600" b="1" i="0" strike="noStrike" cap="none" spc="0" baseline="0" dirty="0">
                    <a:solidFill>
                      <a:srgbClr val="000000"/>
                    </a:solidFill>
                    <a:effectLst/>
                    <a:latin typeface="Libre Franklin"/>
                    <a:ea typeface="Libre Franklin"/>
                    <a:cs typeface="Libre Franklin"/>
                  </a:rPr>
                  <a:t> el problema verbal que escribieron?]</a:t>
                </a:r>
              </a:p>
            </p:txBody>
          </p:sp>
        </mc:Choice>
        <mc:Fallback xmlns="">
          <p:sp>
            <p:nvSpPr>
              <p:cNvPr id="3" name="Notes Placeholder 2"/>
              <p:cNvSpPr>
                <a:spLocks noGrp="1"/>
              </p:cNvSpPr>
              <p:nvPr>
                <p:ph type="body" idx="1"/>
              </p:nvPr>
            </p:nvSpPr>
            <p:spPr/>
            <p:txBody>
              <a:bodyPr>
                <a:normAutofit fontScale="77500" lnSpcReduction="20000"/>
              </a:bodyPr>
              <a:lstStyle/>
              <a:p>
                <a:r>
                  <a:rPr lang="es-US" sz="600" b="1" i="0" strike="noStrike" cap="none" spc="0" baseline="0">
                    <a:solidFill>
                      <a:srgbClr val="000000"/>
                    </a:solidFill>
                    <a:effectLst/>
                    <a:latin typeface="Libre Franklin"/>
                    <a:ea typeface="Libre Franklin"/>
                    <a:cs typeface="Libre Franklin"/>
                  </a:rPr>
                  <a:t>[Diga a la clase que trabajarán con una pareja y visitarán tres estaciones, rotando de una a la siguiente aproximadamente cada 3 minutos. Las estaciones están organizadas de simples a complejas. Al asignar las estaciones a las parejas de estudiantes, considere diferenciar el trabajo haciendo que quienes necesiten práctica adicional con expresar con otro nombre comiencen en la estación 1.</a:t>
                </a:r>
              </a:p>
              <a:p>
                <a:r>
                  <a:rPr lang="es-US" sz="600" b="1" i="0" strike="noStrike" cap="none" spc="0" baseline="0">
                    <a:solidFill>
                      <a:srgbClr val="000000"/>
                    </a:solidFill>
                    <a:effectLst/>
                    <a:latin typeface="Libre Franklin"/>
                    <a:ea typeface="Libre Franklin"/>
                    <a:cs typeface="Libre Franklin"/>
                  </a:rPr>
                  <a:t>• Estación 1: Expresar con otro nombre para sumar</a:t>
                </a:r>
              </a:p>
              <a:p>
                <a:r>
                  <a:rPr lang="es-US" sz="600" b="1" i="0" strike="noStrike" cap="none" spc="0" baseline="0">
                    <a:solidFill>
                      <a:srgbClr val="000000"/>
                    </a:solidFill>
                    <a:effectLst/>
                    <a:latin typeface="Libre Franklin"/>
                    <a:ea typeface="Libre Franklin"/>
                    <a:cs typeface="Libre Franklin"/>
                  </a:rPr>
                  <a:t>• Estación 2: Escribir una ecuación para emparejar con un modelo</a:t>
                </a:r>
              </a:p>
              <a:p>
                <a:r>
                  <a:rPr lang="es-US" sz="600" b="1" i="0" strike="noStrike" cap="none" spc="0" baseline="0">
                    <a:solidFill>
                      <a:srgbClr val="000000"/>
                    </a:solidFill>
                    <a:effectLst/>
                    <a:latin typeface="Libre Franklin"/>
                    <a:ea typeface="Libre Franklin"/>
                    <a:cs typeface="Libre Franklin"/>
                  </a:rPr>
                  <a:t>• Estación 3: Crear un problema verbal para emparejar una expresión]</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[Pida a sus estudiantes que vayan a sus estaciones asignadas y comiencen a trabajar. Pida a la clase que rote hacia la siguiente estación cuando usted dé la señal].</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[Recorra el salón de clases y supervise el trabajo. Se brindan ejemplos de trabajos de estudiantes para cada estación].</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[Estación 1]</a:t>
                </a:r>
              </a:p>
              <a:p>
                <a:endParaRPr lang="en-US" b="1" noProof="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Suma. Si tienen tiempo, hallen la suma de una manera diferente.</a:t>
                </a:r>
              </a:p>
              <a:p>
                <a:endParaRPr lang="en-US" b="1" noProof="0">
                  <a:latin typeface="Libre Franklin" pitchFamily="2" charset="0"/>
                </a:endParaRPr>
              </a:p>
              <a:p>
                <a:r>
                  <a:rPr lang="en-US" b="1" noProof="0">
                    <a:latin typeface="Libre Franklin" pitchFamily="2" charset="0"/>
                  </a:rPr>
                  <a:t>[</a:t>
                </a:r>
                <a:r>
                  <a:rPr lang="en-US" b="1" noProof="0">
                    <a:latin typeface="Cambria" panose="02040503050406030204" pitchFamily="18" charset="0"/>
                    <a:ea typeface="Cambria" panose="02040503050406030204" pitchFamily="18" charset="0"/>
                  </a:rPr>
                  <a:t>5</a:t>
                </a:r>
                <a:r>
                  <a:rPr lang="en-US" b="1" i="0" noProof="0">
                    <a:latin typeface="Cambria Math" panose="02040503050406030204" pitchFamily="18" charset="0"/>
                  </a:rPr>
                  <a:t>𝟕/𝟗</a:t>
                </a:r>
                <a:r>
                  <a:rPr lang="en-US" b="1" noProof="0">
                    <a:latin typeface="Libre Franklin" pitchFamily="2" charset="0"/>
                  </a:rPr>
                  <a:t> </a:t>
                </a:r>
                <a:r>
                  <a:rPr lang="en-US" b="1" noProof="0">
                    <a:latin typeface="Cambria" panose="02040503050406030204" pitchFamily="18" charset="0"/>
                    <a:ea typeface="Cambria" panose="02040503050406030204" pitchFamily="18" charset="0"/>
                  </a:rPr>
                  <a:t>+</a:t>
                </a:r>
                <a:r>
                  <a:rPr lang="en-US" b="1" noProof="0">
                    <a:latin typeface="Libre Franklin" pitchFamily="2" charset="0"/>
                  </a:rPr>
                  <a:t> </a:t>
                </a:r>
                <a:r>
                  <a:rPr lang="en-US" b="1" noProof="0">
                    <a:latin typeface="Cambria" panose="02040503050406030204" pitchFamily="18" charset="0"/>
                    <a:ea typeface="Cambria" panose="02040503050406030204" pitchFamily="18" charset="0"/>
                  </a:rPr>
                  <a:t>3</a:t>
                </a:r>
                <a:r>
                  <a:rPr lang="en-US" b="1" i="0" noProof="0">
                    <a:latin typeface="Cambria Math" panose="02040503050406030204" pitchFamily="18" charset="0"/>
                  </a:rPr>
                  <a:t>𝟐/𝟒</a:t>
                </a:r>
                <a:r>
                  <a:rPr lang="en-US" b="1" noProof="0">
                    <a:latin typeface="Libre Franklin" pitchFamily="2" charset="0"/>
                  </a:rPr>
                  <a:t> </a:t>
                </a:r>
                <a:r>
                  <a:rPr lang="en-US" b="1" noProof="0">
                    <a:latin typeface="Cambria" panose="02040503050406030204" pitchFamily="18" charset="0"/>
                    <a:ea typeface="Cambria" panose="02040503050406030204" pitchFamily="18" charset="0"/>
                  </a:rPr>
                  <a:t>=</a:t>
                </a:r>
                <a:r>
                  <a:rPr lang="en-US" b="1" noProof="0">
                    <a:latin typeface="Libre Franklin" pitchFamily="2" charset="0"/>
                  </a:rPr>
                  <a:t> </a:t>
                </a:r>
                <a:r>
                  <a:rPr lang="en-US" b="1" noProof="0">
                    <a:latin typeface="Cambria" panose="02040503050406030204" pitchFamily="18" charset="0"/>
                    <a:ea typeface="Cambria" panose="02040503050406030204" pitchFamily="18" charset="0"/>
                  </a:rPr>
                  <a:t>_______ </a:t>
                </a:r>
                <a:r>
                  <a:rPr lang="en-US" b="1" noProof="0">
                    <a:latin typeface="Libre Franklin" pitchFamily="2" charset="0"/>
                    <a:ea typeface="Cambria" panose="02040503050406030204" pitchFamily="18" charset="0"/>
                  </a:rPr>
                  <a:t>]</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[Estación 2]</a:t>
                </a:r>
              </a:p>
              <a:p>
                <a:endParaRPr lang="en-US" b="1" noProof="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Escriban una ecuación con unidades no relacionadas que coincida con el trabajo que se muestra. Si tienen tiempo, escriban otra ecuación con unidades no relacionadas diferentes.</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[Estación 3]</a:t>
                </a:r>
              </a:p>
              <a:p>
                <a:endParaRPr lang="en-US" b="1" noProof="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Creen un problema verbal que coincida con la expresión. Si tienen tiempo, escriban un segundo problema verbal que coincida con la expresión.</a:t>
                </a:r>
              </a:p>
              <a:p>
                <a:endParaRPr lang="en-US" b="1" noProof="0">
                  <a:latin typeface="Libre Franklin" pitchFamily="2" charset="0"/>
                </a:endParaRPr>
              </a:p>
              <a:p>
                <a:r>
                  <a:rPr lang="en-US" b="1" noProof="0">
                    <a:latin typeface="Libre Franklin" pitchFamily="2" charset="0"/>
                  </a:rPr>
                  <a:t>[</a:t>
                </a:r>
                <a:r>
                  <a:rPr lang="en-US" b="1" noProof="0">
                    <a:latin typeface="Cambria" panose="02040503050406030204" pitchFamily="18" charset="0"/>
                    <a:ea typeface="Cambria" panose="02040503050406030204" pitchFamily="18" charset="0"/>
                  </a:rPr>
                  <a:t>7</a:t>
                </a:r>
                <a:r>
                  <a:rPr lang="en-US" b="1" i="0" noProof="0">
                    <a:latin typeface="Cambria Math" panose="02040503050406030204" pitchFamily="18" charset="0"/>
                  </a:rPr>
                  <a:t>𝟏/𝟑</a:t>
                </a:r>
                <a:r>
                  <a:rPr lang="en-US" b="1" noProof="0">
                    <a:latin typeface="Libre Franklin" pitchFamily="2" charset="0"/>
                  </a:rPr>
                  <a:t> </a:t>
                </a:r>
                <a:r>
                  <a:rPr lang="en-US" b="1" noProof="0">
                    <a:latin typeface="Cambria" panose="02040503050406030204" pitchFamily="18" charset="0"/>
                    <a:ea typeface="Cambria" panose="02040503050406030204" pitchFamily="18" charset="0"/>
                  </a:rPr>
                  <a:t>+</a:t>
                </a:r>
                <a:r>
                  <a:rPr lang="en-US" b="1" noProof="0">
                    <a:latin typeface="Libre Franklin" pitchFamily="2" charset="0"/>
                  </a:rPr>
                  <a:t> </a:t>
                </a:r>
                <a:r>
                  <a:rPr lang="en-US" b="1" noProof="0">
                    <a:latin typeface="Cambria" panose="02040503050406030204" pitchFamily="18" charset="0"/>
                    <a:ea typeface="Cambria" panose="02040503050406030204" pitchFamily="18" charset="0"/>
                  </a:rPr>
                  <a:t>6</a:t>
                </a:r>
                <a:r>
                  <a:rPr lang="en-US" b="1" i="0" noProof="0">
                    <a:latin typeface="Cambria Math" panose="02040503050406030204" pitchFamily="18" charset="0"/>
                  </a:rPr>
                  <a:t>𝟏𝟏/𝟏𝟔</a:t>
                </a:r>
                <a:r>
                  <a:rPr lang="en-US" b="1" noProof="0">
                    <a:latin typeface="Libre Franklin" pitchFamily="2" charset="0"/>
                  </a:rPr>
                  <a:t>]</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[Luego de que cada estudiante visite las tres estaciones, pídales que adhieran su trabajo de las estaciones a una hoja de papel de rotafolio. Luego, cuelgue las exposiciones en el salón como preparación para el paseo por la galería].</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[Considere dar tiempo a sus estudiantes para reflexionar después de completar las estaciones. Haga las siguientes preguntas:</a:t>
                </a:r>
              </a:p>
              <a:p>
                <a:r>
                  <a:rPr lang="es-US" sz="600" b="1" i="0" strike="noStrike" cap="none" spc="0" baseline="0">
                    <a:solidFill>
                      <a:srgbClr val="000000"/>
                    </a:solidFill>
                    <a:effectLst/>
                    <a:latin typeface="Libre Franklin"/>
                    <a:ea typeface="Libre Franklin"/>
                    <a:cs typeface="Libre Franklin"/>
                  </a:rPr>
                  <a:t>• ¿Probaron algún método nuevo que les funcionó bien?</a:t>
                </a:r>
              </a:p>
              <a:p>
                <a:r>
                  <a:rPr lang="es-US" sz="600" b="1" i="0" strike="noStrike" cap="none" spc="0" baseline="0">
                    <a:solidFill>
                      <a:srgbClr val="000000"/>
                    </a:solidFill>
                    <a:effectLst/>
                    <a:latin typeface="Libre Franklin"/>
                    <a:ea typeface="Libre Franklin"/>
                    <a:cs typeface="Libre Franklin"/>
                  </a:rPr>
                  <a:t>• ¿Qué desafío tuvieron y qué aprendieron de él?</a:t>
                </a:r>
              </a:p>
              <a:p>
                <a:r>
                  <a:rPr lang="es-US" sz="600" b="1" i="0" strike="noStrike" cap="none" spc="0" baseline="0">
                    <a:solidFill>
                      <a:srgbClr val="000000"/>
                    </a:solidFill>
                    <a:effectLst/>
                    <a:latin typeface="Libre Franklin"/>
                    <a:ea typeface="Libre Franklin"/>
                    <a:cs typeface="Libre Franklin"/>
                  </a:rPr>
                  <a:t>• ¿Sobre qué tema aún tienen preguntas?]</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a:t>
                </a:r>
                <a:r>
                  <a:rPr lang="es-US" sz="900" b="1" i="0" strike="noStrike" cap="none" spc="0" baseline="0">
                    <a:solidFill>
                      <a:srgbClr val="000000"/>
                    </a:solidFill>
                    <a:effectLst/>
                    <a:latin typeface="Libre Franklin"/>
                    <a:ea typeface="Libre Franklin"/>
                    <a:cs typeface="Libre Franklin"/>
                  </a:rPr>
                  <a:t>Considere hacer las siguientes preguntas</a:t>
                </a:r>
                <a:r>
                  <a:rPr lang="es-US" sz="600" b="1" i="0" strike="noStrike" cap="none" spc="0" baseline="0">
                    <a:solidFill>
                      <a:srgbClr val="000000"/>
                    </a:solidFill>
                    <a:effectLst/>
                    <a:latin typeface="Libre Franklin"/>
                    <a:ea typeface="Libre Franklin"/>
                    <a:cs typeface="Libre Franklin"/>
                  </a:rPr>
                  <a:t>:</a:t>
                </a:r>
              </a:p>
              <a:p>
                <a:endParaRPr lang="en-US" b="1" noProof="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 ¿Qué situaciones del mundo real se pueden representar con la suma?</a:t>
                </a:r>
              </a:p>
              <a:p>
                <a:r>
                  <a:rPr lang="es-US" sz="600" b="1" i="0" strike="noStrike" cap="none" spc="0" baseline="0">
                    <a:solidFill>
                      <a:srgbClr val="000000"/>
                    </a:solidFill>
                    <a:effectLst/>
                    <a:latin typeface="Libre Franklin"/>
                    <a:ea typeface="Libre Franklin"/>
                    <a:cs typeface="Libre Franklin"/>
                  </a:rPr>
                  <a:t>• ¿Qué cantidades del mundo real se pueden representar con estos números mixtos?</a:t>
                </a:r>
              </a:p>
              <a:p>
                <a:r>
                  <a:rPr lang="es-US" sz="600" b="1" i="0" strike="noStrike" cap="none" spc="0" baseline="0">
                    <a:solidFill>
                      <a:srgbClr val="000000"/>
                    </a:solidFill>
                    <a:effectLst/>
                    <a:latin typeface="Libre Franklin"/>
                    <a:ea typeface="Libre Franklin"/>
                    <a:cs typeface="Libre Franklin"/>
                  </a:rPr>
                  <a:t>• ¿Cómo representa </a:t>
                </a:r>
                <a:r>
                  <a:rPr lang="es-US" sz="600" b="1" i="0" strike="noStrike" cap="none" spc="0" baseline="0">
                    <a:solidFill>
                      <a:srgbClr val="000000"/>
                    </a:solidFill>
                    <a:effectLst/>
                    <a:latin typeface="Cambria"/>
                    <a:ea typeface="Cambria"/>
                    <a:cs typeface="Cambria"/>
                  </a:rPr>
                  <a:t>7</a:t>
                </a:r>
                <a:r>
                  <a:rPr lang="es-US" sz="600" b="1" i="0" strike="noStrike" cap="none" spc="0" baseline="0">
                    <a:solidFill>
                      <a:srgbClr val="000000"/>
                    </a:solidFill>
                    <a:effectLst/>
                    <a:latin typeface="Libre Franklin"/>
                    <a:ea typeface="Libre Franklin"/>
                    <a:cs typeface="Libre Franklin"/>
                  </a:rPr>
                  <a:t> </a:t>
                </a:r>
                <a:r>
                  <a:rPr lang="es-US" sz="600" b="1" i="0" strike="noStrike" cap="none" spc="0" baseline="0">
                    <a:solidFill>
                      <a:srgbClr val="000000"/>
                    </a:solidFill>
                    <a:effectLst/>
                    <a:latin typeface="Cambria"/>
                    <a:ea typeface="Cambria"/>
                    <a:cs typeface="Cambria"/>
                  </a:rPr>
                  <a:t>+</a:t>
                </a:r>
                <a:r>
                  <a:rPr lang="es-US" sz="600" b="1" i="0" strike="noStrike" cap="none" spc="0" baseline="0">
                    <a:solidFill>
                      <a:srgbClr val="000000"/>
                    </a:solidFill>
                    <a:effectLst/>
                    <a:latin typeface="Libre Franklin"/>
                    <a:ea typeface="Libre Franklin"/>
                    <a:cs typeface="Libre Franklin"/>
                  </a:rPr>
                  <a:t> </a:t>
                </a:r>
                <a:r>
                  <a:rPr lang="es-US" sz="600" b="1" i="0" strike="noStrike" cap="none" spc="0" baseline="0">
                    <a:solidFill>
                      <a:srgbClr val="000000"/>
                    </a:solidFill>
                    <a:effectLst/>
                    <a:latin typeface="Cambria"/>
                    <a:ea typeface="Cambria"/>
                    <a:cs typeface="Cambria"/>
                  </a:rPr>
                  <a:t>6</a:t>
                </a:r>
                <a:r>
                  <a:rPr lang="es-US" sz="600" b="1" i="0" strike="noStrike" cap="none" spc="0" baseline="0">
                    <a:solidFill>
                      <a:srgbClr val="000000"/>
                    </a:solidFill>
                    <a:effectLst/>
                    <a:latin typeface="Libre Franklin"/>
                    <a:ea typeface="Libre Franklin"/>
                    <a:cs typeface="Libre Franklin"/>
                  </a:rPr>
                  <a:t> el problema verbal que escribieron?]</a:t>
                </a: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CA5FF-DEB5-A1C9-736B-B29F1ECBCC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10538-1B54-2217-2289-301334784C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CF7750-CD59-CA34-BECB-CAFBEE2F0967}"/>
              </a:ext>
            </a:extLst>
          </p:cNvPr>
          <p:cNvSpPr>
            <a:spLocks noGrp="1"/>
          </p:cNvSpPr>
          <p:nvPr>
            <p:ph type="body" idx="1"/>
          </p:nvPr>
        </p:nvSpPr>
        <p:spPr/>
        <p:txBody>
          <a:bodyPr>
            <a:normAutofit fontScale="92500" lnSpcReduction="20000"/>
          </a:bodyPr>
          <a:lstStyle/>
          <a:p>
            <a:r>
              <a:rPr lang="es-US" sz="1100" b="1" i="0" strike="noStrike" cap="none" spc="0" baseline="0" dirty="0">
                <a:solidFill>
                  <a:srgbClr val="000000"/>
                </a:solidFill>
                <a:effectLst/>
                <a:latin typeface="Libre Franklin"/>
                <a:ea typeface="Libre Franklin"/>
                <a:cs typeface="Libre Franklin"/>
              </a:rPr>
              <a:t>[Diga a sus estudiantes que darán un paseo por la galería. Dé instrucciones sobre cómo deben rotar sus estudiantes por la sala (p. ej., desplazarse en el sentido de las manecillas del reloj por la sala o esperar una señal para pasar a otra exposición). Invite a sus estudiantes a buscar semejanzas y diferencias entre los trabajos que se muestran en las exposiciones].</a:t>
            </a:r>
          </a:p>
          <a:p>
            <a:endParaRPr lang="en-US" b="1" noProof="0" dirty="0"/>
          </a:p>
          <a:p>
            <a:r>
              <a:rPr lang="es-US" sz="1100" b="1" i="0" strike="noStrike" cap="none" spc="0" baseline="0" dirty="0">
                <a:solidFill>
                  <a:srgbClr val="000000"/>
                </a:solidFill>
                <a:effectLst/>
                <a:latin typeface="Libre Franklin"/>
                <a:ea typeface="Libre Franklin"/>
                <a:cs typeface="Libre Franklin"/>
              </a:rPr>
              <a:t>[Dé tiempo para que los grupos roten por las muestras. No es necesario que cada grupo vea e interactúe con todas las muestras].</a:t>
            </a:r>
          </a:p>
          <a:p>
            <a:endParaRPr lang="en-US" b="1" noProof="0" dirty="0"/>
          </a:p>
          <a:p>
            <a:r>
              <a:rPr lang="es-US" sz="1100" b="1" i="0" strike="noStrike" cap="none" spc="0" baseline="0" dirty="0">
                <a:solidFill>
                  <a:srgbClr val="000000"/>
                </a:solidFill>
                <a:effectLst/>
                <a:latin typeface="Libre Franklin"/>
                <a:ea typeface="Libre Franklin"/>
                <a:cs typeface="Libre Franklin"/>
              </a:rPr>
              <a:t>[Reúna a la clase e invite a sus estudiantes a compartir las semejanzas y diferencias que hayan observado en los trabajos en cada estación. Luego, guíe una conversación de toda la clase haciendo las siguientes preguntas].</a:t>
            </a:r>
          </a:p>
          <a:p>
            <a:endParaRPr lang="en-US" b="1" noProof="0" dirty="0"/>
          </a:p>
          <a:p>
            <a:r>
              <a:rPr lang="es-US" sz="1100" b="1" i="0" strike="noStrike" cap="none" spc="0" baseline="0" dirty="0">
                <a:solidFill>
                  <a:srgbClr val="000000"/>
                </a:solidFill>
                <a:effectLst/>
                <a:latin typeface="Libre Franklin"/>
                <a:ea typeface="Libre Franklin"/>
                <a:cs typeface="Libre Franklin"/>
              </a:rPr>
              <a:t>[Estación 1]</a:t>
            </a:r>
          </a:p>
          <a:p>
            <a:endParaRPr lang="en-US" b="1" noProof="0" dirty="0"/>
          </a:p>
          <a:p>
            <a:r>
              <a:rPr lang="es-US" sz="1100" b="0" i="0" strike="noStrike" cap="none" spc="0" baseline="0" dirty="0">
                <a:solidFill>
                  <a:srgbClr val="000000"/>
                </a:solidFill>
                <a:effectLst/>
                <a:latin typeface="Libre Franklin"/>
                <a:ea typeface="Libre Franklin"/>
                <a:cs typeface="Libre Franklin"/>
              </a:rPr>
              <a:t>¿En qué se diferencia el trabajo de otros grupos del suyo?</a:t>
            </a:r>
            <a:endParaRPr lang="en-US" b="1" noProof="0" dirty="0"/>
          </a:p>
          <a:p>
            <a:endParaRPr lang="en-US" b="1" noProof="0" dirty="0"/>
          </a:p>
          <a:p>
            <a:r>
              <a:rPr lang="es-US" sz="1100" b="1" i="0" strike="noStrike" cap="none" spc="0" baseline="0" dirty="0">
                <a:solidFill>
                  <a:srgbClr val="000000"/>
                </a:solidFill>
                <a:effectLst/>
                <a:latin typeface="Libre Franklin"/>
                <a:ea typeface="Libre Franklin"/>
                <a:cs typeface="Libre Franklin"/>
              </a:rPr>
              <a:t>[Estación 2]</a:t>
            </a:r>
          </a:p>
          <a:p>
            <a:endParaRPr lang="en-US" b="1" noProof="0" dirty="0"/>
          </a:p>
          <a:p>
            <a:r>
              <a:rPr lang="es-US" sz="1100" b="0" i="0" strike="noStrike" cap="none" spc="0" baseline="0" dirty="0">
                <a:solidFill>
                  <a:srgbClr val="000000"/>
                </a:solidFill>
                <a:effectLst/>
                <a:latin typeface="Libre Franklin"/>
                <a:ea typeface="Libre Franklin"/>
                <a:cs typeface="Libre Franklin"/>
              </a:rPr>
              <a:t>¿Cómo determinaron una ecuación con unidades no relacionadas que coincidiera?</a:t>
            </a:r>
          </a:p>
          <a:p>
            <a:endParaRPr lang="en-US" b="1" noProof="0" dirty="0"/>
          </a:p>
          <a:p>
            <a:r>
              <a:rPr lang="es-US" sz="1100" b="0" i="0" strike="noStrike" cap="none" spc="0" baseline="0" dirty="0">
                <a:solidFill>
                  <a:srgbClr val="000000"/>
                </a:solidFill>
                <a:effectLst/>
                <a:latin typeface="Libre Franklin"/>
                <a:ea typeface="Libre Franklin"/>
                <a:cs typeface="Libre Franklin"/>
              </a:rPr>
              <a:t>¿Qué observaron sobre las ecuaciones que escribieron otros grupos?</a:t>
            </a:r>
            <a:endParaRPr lang="en-US" b="1" noProof="0" dirty="0"/>
          </a:p>
          <a:p>
            <a:endParaRPr lang="en-US" b="1" noProof="0" dirty="0"/>
          </a:p>
          <a:p>
            <a:r>
              <a:rPr lang="es-US" sz="1100" b="1" i="0" strike="noStrike" cap="none" spc="0" baseline="0" dirty="0">
                <a:solidFill>
                  <a:srgbClr val="000000"/>
                </a:solidFill>
                <a:effectLst/>
                <a:latin typeface="Libre Franklin"/>
                <a:ea typeface="Libre Franklin"/>
                <a:cs typeface="Libre Franklin"/>
              </a:rPr>
              <a:t>[Estación 3]</a:t>
            </a:r>
          </a:p>
          <a:p>
            <a:endParaRPr lang="en-US" b="1" noProof="0" dirty="0"/>
          </a:p>
          <a:p>
            <a:r>
              <a:rPr lang="es-US" sz="1100" b="0" i="0" strike="noStrike" cap="none" spc="0" baseline="0" dirty="0">
                <a:solidFill>
                  <a:srgbClr val="000000"/>
                </a:solidFill>
                <a:effectLst/>
                <a:latin typeface="Libre Franklin"/>
                <a:ea typeface="Libre Franklin"/>
                <a:cs typeface="Libre Franklin"/>
              </a:rPr>
              <a:t>¿Fue difícil escribir un problema verbal que coincidiera con la expresión? ¿Por qué?</a:t>
            </a:r>
            <a:endParaRPr lang="en-US" b="1" noProof="0" dirty="0"/>
          </a:p>
        </p:txBody>
      </p:sp>
      <p:sp>
        <p:nvSpPr>
          <p:cNvPr id="4" name="Slide Number Placeholder 3">
            <a:extLst>
              <a:ext uri="{FF2B5EF4-FFF2-40B4-BE49-F238E27FC236}">
                <a16:creationId xmlns:a16="http://schemas.microsoft.com/office/drawing/2014/main" id="{13CD4067-7FB5-3541-8C5A-4F48F5C08FE1}"/>
              </a:ext>
            </a:extLst>
          </p:cNvPr>
          <p:cNvSpPr>
            <a:spLocks noGrp="1"/>
          </p:cNvSpPr>
          <p:nvPr>
            <p:ph type="sldNum" sz="quarter" idx="10"/>
          </p:nvPr>
        </p:nvSpPr>
        <p:spPr/>
        <p:txBody>
          <a:bodyPr/>
          <a:lstStyle/>
          <a:p>
            <a:fld id="{6101C5E1-D8E9-464D-A93E-CE21651935A7}" type="slidenum">
              <a:rPr lang="en-US" smtClean="0"/>
              <a:t>18</a:t>
            </a:fld>
            <a:endParaRPr lang="en-US"/>
          </a:p>
        </p:txBody>
      </p:sp>
    </p:spTree>
    <p:extLst>
      <p:ext uri="{BB962C8B-B14F-4D97-AF65-F5344CB8AC3E}">
        <p14:creationId xmlns:p14="http://schemas.microsoft.com/office/powerpoint/2010/main" val="758438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p>
        </p:txBody>
      </p:sp>
      <p:sp>
        <p:nvSpPr>
          <p:cNvPr id="4" name="Slide Number Placeholder 3"/>
          <p:cNvSpPr>
            <a:spLocks noGrp="1"/>
          </p:cNvSpPr>
          <p:nvPr>
            <p:ph type="sldNum" sz="quarter" idx="10"/>
          </p:nvPr>
        </p:nvSpPr>
        <p:spPr/>
        <p:txBody>
          <a:bodyPr/>
          <a:lstStyle/>
          <a:p>
            <a:fld id="{6101C5E1-D8E9-464D-A93E-CE21651935A7}" type="slidenum">
              <a:rPr lang="en-US" smtClean="0"/>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[Reúna a la clase y pídales que tengan a mano su Grupo de problemas. Guíe una conversación de toda la clase sobre la suma de números mixtos usando la siguiente pregunta. Anime a sus estudiantes a reformular o complementar las respuestas de sus pares].</a:t>
            </a:r>
          </a:p>
          <a:p>
            <a:endParaRPr lang="en-US" b="1"/>
          </a:p>
          <a:p>
            <a:r>
              <a:rPr lang="es-US" sz="1200" b="1" i="0" strike="noStrike" cap="none" spc="0" baseline="0">
                <a:solidFill>
                  <a:srgbClr val="000000"/>
                </a:solidFill>
                <a:effectLst/>
                <a:latin typeface="Libre Franklin"/>
                <a:ea typeface="Libre Franklin"/>
                <a:cs typeface="Libre Franklin"/>
              </a:rPr>
              <a:t>[Pida a sus estudiantes que vayan a los problemas 9 a 13 de su Grupo de problemas. Pídales que elijan 2 o 3 problemas y que usen la rutina Pensar-Trabajar en parejas-Compartir para analizar por qué eligieron el método que usaron].</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7269538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636466"/>
                </a:solidFill>
                <a:effectLst/>
                <a:latin typeface="Libre Franklin"/>
                <a:ea typeface="Libre Franklin"/>
                <a:cs typeface="Libre Franklin"/>
              </a:rPr>
              <a:t>[Para mostrar una versión de tamaño completo de esta imagen, acceda al PDF en la plataforma digital].</a:t>
            </a:r>
          </a:p>
          <a:p>
            <a:endParaRPr lang="en-US" b="1"/>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62680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11539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4879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130630"/>
            <a:ext cx="207455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640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115390"/>
            <a:ext cx="199835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4879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8" y="115390"/>
            <a:ext cx="172403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4879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9" y="206830"/>
            <a:ext cx="16668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50146445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38D48D10-DD4B-3A19-B218-392D8FBC4E05}"/>
              </a:ext>
            </a:extLst>
          </p:cNvPr>
          <p:cNvSpPr/>
          <p:nvPr userDrawn="1"/>
        </p:nvSpPr>
        <p:spPr>
          <a:xfrm>
            <a:off x="272408" y="115390"/>
            <a:ext cx="199835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94215594-7799-A114-245D-A5352ECF63D4}"/>
              </a:ext>
            </a:extLst>
          </p:cNvPr>
          <p:cNvSpPr/>
          <p:nvPr userDrawn="1"/>
        </p:nvSpPr>
        <p:spPr>
          <a:xfrm>
            <a:off x="272408" y="115390"/>
            <a:ext cx="172403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156114275"/>
      </p:ext>
    </p:extLst>
  </p:cSld>
  <p:clrMap bg1="lt1" tx1="dk1" bg2="lt2" tx2="dk2" accent1="accent1" accent2="accent2" accent3="accent3" accent4="accent4" accent5="accent5" accent6="accent6" hlink="hlink" folHlink="folHlink"/>
  <p:sldLayoutIdLst>
    <p:sldLayoutId id="214748373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BEA2DA1C-EB5C-402C-8FA6-39E86F175FC2}"/>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1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1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4" y="852157"/>
            <a:ext cx="9887065" cy="793763"/>
          </a:xfrm>
        </p:spPr>
        <p:txBody>
          <a:bodyPr>
            <a:normAutofit/>
          </a:bodyPr>
          <a:lstStyle/>
          <a:p>
            <a:r>
              <a:rPr lang="es-US" sz="3000" b="1" i="0" strike="noStrike" cap="none" spc="0" baseline="0" dirty="0">
                <a:solidFill>
                  <a:srgbClr val="000000"/>
                </a:solidFill>
                <a:effectLst/>
                <a:latin typeface="Libre Franklin"/>
                <a:ea typeface="Libre Franklin"/>
                <a:cs typeface="Libre Franklin"/>
              </a:rPr>
              <a:t>Sumar números mixtos con unidades no relacionadas</a:t>
            </a:r>
          </a:p>
        </p:txBody>
      </p:sp>
      <p:sp>
        <p:nvSpPr>
          <p:cNvPr id="3" name="Content Placeholder 18"/>
          <p:cNvSpPr txBox="1">
            <a:spLocks noGrp="1"/>
          </p:cNvSpPr>
          <p:nvPr>
            <p:ph sz="quarter" idx="21"/>
          </p:nvPr>
        </p:nvSpPr>
        <p:spPr/>
        <p:txBody>
          <a:bodyPr/>
          <a:lstStyle/>
          <a:p>
            <a:r>
              <a:t>11</a:t>
            </a:r>
          </a:p>
        </p:txBody>
      </p:sp>
      <p:sp>
        <p:nvSpPr>
          <p:cNvPr id="4" name="Content Placeholder 22"/>
          <p:cNvSpPr txBox="1">
            <a:spLocks noGrp="1"/>
          </p:cNvSpPr>
          <p:nvPr>
            <p:ph sz="quarter" idx="22"/>
          </p:nvPr>
        </p:nvSpPr>
        <p:spPr>
          <a:xfrm>
            <a:off x="2109788" y="452503"/>
            <a:ext cx="4832350" cy="324737"/>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11</a:t>
            </a:r>
          </a:p>
        </p:txBody>
      </p:sp>
      <p:sp>
        <p:nvSpPr>
          <p:cNvPr id="5" name="Content Placeholder 24"/>
          <p:cNvSpPr txBox="1">
            <a:spLocks noGrp="1"/>
          </p:cNvSpPr>
          <p:nvPr>
            <p:ph sz="quarter" idx="23" hasCustomPrompt="1"/>
          </p:nvPr>
        </p:nvSpPr>
        <p:spPr>
          <a:xfrm>
            <a:off x="194400" y="2697797"/>
            <a:ext cx="2122080" cy="423863"/>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Preguntas clave</a:t>
            </a:r>
            <a:endParaRPr dirty="0"/>
          </a:p>
        </p:txBody>
      </p:sp>
      <p:sp>
        <p:nvSpPr>
          <p:cNvPr id="6" name="Content Placeholder 26"/>
          <p:cNvSpPr txBox="1">
            <a:spLocks noGrp="1"/>
          </p:cNvSpPr>
          <p:nvPr>
            <p:ph sz="quarter" idx="24"/>
          </p:nvPr>
        </p:nvSpPr>
        <p:spPr>
          <a:xfrm>
            <a:off x="194400" y="3235007"/>
            <a:ext cx="11829325" cy="938530"/>
          </a:xfrm>
        </p:spPr>
        <p:txBody>
          <a:bodyPr/>
          <a:lstStyle/>
          <a:p>
            <a:r>
              <a:rPr lang="es-US" sz="1600" b="0" i="0" strike="noStrike" cap="none" spc="0" baseline="0" dirty="0">
                <a:solidFill>
                  <a:srgbClr val="000000"/>
                </a:solidFill>
                <a:effectLst/>
                <a:latin typeface="Libre Franklin"/>
                <a:ea typeface="Libre Franklin"/>
                <a:cs typeface="Libre Franklin"/>
              </a:rPr>
              <a:t>¿Cómo deciden qué método usar cuando suman números mixtos con unidades no relacionadas?</a:t>
            </a:r>
            <a:r>
              <a:rPr sz="1600" dirty="0"/>
              <a:t>
</a:t>
            </a:r>
            <a:r>
              <a:rPr lang="es-US" sz="1600" b="0" i="0" strike="noStrike" cap="none" spc="0" baseline="0" dirty="0">
                <a:solidFill>
                  <a:srgbClr val="000000"/>
                </a:solidFill>
                <a:effectLst/>
                <a:latin typeface="Libre Franklin"/>
                <a:ea typeface="Libre Franklin"/>
                <a:cs typeface="Libre Franklin"/>
              </a:rPr>
              <a:t>¿Cuáles son las semejanzas y diferencias entre sumar números mixtos con unidades no relacionadas y sumar números mixtos con unidades relacionadas?</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2F5BA-36B1-DBC3-D292-9A66D7408AAA}"/>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br>
              <a:rPr sz="3000" dirty="0"/>
            </a:br>
            <a:r>
              <a:rPr lang="es-US" sz="2400" b="1" i="0" strike="noStrike" cap="none" spc="0" baseline="0" dirty="0">
                <a:solidFill>
                  <a:srgbClr val="D62714"/>
                </a:solidFill>
                <a:effectLst/>
                <a:latin typeface="Libre Franklin"/>
                <a:ea typeface="Libre Franklin"/>
                <a:cs typeface="Libre Franklin"/>
              </a:rPr>
              <a:t>Intercambio de pizarras blancas: Formar el siguiente número entero (1 de 4)</a:t>
            </a:r>
          </a:p>
        </p:txBody>
      </p:sp>
      <p:sp>
        <p:nvSpPr>
          <p:cNvPr id="5" name="Content Placeholder 4">
            <a:extLst>
              <a:ext uri="{FF2B5EF4-FFF2-40B4-BE49-F238E27FC236}">
                <a16:creationId xmlns:a16="http://schemas.microsoft.com/office/drawing/2014/main" id="{66BF65A1-E30B-1026-1C95-80D9DB281A70}"/>
              </a:ext>
            </a:extLst>
          </p:cNvPr>
          <p:cNvSpPr>
            <a:spLocks noGrp="1"/>
          </p:cNvSpPr>
          <p:nvPr>
            <p:ph sz="quarter" idx="17"/>
          </p:nvPr>
        </p:nvSpPr>
        <p:spPr>
          <a:xfrm>
            <a:off x="273600" y="1790156"/>
            <a:ext cx="2519577" cy="185287"/>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14" descr="1 medio + espacio = 1">
            <a:extLst>
              <a:ext uri="{FF2B5EF4-FFF2-40B4-BE49-F238E27FC236}">
                <a16:creationId xmlns:a16="http://schemas.microsoft.com/office/drawing/2014/main" id="{8A850912-5649-4FD0-9590-F6AE9BD40593}"/>
              </a:ext>
            </a:extLst>
          </p:cNvPr>
          <p:cNvPicPr>
            <a:picLocks/>
          </p:cNvPicPr>
          <p:nvPr/>
        </p:nvPicPr>
        <p:blipFill>
          <a:blip r:embed="rId3"/>
          <a:stretch>
            <a:fillRect/>
          </a:stretch>
        </p:blipFill>
        <p:spPr>
          <a:xfrm>
            <a:off x="4851400" y="1883093"/>
            <a:ext cx="2489200" cy="1181100"/>
          </a:xfrm>
          <a:prstGeom prst="rect">
            <a:avLst/>
          </a:prstGeom>
        </p:spPr>
      </p:pic>
      <p:pic>
        <p:nvPicPr>
          <p:cNvPr id="12" name="Picture 11" descr="1 medio + 1 medio = 1">
            <a:extLst>
              <a:ext uri="{FF2B5EF4-FFF2-40B4-BE49-F238E27FC236}">
                <a16:creationId xmlns:a16="http://schemas.microsoft.com/office/drawing/2014/main" id="{0B1AD14E-F96F-42B0-A47B-50EB730EF995}"/>
              </a:ext>
            </a:extLst>
          </p:cNvPr>
          <p:cNvPicPr>
            <a:picLocks/>
          </p:cNvPicPr>
          <p:nvPr/>
        </p:nvPicPr>
        <p:blipFill>
          <a:blip r:embed="rId4"/>
          <a:stretch>
            <a:fillRect/>
          </a:stretch>
        </p:blipFill>
        <p:spPr>
          <a:xfrm>
            <a:off x="4855041" y="1882800"/>
            <a:ext cx="2489200" cy="1270000"/>
          </a:xfrm>
          <a:prstGeom prst="rect">
            <a:avLst/>
          </a:prstGeom>
        </p:spPr>
      </p:pic>
      <p:pic>
        <p:nvPicPr>
          <p:cNvPr id="8" name="Picture 7" descr="1 y 1 medio + espacio = 2">
            <a:extLst>
              <a:ext uri="{FF2B5EF4-FFF2-40B4-BE49-F238E27FC236}">
                <a16:creationId xmlns:a16="http://schemas.microsoft.com/office/drawing/2014/main" id="{3E4880E8-31FC-5D35-64E3-49B2CE30CA8A}"/>
              </a:ext>
            </a:extLst>
          </p:cNvPr>
          <p:cNvPicPr>
            <a:picLocks/>
          </p:cNvPicPr>
          <p:nvPr/>
        </p:nvPicPr>
        <p:blipFill>
          <a:blip r:embed="rId5"/>
          <a:stretch>
            <a:fillRect/>
          </a:stretch>
        </p:blipFill>
        <p:spPr>
          <a:xfrm>
            <a:off x="4826686" y="3651058"/>
            <a:ext cx="2527300" cy="1181100"/>
          </a:xfrm>
          <a:prstGeom prst="rect">
            <a:avLst/>
          </a:prstGeom>
        </p:spPr>
      </p:pic>
      <p:pic>
        <p:nvPicPr>
          <p:cNvPr id="4" name="Picture 3" descr="1 y 1 medio + 1 medio = 2">
            <a:extLst>
              <a:ext uri="{FF2B5EF4-FFF2-40B4-BE49-F238E27FC236}">
                <a16:creationId xmlns:a16="http://schemas.microsoft.com/office/drawing/2014/main" id="{C19CD96D-B6C6-4201-3618-8AD99CF8321E}"/>
              </a:ext>
            </a:extLst>
          </p:cNvPr>
          <p:cNvPicPr>
            <a:picLocks/>
          </p:cNvPicPr>
          <p:nvPr/>
        </p:nvPicPr>
        <p:blipFill>
          <a:blip r:embed="rId6"/>
          <a:stretch>
            <a:fillRect/>
          </a:stretch>
        </p:blipFill>
        <p:spPr>
          <a:xfrm>
            <a:off x="4836167" y="3646800"/>
            <a:ext cx="2527300" cy="1270000"/>
          </a:xfrm>
          <a:prstGeom prst="rect">
            <a:avLst/>
          </a:prstGeom>
        </p:spPr>
      </p:pic>
      <p:sp>
        <p:nvSpPr>
          <p:cNvPr id="9" name="Content Placeholder 8">
            <a:extLst>
              <a:ext uri="{FF2B5EF4-FFF2-40B4-BE49-F238E27FC236}">
                <a16:creationId xmlns:a16="http://schemas.microsoft.com/office/drawing/2014/main" id="{53DFF831-017B-AFEB-6806-3E03DCD4FE8B}"/>
              </a:ext>
            </a:extLst>
          </p:cNvPr>
          <p:cNvSpPr>
            <a:spLocks noGrp="1"/>
          </p:cNvSpPr>
          <p:nvPr>
            <p:ph sz="quarter" idx="21"/>
          </p:nvPr>
        </p:nvSpPr>
        <p:spPr>
          <a:xfrm>
            <a:off x="10419277" y="588943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115058141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1FE05-FFC7-B727-5A5B-135CB54C82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3EB4F7-3E0D-1FD5-5849-92C221B24B2E}"/>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de pizarras blancas: Formar el siguiente número entero (2 de 4)</a:t>
            </a:r>
          </a:p>
        </p:txBody>
      </p:sp>
      <p:sp>
        <p:nvSpPr>
          <p:cNvPr id="5" name="Content Placeholder 4">
            <a:extLst>
              <a:ext uri="{FF2B5EF4-FFF2-40B4-BE49-F238E27FC236}">
                <a16:creationId xmlns:a16="http://schemas.microsoft.com/office/drawing/2014/main" id="{6241561C-8362-375D-363D-AA32FC740F46}"/>
              </a:ext>
            </a:extLst>
          </p:cNvPr>
          <p:cNvSpPr>
            <a:spLocks noGrp="1"/>
          </p:cNvSpPr>
          <p:nvPr>
            <p:ph sz="quarter" idx="17"/>
          </p:nvPr>
        </p:nvSpPr>
        <p:spPr>
          <a:xfrm>
            <a:off x="273600" y="1882800"/>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9" name="Picture 18" descr="Espacio + 3 quintos = 1">
            <a:extLst>
              <a:ext uri="{FF2B5EF4-FFF2-40B4-BE49-F238E27FC236}">
                <a16:creationId xmlns:a16="http://schemas.microsoft.com/office/drawing/2014/main" id="{5522841F-57EB-5577-30C8-58E980E14735}"/>
              </a:ext>
            </a:extLst>
          </p:cNvPr>
          <p:cNvPicPr>
            <a:picLocks/>
          </p:cNvPicPr>
          <p:nvPr/>
        </p:nvPicPr>
        <p:blipFill>
          <a:blip r:embed="rId3"/>
          <a:stretch>
            <a:fillRect/>
          </a:stretch>
        </p:blipFill>
        <p:spPr>
          <a:xfrm>
            <a:off x="4984407" y="1882800"/>
            <a:ext cx="2247900" cy="1181100"/>
          </a:xfrm>
          <a:prstGeom prst="rect">
            <a:avLst/>
          </a:prstGeom>
        </p:spPr>
      </p:pic>
      <p:pic>
        <p:nvPicPr>
          <p:cNvPr id="16" name="Picture 15" descr="2 quintos + 3 quintos = 1">
            <a:extLst>
              <a:ext uri="{FF2B5EF4-FFF2-40B4-BE49-F238E27FC236}">
                <a16:creationId xmlns:a16="http://schemas.microsoft.com/office/drawing/2014/main" id="{48C05957-7E81-FC36-931F-87FA5A8B901C}"/>
              </a:ext>
            </a:extLst>
          </p:cNvPr>
          <p:cNvPicPr>
            <a:picLocks/>
          </p:cNvPicPr>
          <p:nvPr/>
        </p:nvPicPr>
        <p:blipFill>
          <a:blip r:embed="rId4"/>
          <a:stretch>
            <a:fillRect/>
          </a:stretch>
        </p:blipFill>
        <p:spPr>
          <a:xfrm>
            <a:off x="4978607" y="1882800"/>
            <a:ext cx="2247900" cy="1270000"/>
          </a:xfrm>
          <a:prstGeom prst="rect">
            <a:avLst/>
          </a:prstGeom>
        </p:spPr>
      </p:pic>
      <p:pic>
        <p:nvPicPr>
          <p:cNvPr id="13" name="Picture 12" descr="Espacio + 1 y 3 quintos = 2">
            <a:extLst>
              <a:ext uri="{FF2B5EF4-FFF2-40B4-BE49-F238E27FC236}">
                <a16:creationId xmlns:a16="http://schemas.microsoft.com/office/drawing/2014/main" id="{BA0B5DBF-4B3D-ED2E-2672-DFB0FD0A4252}"/>
              </a:ext>
            </a:extLst>
          </p:cNvPr>
          <p:cNvPicPr>
            <a:picLocks/>
          </p:cNvPicPr>
          <p:nvPr/>
        </p:nvPicPr>
        <p:blipFill>
          <a:blip r:embed="rId5"/>
          <a:stretch>
            <a:fillRect/>
          </a:stretch>
        </p:blipFill>
        <p:spPr>
          <a:xfrm>
            <a:off x="4823810" y="3646800"/>
            <a:ext cx="2514600" cy="1181100"/>
          </a:xfrm>
          <a:prstGeom prst="rect">
            <a:avLst/>
          </a:prstGeom>
        </p:spPr>
      </p:pic>
      <p:pic>
        <p:nvPicPr>
          <p:cNvPr id="10" name="Picture 9" descr="2 quintos + 1 y 3 quintos = 2">
            <a:extLst>
              <a:ext uri="{FF2B5EF4-FFF2-40B4-BE49-F238E27FC236}">
                <a16:creationId xmlns:a16="http://schemas.microsoft.com/office/drawing/2014/main" id="{7452A41C-37CB-3D5B-C52D-20B7B6A65B40}"/>
              </a:ext>
            </a:extLst>
          </p:cNvPr>
          <p:cNvPicPr>
            <a:picLocks/>
          </p:cNvPicPr>
          <p:nvPr/>
        </p:nvPicPr>
        <p:blipFill>
          <a:blip r:embed="rId6"/>
          <a:stretch>
            <a:fillRect/>
          </a:stretch>
        </p:blipFill>
        <p:spPr>
          <a:xfrm>
            <a:off x="4836167" y="3646800"/>
            <a:ext cx="2514600" cy="1270000"/>
          </a:xfrm>
          <a:prstGeom prst="rect">
            <a:avLst/>
          </a:prstGeom>
        </p:spPr>
      </p:pic>
      <p:sp>
        <p:nvSpPr>
          <p:cNvPr id="9" name="Content Placeholder 8">
            <a:extLst>
              <a:ext uri="{FF2B5EF4-FFF2-40B4-BE49-F238E27FC236}">
                <a16:creationId xmlns:a16="http://schemas.microsoft.com/office/drawing/2014/main" id="{B49F5B83-44DE-2248-20E8-F5F3A05E8D44}"/>
              </a:ext>
            </a:extLst>
          </p:cNvPr>
          <p:cNvSpPr>
            <a:spLocks noGrp="1"/>
          </p:cNvSpPr>
          <p:nvPr>
            <p:ph sz="quarter" idx="21"/>
          </p:nvPr>
        </p:nvSpPr>
        <p:spPr>
          <a:xfrm>
            <a:off x="10464997" y="587419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6191629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D76A7-76AA-55E5-9EEA-6D1DF4B223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C07DAB-3020-235D-0D22-810193C6EBD5}"/>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de pizarras blancas: Formar el siguiente número entero (3 de 4)</a:t>
            </a:r>
          </a:p>
        </p:txBody>
      </p:sp>
      <p:sp>
        <p:nvSpPr>
          <p:cNvPr id="5" name="Content Placeholder 4">
            <a:extLst>
              <a:ext uri="{FF2B5EF4-FFF2-40B4-BE49-F238E27FC236}">
                <a16:creationId xmlns:a16="http://schemas.microsoft.com/office/drawing/2014/main" id="{505DF5AE-5F93-ED72-5F12-A8B561935A28}"/>
              </a:ext>
            </a:extLst>
          </p:cNvPr>
          <p:cNvSpPr>
            <a:spLocks noGrp="1"/>
          </p:cNvSpPr>
          <p:nvPr>
            <p:ph sz="quarter" idx="17"/>
          </p:nvPr>
        </p:nvSpPr>
        <p:spPr>
          <a:xfrm>
            <a:off x="397033" y="1889594"/>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9" name="Picture 18" descr="2 octavos + espacio = 1">
            <a:extLst>
              <a:ext uri="{FF2B5EF4-FFF2-40B4-BE49-F238E27FC236}">
                <a16:creationId xmlns:a16="http://schemas.microsoft.com/office/drawing/2014/main" id="{46D07EFA-9D59-C77D-3363-7D56786BC985}"/>
              </a:ext>
            </a:extLst>
          </p:cNvPr>
          <p:cNvPicPr>
            <a:picLocks/>
          </p:cNvPicPr>
          <p:nvPr/>
        </p:nvPicPr>
        <p:blipFill>
          <a:blip r:embed="rId3"/>
          <a:stretch>
            <a:fillRect/>
          </a:stretch>
        </p:blipFill>
        <p:spPr>
          <a:xfrm>
            <a:off x="4929179" y="1882800"/>
            <a:ext cx="2336800" cy="1181100"/>
          </a:xfrm>
          <a:prstGeom prst="rect">
            <a:avLst/>
          </a:prstGeom>
        </p:spPr>
      </p:pic>
      <p:pic>
        <p:nvPicPr>
          <p:cNvPr id="16" name="Picture 15" descr="2 octavos + 6 octavos = 1">
            <a:extLst>
              <a:ext uri="{FF2B5EF4-FFF2-40B4-BE49-F238E27FC236}">
                <a16:creationId xmlns:a16="http://schemas.microsoft.com/office/drawing/2014/main" id="{D9F38A69-91E1-8EDE-CF03-B4C45EA42C4C}"/>
              </a:ext>
            </a:extLst>
          </p:cNvPr>
          <p:cNvPicPr>
            <a:picLocks/>
          </p:cNvPicPr>
          <p:nvPr/>
        </p:nvPicPr>
        <p:blipFill>
          <a:blip r:embed="rId4"/>
          <a:stretch>
            <a:fillRect/>
          </a:stretch>
        </p:blipFill>
        <p:spPr>
          <a:xfrm>
            <a:off x="4941536" y="1882800"/>
            <a:ext cx="2311400" cy="1270000"/>
          </a:xfrm>
          <a:prstGeom prst="rect">
            <a:avLst/>
          </a:prstGeom>
        </p:spPr>
      </p:pic>
      <p:pic>
        <p:nvPicPr>
          <p:cNvPr id="13" name="Picture 12" descr="2 y 2 octavos + espacio = 3">
            <a:extLst>
              <a:ext uri="{FF2B5EF4-FFF2-40B4-BE49-F238E27FC236}">
                <a16:creationId xmlns:a16="http://schemas.microsoft.com/office/drawing/2014/main" id="{5444A82F-7FA7-0AC2-9C15-E400F9D24446}"/>
              </a:ext>
            </a:extLst>
          </p:cNvPr>
          <p:cNvPicPr>
            <a:picLocks/>
          </p:cNvPicPr>
          <p:nvPr/>
        </p:nvPicPr>
        <p:blipFill>
          <a:blip r:embed="rId5"/>
          <a:stretch>
            <a:fillRect/>
          </a:stretch>
        </p:blipFill>
        <p:spPr>
          <a:xfrm>
            <a:off x="4811449" y="3648657"/>
            <a:ext cx="2552700" cy="1181100"/>
          </a:xfrm>
          <a:prstGeom prst="rect">
            <a:avLst/>
          </a:prstGeom>
        </p:spPr>
      </p:pic>
      <p:pic>
        <p:nvPicPr>
          <p:cNvPr id="10" name="Picture 9" descr="2 y 2 octavos + 6 octavos = 3">
            <a:extLst>
              <a:ext uri="{FF2B5EF4-FFF2-40B4-BE49-F238E27FC236}">
                <a16:creationId xmlns:a16="http://schemas.microsoft.com/office/drawing/2014/main" id="{CADB1539-1C74-2C62-D96C-F10A7214889A}"/>
              </a:ext>
            </a:extLst>
          </p:cNvPr>
          <p:cNvPicPr>
            <a:picLocks/>
          </p:cNvPicPr>
          <p:nvPr/>
        </p:nvPicPr>
        <p:blipFill>
          <a:blip r:embed="rId6"/>
          <a:stretch>
            <a:fillRect/>
          </a:stretch>
        </p:blipFill>
        <p:spPr>
          <a:xfrm>
            <a:off x="4811449" y="3646800"/>
            <a:ext cx="2565400" cy="1270000"/>
          </a:xfrm>
          <a:prstGeom prst="rect">
            <a:avLst/>
          </a:prstGeom>
        </p:spPr>
      </p:pic>
      <p:sp>
        <p:nvSpPr>
          <p:cNvPr id="9" name="Content Placeholder 8">
            <a:extLst>
              <a:ext uri="{FF2B5EF4-FFF2-40B4-BE49-F238E27FC236}">
                <a16:creationId xmlns:a16="http://schemas.microsoft.com/office/drawing/2014/main" id="{5F1EA03A-4674-0500-669B-B77D62EAE483}"/>
              </a:ext>
            </a:extLst>
          </p:cNvPr>
          <p:cNvSpPr>
            <a:spLocks noGrp="1"/>
          </p:cNvSpPr>
          <p:nvPr>
            <p:ph sz="quarter" idx="21"/>
          </p:nvPr>
        </p:nvSpPr>
        <p:spPr>
          <a:xfrm>
            <a:off x="10495477" y="581323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26752217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0FD7E-AA7A-B2B8-1F98-55E51F559E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008D94-7F36-25BA-B984-231AB701E0E7}"/>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de pizarras blancas: Formar el siguiente número entero (4 de 4)</a:t>
            </a:r>
          </a:p>
        </p:txBody>
      </p:sp>
      <p:sp>
        <p:nvSpPr>
          <p:cNvPr id="5" name="Content Placeholder 4">
            <a:extLst>
              <a:ext uri="{FF2B5EF4-FFF2-40B4-BE49-F238E27FC236}">
                <a16:creationId xmlns:a16="http://schemas.microsoft.com/office/drawing/2014/main" id="{3ECC053E-F4C2-B923-E61D-2C980E0710ED}"/>
              </a:ext>
            </a:extLst>
          </p:cNvPr>
          <p:cNvSpPr>
            <a:spLocks noGrp="1"/>
          </p:cNvSpPr>
          <p:nvPr>
            <p:ph sz="quarter" idx="17"/>
          </p:nvPr>
        </p:nvSpPr>
        <p:spPr>
          <a:xfrm>
            <a:off x="273600" y="1795390"/>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9" name="Picture 18" descr="Espacio + 4 décimos = 1">
            <a:extLst>
              <a:ext uri="{FF2B5EF4-FFF2-40B4-BE49-F238E27FC236}">
                <a16:creationId xmlns:a16="http://schemas.microsoft.com/office/drawing/2014/main" id="{54228AA9-D555-9D2C-8B8C-5C5B62216DE3}"/>
              </a:ext>
            </a:extLst>
          </p:cNvPr>
          <p:cNvPicPr>
            <a:picLocks/>
          </p:cNvPicPr>
          <p:nvPr/>
        </p:nvPicPr>
        <p:blipFill>
          <a:blip r:embed="rId3"/>
          <a:stretch>
            <a:fillRect/>
          </a:stretch>
        </p:blipFill>
        <p:spPr>
          <a:xfrm>
            <a:off x="4686300" y="1888034"/>
            <a:ext cx="2819400" cy="1181100"/>
          </a:xfrm>
          <a:prstGeom prst="rect">
            <a:avLst/>
          </a:prstGeom>
        </p:spPr>
      </p:pic>
      <p:pic>
        <p:nvPicPr>
          <p:cNvPr id="16" name="Picture 15" descr="6 décimos + 4 décimos = 1">
            <a:extLst>
              <a:ext uri="{FF2B5EF4-FFF2-40B4-BE49-F238E27FC236}">
                <a16:creationId xmlns:a16="http://schemas.microsoft.com/office/drawing/2014/main" id="{E557EF61-D898-4469-EA78-5CA3E18E2E81}"/>
              </a:ext>
            </a:extLst>
          </p:cNvPr>
          <p:cNvPicPr>
            <a:picLocks/>
          </p:cNvPicPr>
          <p:nvPr/>
        </p:nvPicPr>
        <p:blipFill>
          <a:blip r:embed="rId4"/>
          <a:stretch>
            <a:fillRect/>
          </a:stretch>
        </p:blipFill>
        <p:spPr>
          <a:xfrm>
            <a:off x="4693505" y="1881544"/>
            <a:ext cx="2819400" cy="1270000"/>
          </a:xfrm>
          <a:prstGeom prst="rect">
            <a:avLst/>
          </a:prstGeom>
        </p:spPr>
      </p:pic>
      <p:pic>
        <p:nvPicPr>
          <p:cNvPr id="13" name="Picture 12" descr="Espacio + 3 y 4 décimos = 4">
            <a:extLst>
              <a:ext uri="{FF2B5EF4-FFF2-40B4-BE49-F238E27FC236}">
                <a16:creationId xmlns:a16="http://schemas.microsoft.com/office/drawing/2014/main" id="{9C3DE8C7-5A2E-AA86-2D10-F76BE2EED5D6}"/>
              </a:ext>
            </a:extLst>
          </p:cNvPr>
          <p:cNvPicPr>
            <a:picLocks/>
          </p:cNvPicPr>
          <p:nvPr/>
        </p:nvPicPr>
        <p:blipFill>
          <a:blip r:embed="rId5"/>
          <a:stretch>
            <a:fillRect/>
          </a:stretch>
        </p:blipFill>
        <p:spPr>
          <a:xfrm>
            <a:off x="4514850" y="3646768"/>
            <a:ext cx="3136900" cy="1181100"/>
          </a:xfrm>
          <a:prstGeom prst="rect">
            <a:avLst/>
          </a:prstGeom>
        </p:spPr>
      </p:pic>
      <p:pic>
        <p:nvPicPr>
          <p:cNvPr id="10" name="Picture 9" descr="6 décimos + 3 y 4 décimos = 4">
            <a:extLst>
              <a:ext uri="{FF2B5EF4-FFF2-40B4-BE49-F238E27FC236}">
                <a16:creationId xmlns:a16="http://schemas.microsoft.com/office/drawing/2014/main" id="{36B7A689-9500-ED13-1960-E4C1A469E539}"/>
              </a:ext>
            </a:extLst>
          </p:cNvPr>
          <p:cNvPicPr>
            <a:picLocks/>
          </p:cNvPicPr>
          <p:nvPr/>
        </p:nvPicPr>
        <p:blipFill>
          <a:blip r:embed="rId6"/>
          <a:stretch>
            <a:fillRect/>
          </a:stretch>
        </p:blipFill>
        <p:spPr>
          <a:xfrm>
            <a:off x="4540250" y="3646768"/>
            <a:ext cx="3111500" cy="1270000"/>
          </a:xfrm>
          <a:prstGeom prst="rect">
            <a:avLst/>
          </a:prstGeom>
        </p:spPr>
      </p:pic>
      <p:sp>
        <p:nvSpPr>
          <p:cNvPr id="9" name="Content Placeholder 8">
            <a:extLst>
              <a:ext uri="{FF2B5EF4-FFF2-40B4-BE49-F238E27FC236}">
                <a16:creationId xmlns:a16="http://schemas.microsoft.com/office/drawing/2014/main" id="{31ADD6FD-6B4E-A326-BF4D-C9DA4245DA38}"/>
              </a:ext>
            </a:extLst>
          </p:cNvPr>
          <p:cNvSpPr>
            <a:spLocks noGrp="1"/>
          </p:cNvSpPr>
          <p:nvPr>
            <p:ph sz="quarter" idx="21"/>
          </p:nvPr>
        </p:nvSpPr>
        <p:spPr>
          <a:xfrm>
            <a:off x="10419277" y="582847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1593841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31DC1-977D-8A53-0555-AD8B8ADCD9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F55797-4D75-950E-27DB-6B48BF943C2B}"/>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Libre Franklin"/>
                <a:ea typeface="Libre Franklin"/>
                <a:cs typeface="Libre Franklin"/>
              </a:rPr>
              <a:t>2</a:t>
            </a:r>
            <a:r>
              <a:rPr lang="es-US" sz="2400" b="1" i="0" strike="noStrike" cap="none" spc="0" baseline="0" dirty="0">
                <a:solidFill>
                  <a:srgbClr val="D62714"/>
                </a:solidFill>
                <a:effectLst/>
                <a:latin typeface="Libre Franklin"/>
                <a:ea typeface="Libre Franklin"/>
                <a:cs typeface="Libre Franklin"/>
              </a:rPr>
              <a:t> o de </a:t>
            </a:r>
            <a:r>
              <a:rPr lang="es-US" sz="2600" b="1" i="0" strike="noStrike" cap="none" spc="0" baseline="0" dirty="0">
                <a:solidFill>
                  <a:srgbClr val="D62714"/>
                </a:solidFill>
                <a:effectLst/>
                <a:latin typeface="Libre Franklin"/>
                <a:ea typeface="Libre Franklin"/>
                <a:cs typeface="Libre Franklin"/>
              </a:rPr>
              <a:t>3</a:t>
            </a:r>
            <a:r>
              <a:rPr lang="es-US" sz="2400" b="1" i="0" strike="noStrike" cap="none" spc="0" baseline="0" dirty="0">
                <a:solidFill>
                  <a:srgbClr val="D62714"/>
                </a:solidFill>
                <a:effectLst/>
                <a:latin typeface="Libre Franklin"/>
                <a:ea typeface="Libre Franklin"/>
                <a:cs typeface="Libre Franklin"/>
              </a:rPr>
              <a:t>? (1 de 6)</a:t>
            </a:r>
          </a:p>
        </p:txBody>
      </p:sp>
      <p:sp>
        <p:nvSpPr>
          <p:cNvPr id="5" name="Content Placeholder 4">
            <a:extLst>
              <a:ext uri="{FF2B5EF4-FFF2-40B4-BE49-F238E27FC236}">
                <a16:creationId xmlns:a16="http://schemas.microsoft.com/office/drawing/2014/main" id="{62A2C72F-6F34-E54A-833D-76DC6987BB0A}"/>
              </a:ext>
            </a:extLst>
          </p:cNvPr>
          <p:cNvSpPr>
            <a:spLocks noGrp="1"/>
          </p:cNvSpPr>
          <p:nvPr>
            <p:ph sz="quarter" idx="17"/>
          </p:nvPr>
        </p:nvSpPr>
        <p:spPr>
          <a:xfrm>
            <a:off x="273600" y="1551306"/>
            <a:ext cx="2519577" cy="185287"/>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17" name="Picture Placeholder 2" descr="Una recta numérica de 2 a 3 con marcas de selección equidistantes rotuladas 2, 2 y 1 medio y 3. El número 2 y 1 cuarto está por encima de una recta numérica.">
            <a:extLst>
              <a:ext uri="{FF2B5EF4-FFF2-40B4-BE49-F238E27FC236}">
                <a16:creationId xmlns:a16="http://schemas.microsoft.com/office/drawing/2014/main" id="{61B306DC-A862-2B5F-BF5E-51CDF46F6A76}"/>
              </a:ext>
            </a:extLst>
          </p:cNvPr>
          <p:cNvPicPr/>
          <p:nvPr/>
        </p:nvPicPr>
        <p:blipFill>
          <a:blip r:embed="rId3">
            <a:extLst>
              <a:ext uri="{96DAC541-7B7A-43D3-8B79-37D633B846F1}">
                <asvg:svgBlip xmlns:asvg="http://schemas.microsoft.com/office/drawing/2016/SVG/main" r:embed="rId4"/>
              </a:ext>
            </a:extLst>
          </a:blip>
          <a:stretch>
            <a:fillRect/>
          </a:stretch>
        </p:blipFill>
        <p:spPr>
          <a:xfrm>
            <a:off x="1841326" y="1977499"/>
            <a:ext cx="8534400" cy="2917557"/>
          </a:xfrm>
          <a:prstGeom prst="rect">
            <a:avLst/>
          </a:prstGeom>
        </p:spPr>
      </p:pic>
      <p:pic>
        <p:nvPicPr>
          <p:cNvPr id="18" name="Picture Placeholder 3" descr="Respuesta de la clase: Una marca de graduación en el punto medio entre 2 y 2 y 1 medio. La marca está rotulada 2 y 1 cuarto. 1 marca sin rotular en el punto medio entre 2 y 1 medio y 3.">
            <a:extLst>
              <a:ext uri="{FF2B5EF4-FFF2-40B4-BE49-F238E27FC236}">
                <a16:creationId xmlns:a16="http://schemas.microsoft.com/office/drawing/2014/main" id="{E3FF9DEF-F8AA-D6DF-1C3C-E111A1F1DC7C}"/>
              </a:ext>
            </a:extLst>
          </p:cNvPr>
          <p:cNvPicPr/>
          <p:nvPr/>
        </p:nvPicPr>
        <p:blipFill>
          <a:blip r:embed="rId5">
            <a:extLst>
              <a:ext uri="{96DAC541-7B7A-43D3-8B79-37D633B846F1}">
                <asvg:svgBlip xmlns:asvg="http://schemas.microsoft.com/office/drawing/2016/SVG/main" r:embed="rId6"/>
              </a:ext>
            </a:extLst>
          </a:blip>
          <a:stretch>
            <a:fillRect/>
          </a:stretch>
        </p:blipFill>
        <p:spPr>
          <a:xfrm>
            <a:off x="1841326" y="1977499"/>
            <a:ext cx="8534400" cy="2917557"/>
          </a:xfrm>
          <a:prstGeom prst="rect">
            <a:avLst/>
          </a:prstGeom>
        </p:spPr>
      </p:pic>
      <p:sp>
        <p:nvSpPr>
          <p:cNvPr id="9" name="Content Placeholder 8">
            <a:extLst>
              <a:ext uri="{FF2B5EF4-FFF2-40B4-BE49-F238E27FC236}">
                <a16:creationId xmlns:a16="http://schemas.microsoft.com/office/drawing/2014/main" id="{AB15D02F-3A1B-A6BF-99E5-6F53856AB919}"/>
              </a:ext>
            </a:extLst>
          </p:cNvPr>
          <p:cNvSpPr>
            <a:spLocks noGrp="1"/>
          </p:cNvSpPr>
          <p:nvPr>
            <p:ph sz="quarter" idx="21"/>
          </p:nvPr>
        </p:nvSpPr>
        <p:spPr>
          <a:xfrm>
            <a:off x="10375726" y="582847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26267723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9089A-36FB-6D7F-DE16-284B95D7BF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151BC2-E186-D4AD-63BC-757410D10BE2}"/>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Libre Franklin"/>
                <a:ea typeface="Libre Franklin"/>
                <a:cs typeface="Libre Franklin"/>
              </a:rPr>
              <a:t>2</a:t>
            </a:r>
            <a:r>
              <a:rPr lang="es-US" sz="2400" b="1" i="0" strike="noStrike" cap="none" spc="0" baseline="0">
                <a:solidFill>
                  <a:srgbClr val="D62714"/>
                </a:solidFill>
                <a:effectLst/>
                <a:latin typeface="Libre Franklin"/>
                <a:ea typeface="Libre Franklin"/>
                <a:cs typeface="Libre Franklin"/>
              </a:rPr>
              <a:t> o de </a:t>
            </a:r>
            <a:r>
              <a:rPr lang="es-US" sz="2600" b="1" i="0" strike="noStrike" cap="none" spc="0" baseline="0">
                <a:solidFill>
                  <a:srgbClr val="D62714"/>
                </a:solidFill>
                <a:effectLst/>
                <a:latin typeface="Libre Franklin"/>
                <a:ea typeface="Libre Franklin"/>
                <a:cs typeface="Libre Franklin"/>
              </a:rPr>
              <a:t>3</a:t>
            </a:r>
            <a:r>
              <a:rPr lang="es-US" sz="2400" b="1" i="0" strike="noStrike" cap="none" spc="0" baseline="0">
                <a:solidFill>
                  <a:srgbClr val="D62714"/>
                </a:solidFill>
                <a:effectLst/>
                <a:latin typeface="Libre Franklin"/>
                <a:ea typeface="Libre Franklin"/>
                <a:cs typeface="Libre Franklin"/>
              </a:rPr>
              <a:t>? (2 de 6)</a:t>
            </a:r>
          </a:p>
        </p:txBody>
      </p:sp>
      <p:sp>
        <p:nvSpPr>
          <p:cNvPr id="5" name="Content Placeholder 4">
            <a:extLst>
              <a:ext uri="{FF2B5EF4-FFF2-40B4-BE49-F238E27FC236}">
                <a16:creationId xmlns:a16="http://schemas.microsoft.com/office/drawing/2014/main" id="{A53F2221-6F2C-E00D-C364-4A73F5F37BE7}"/>
              </a:ext>
            </a:extLst>
          </p:cNvPr>
          <p:cNvSpPr>
            <a:spLocks noGrp="1"/>
          </p:cNvSpPr>
          <p:nvPr>
            <p:ph sz="quarter" idx="17"/>
          </p:nvPr>
        </p:nvSpPr>
        <p:spPr>
          <a:xfrm>
            <a:off x="273600" y="1458662"/>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a recta numérica de 2 a 3 con marcas de selección equidistantes rotuladas 2, 2 y 1 medio y 3. El número 2 y 5 sextos está por encima de una recta numérica.">
            <a:extLst>
              <a:ext uri="{FF2B5EF4-FFF2-40B4-BE49-F238E27FC236}">
                <a16:creationId xmlns:a16="http://schemas.microsoft.com/office/drawing/2014/main" id="{FDF59D70-7C70-6245-6C37-B27494C89414}"/>
              </a:ext>
            </a:extLst>
          </p:cNvPr>
          <p:cNvPicPr/>
          <p:nvPr/>
        </p:nvPicPr>
        <p:blipFill>
          <a:blip r:embed="rId3">
            <a:extLst>
              <a:ext uri="{96DAC541-7B7A-43D3-8B79-37D633B846F1}">
                <asvg:svgBlip xmlns:asvg="http://schemas.microsoft.com/office/drawing/2016/SVG/main" r:embed="rId4"/>
              </a:ext>
            </a:extLst>
          </a:blip>
          <a:stretch>
            <a:fillRect/>
          </a:stretch>
        </p:blipFill>
        <p:spPr>
          <a:xfrm>
            <a:off x="1841326" y="1977499"/>
            <a:ext cx="8534400" cy="2917557"/>
          </a:xfrm>
          <a:prstGeom prst="rect">
            <a:avLst/>
          </a:prstGeom>
        </p:spPr>
      </p:pic>
      <p:pic>
        <p:nvPicPr>
          <p:cNvPr id="4" name="Picture Placeholder 3" descr="Respuesta de la clase: Dos marcas de graduación sin rotular equidistantes entre 2 y 2 y 1 medio. 2 marcas equidistantes entre 2 y 1 medio y 3. La segunda marca está rotulada 2 y 5 sextos, está entre 2 y 1 medio y 3, un poco a la izquierda de 3.">
            <a:extLst>
              <a:ext uri="{FF2B5EF4-FFF2-40B4-BE49-F238E27FC236}">
                <a16:creationId xmlns:a16="http://schemas.microsoft.com/office/drawing/2014/main" id="{5632EC5B-8322-83B6-369F-03574B1FCA97}"/>
              </a:ext>
            </a:extLst>
          </p:cNvPr>
          <p:cNvPicPr/>
          <p:nvPr/>
        </p:nvPicPr>
        <p:blipFill>
          <a:blip r:embed="rId5">
            <a:extLst>
              <a:ext uri="{96DAC541-7B7A-43D3-8B79-37D633B846F1}">
                <asvg:svgBlip xmlns:asvg="http://schemas.microsoft.com/office/drawing/2016/SVG/main" r:embed="rId6"/>
              </a:ext>
            </a:extLst>
          </a:blip>
          <a:stretch>
            <a:fillRect/>
          </a:stretch>
        </p:blipFill>
        <p:spPr>
          <a:xfrm>
            <a:off x="1841326" y="1977499"/>
            <a:ext cx="8534400" cy="2917557"/>
          </a:xfrm>
          <a:prstGeom prst="rect">
            <a:avLst/>
          </a:prstGeom>
        </p:spPr>
      </p:pic>
      <p:sp>
        <p:nvSpPr>
          <p:cNvPr id="9" name="Content Placeholder 8">
            <a:extLst>
              <a:ext uri="{FF2B5EF4-FFF2-40B4-BE49-F238E27FC236}">
                <a16:creationId xmlns:a16="http://schemas.microsoft.com/office/drawing/2014/main" id="{AC3B80C8-09F2-B746-2731-16381F1E41A7}"/>
              </a:ext>
            </a:extLst>
          </p:cNvPr>
          <p:cNvSpPr>
            <a:spLocks noGrp="1"/>
          </p:cNvSpPr>
          <p:nvPr>
            <p:ph sz="quarter" idx="21"/>
          </p:nvPr>
        </p:nvSpPr>
        <p:spPr>
          <a:xfrm>
            <a:off x="10375726" y="587419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36562985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B2920-07A9-CEC6-82EC-99FCB44D5C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98E83C-676B-EAA7-6BC6-D4CDCD93F4D8}"/>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Libre Franklin"/>
                <a:ea typeface="Libre Franklin"/>
                <a:cs typeface="Libre Franklin"/>
              </a:rPr>
              <a:t>2</a:t>
            </a:r>
            <a:r>
              <a:rPr lang="es-US" sz="2400" b="1" i="0" strike="noStrike" cap="none" spc="0" baseline="0">
                <a:solidFill>
                  <a:srgbClr val="D62714"/>
                </a:solidFill>
                <a:effectLst/>
                <a:latin typeface="Libre Franklin"/>
                <a:ea typeface="Libre Franklin"/>
                <a:cs typeface="Libre Franklin"/>
              </a:rPr>
              <a:t> o de </a:t>
            </a:r>
            <a:r>
              <a:rPr lang="es-US" sz="2600" b="1" i="0" strike="noStrike" cap="none" spc="0" baseline="0">
                <a:solidFill>
                  <a:srgbClr val="D62714"/>
                </a:solidFill>
                <a:effectLst/>
                <a:latin typeface="Libre Franklin"/>
                <a:ea typeface="Libre Franklin"/>
                <a:cs typeface="Libre Franklin"/>
              </a:rPr>
              <a:t>3</a:t>
            </a:r>
            <a:r>
              <a:rPr lang="es-US" sz="2400" b="1" i="0" strike="noStrike" cap="none" spc="0" baseline="0">
                <a:solidFill>
                  <a:srgbClr val="D62714"/>
                </a:solidFill>
                <a:effectLst/>
                <a:latin typeface="Libre Franklin"/>
                <a:ea typeface="Libre Franklin"/>
                <a:cs typeface="Libre Franklin"/>
              </a:rPr>
              <a:t>? (3 de 6)</a:t>
            </a:r>
          </a:p>
        </p:txBody>
      </p:sp>
      <p:sp>
        <p:nvSpPr>
          <p:cNvPr id="5" name="Content Placeholder 4">
            <a:extLst>
              <a:ext uri="{FF2B5EF4-FFF2-40B4-BE49-F238E27FC236}">
                <a16:creationId xmlns:a16="http://schemas.microsoft.com/office/drawing/2014/main" id="{98DFE76E-9A73-370B-E4E7-5723182C53EB}"/>
              </a:ext>
            </a:extLst>
          </p:cNvPr>
          <p:cNvSpPr>
            <a:spLocks noGrp="1"/>
          </p:cNvSpPr>
          <p:nvPr>
            <p:ph sz="quarter" idx="17"/>
          </p:nvPr>
        </p:nvSpPr>
        <p:spPr>
          <a:xfrm>
            <a:off x="273600" y="1458662"/>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a recta numérica del 2 al 3 con marcas de graduación equidistantes rotuladas 2, 2 y 1 medio y 3. El número 2 y 6 octavos está por encima de una recta numérica.">
            <a:extLst>
              <a:ext uri="{FF2B5EF4-FFF2-40B4-BE49-F238E27FC236}">
                <a16:creationId xmlns:a16="http://schemas.microsoft.com/office/drawing/2014/main" id="{3720FACD-7452-72DB-D823-92D09DDA64B2}"/>
              </a:ext>
            </a:extLst>
          </p:cNvPr>
          <p:cNvPicPr/>
          <p:nvPr/>
        </p:nvPicPr>
        <p:blipFill>
          <a:blip r:embed="rId3">
            <a:extLst>
              <a:ext uri="{96DAC541-7B7A-43D3-8B79-37D633B846F1}">
                <asvg:svgBlip xmlns:asvg="http://schemas.microsoft.com/office/drawing/2016/SVG/main" r:embed="rId4"/>
              </a:ext>
            </a:extLst>
          </a:blip>
          <a:stretch>
            <a:fillRect/>
          </a:stretch>
        </p:blipFill>
        <p:spPr>
          <a:xfrm>
            <a:off x="1841326" y="1977499"/>
            <a:ext cx="8534400" cy="2917557"/>
          </a:xfrm>
          <a:prstGeom prst="rect">
            <a:avLst/>
          </a:prstGeom>
        </p:spPr>
      </p:pic>
      <p:pic>
        <p:nvPicPr>
          <p:cNvPr id="4" name="Picture Placeholder 3" descr="Respuesta de la clase: Tres marcas de graduación equidistantes sin rotular entre 2 y 2 y 1 medio. 3 marcas equidistantes entre 2 y 1 medio y 3. La segunda marca rotulada 2 y 6 octavos está en el punto medio entre 2 y 1 medio y 3.">
            <a:extLst>
              <a:ext uri="{FF2B5EF4-FFF2-40B4-BE49-F238E27FC236}">
                <a16:creationId xmlns:a16="http://schemas.microsoft.com/office/drawing/2014/main" id="{AC0E8255-6B56-7D86-BAD1-F23306D0934F}"/>
              </a:ext>
            </a:extLst>
          </p:cNvPr>
          <p:cNvPicPr/>
          <p:nvPr/>
        </p:nvPicPr>
        <p:blipFill>
          <a:blip r:embed="rId5">
            <a:extLst>
              <a:ext uri="{96DAC541-7B7A-43D3-8B79-37D633B846F1}">
                <asvg:svgBlip xmlns:asvg="http://schemas.microsoft.com/office/drawing/2016/SVG/main" r:embed="rId6"/>
              </a:ext>
            </a:extLst>
          </a:blip>
          <a:stretch>
            <a:fillRect/>
          </a:stretch>
        </p:blipFill>
        <p:spPr>
          <a:xfrm>
            <a:off x="1841326" y="1977499"/>
            <a:ext cx="8534400" cy="2917557"/>
          </a:xfrm>
          <a:prstGeom prst="rect">
            <a:avLst/>
          </a:prstGeom>
        </p:spPr>
      </p:pic>
      <p:sp>
        <p:nvSpPr>
          <p:cNvPr id="9" name="Content Placeholder 8">
            <a:extLst>
              <a:ext uri="{FF2B5EF4-FFF2-40B4-BE49-F238E27FC236}">
                <a16:creationId xmlns:a16="http://schemas.microsoft.com/office/drawing/2014/main" id="{6B9B4C1A-195A-070B-58F3-B8940FBB6358}"/>
              </a:ext>
            </a:extLst>
          </p:cNvPr>
          <p:cNvSpPr>
            <a:spLocks noGrp="1"/>
          </p:cNvSpPr>
          <p:nvPr>
            <p:ph sz="quarter" idx="21"/>
          </p:nvPr>
        </p:nvSpPr>
        <p:spPr>
          <a:xfrm>
            <a:off x="10375726" y="595039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29616251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2AA2-5DA2-F150-0EE4-9B5B42F4B9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7F217D-4B49-E190-658A-FF1507F0F5A9}"/>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Libre Franklin"/>
                <a:ea typeface="Libre Franklin"/>
                <a:cs typeface="Libre Franklin"/>
              </a:rPr>
              <a:t>2</a:t>
            </a:r>
            <a:r>
              <a:rPr lang="es-US" sz="2400" b="1" i="0" strike="noStrike" cap="none" spc="0" baseline="0">
                <a:solidFill>
                  <a:srgbClr val="D62714"/>
                </a:solidFill>
                <a:effectLst/>
                <a:latin typeface="Libre Franklin"/>
                <a:ea typeface="Libre Franklin"/>
                <a:cs typeface="Libre Franklin"/>
              </a:rPr>
              <a:t> o de </a:t>
            </a:r>
            <a:r>
              <a:rPr lang="es-US" sz="2600" b="1" i="0" strike="noStrike" cap="none" spc="0" baseline="0">
                <a:solidFill>
                  <a:srgbClr val="D62714"/>
                </a:solidFill>
                <a:effectLst/>
                <a:latin typeface="Libre Franklin"/>
                <a:ea typeface="Libre Franklin"/>
                <a:cs typeface="Libre Franklin"/>
              </a:rPr>
              <a:t>3</a:t>
            </a:r>
            <a:r>
              <a:rPr lang="es-US" sz="2400" b="1" i="0" strike="noStrike" cap="none" spc="0" baseline="0">
                <a:solidFill>
                  <a:srgbClr val="D62714"/>
                </a:solidFill>
                <a:effectLst/>
                <a:latin typeface="Libre Franklin"/>
                <a:ea typeface="Libre Franklin"/>
                <a:cs typeface="Libre Franklin"/>
              </a:rPr>
              <a:t>? (4 de 6)</a:t>
            </a:r>
          </a:p>
        </p:txBody>
      </p:sp>
      <p:sp>
        <p:nvSpPr>
          <p:cNvPr id="5" name="Content Placeholder 4">
            <a:extLst>
              <a:ext uri="{FF2B5EF4-FFF2-40B4-BE49-F238E27FC236}">
                <a16:creationId xmlns:a16="http://schemas.microsoft.com/office/drawing/2014/main" id="{188D4EC8-1D08-55A1-2FD3-B6480FBEF3A4}"/>
              </a:ext>
            </a:extLst>
          </p:cNvPr>
          <p:cNvSpPr>
            <a:spLocks noGrp="1"/>
          </p:cNvSpPr>
          <p:nvPr>
            <p:ph sz="quarter" idx="17"/>
          </p:nvPr>
        </p:nvSpPr>
        <p:spPr>
          <a:xfrm>
            <a:off x="273600" y="1558100"/>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a recta numérica del 2 al 3 con marcas de graduación equidistantes rotuladas 2, 2 y 1 medio y 3. El número 2 y 4 décimos está por encima de una recta numérica.">
            <a:extLst>
              <a:ext uri="{FF2B5EF4-FFF2-40B4-BE49-F238E27FC236}">
                <a16:creationId xmlns:a16="http://schemas.microsoft.com/office/drawing/2014/main" id="{D465E080-76E5-8985-5938-A7DB48D6A74D}"/>
              </a:ext>
            </a:extLst>
          </p:cNvPr>
          <p:cNvPicPr/>
          <p:nvPr/>
        </p:nvPicPr>
        <p:blipFill>
          <a:blip r:embed="rId3">
            <a:extLst>
              <a:ext uri="{96DAC541-7B7A-43D3-8B79-37D633B846F1}">
                <asvg:svgBlip xmlns:asvg="http://schemas.microsoft.com/office/drawing/2016/SVG/main" r:embed="rId4"/>
              </a:ext>
            </a:extLst>
          </a:blip>
          <a:stretch>
            <a:fillRect/>
          </a:stretch>
        </p:blipFill>
        <p:spPr>
          <a:xfrm>
            <a:off x="1841326" y="1977499"/>
            <a:ext cx="8534400" cy="2917557"/>
          </a:xfrm>
          <a:prstGeom prst="rect">
            <a:avLst/>
          </a:prstGeom>
        </p:spPr>
      </p:pic>
      <p:pic>
        <p:nvPicPr>
          <p:cNvPr id="4" name="Picture Placeholder 3" descr="Respuesta de la clase: Cuatro marcas de graduación equidistantes entre 2 y 2 y 1 medio. La cuarta marca está rotulada 2 y 4 décimos, un poco a la izquierda de 2 y 1 medio. 4 marcas sin rotular equidistantes entre 2 y 1 medio y 3.">
            <a:extLst>
              <a:ext uri="{FF2B5EF4-FFF2-40B4-BE49-F238E27FC236}">
                <a16:creationId xmlns:a16="http://schemas.microsoft.com/office/drawing/2014/main" id="{E978DF2D-E1B7-F2AF-AAFF-7D0319942229}"/>
              </a:ext>
            </a:extLst>
          </p:cNvPr>
          <p:cNvPicPr/>
          <p:nvPr/>
        </p:nvPicPr>
        <p:blipFill>
          <a:blip r:embed="rId5">
            <a:extLst>
              <a:ext uri="{96DAC541-7B7A-43D3-8B79-37D633B846F1}">
                <asvg:svgBlip xmlns:asvg="http://schemas.microsoft.com/office/drawing/2016/SVG/main" r:embed="rId6"/>
              </a:ext>
            </a:extLst>
          </a:blip>
          <a:stretch>
            <a:fillRect/>
          </a:stretch>
        </p:blipFill>
        <p:spPr>
          <a:xfrm>
            <a:off x="1841326" y="1977499"/>
            <a:ext cx="8534400" cy="2917557"/>
          </a:xfrm>
          <a:prstGeom prst="rect">
            <a:avLst/>
          </a:prstGeom>
        </p:spPr>
      </p:pic>
      <p:sp>
        <p:nvSpPr>
          <p:cNvPr id="9" name="Content Placeholder 8">
            <a:extLst>
              <a:ext uri="{FF2B5EF4-FFF2-40B4-BE49-F238E27FC236}">
                <a16:creationId xmlns:a16="http://schemas.microsoft.com/office/drawing/2014/main" id="{253F5C96-3ED6-48E2-0ABD-99535FF0FC61}"/>
              </a:ext>
            </a:extLst>
          </p:cNvPr>
          <p:cNvSpPr>
            <a:spLocks noGrp="1"/>
          </p:cNvSpPr>
          <p:nvPr>
            <p:ph sz="quarter" idx="21"/>
          </p:nvPr>
        </p:nvSpPr>
        <p:spPr>
          <a:xfrm>
            <a:off x="10375726" y="584371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38596701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9CE12-79E1-885D-7E74-46CC8478E4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AE0C93-A8A6-7898-9393-36F3B17F6AA5}"/>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Libre Franklin"/>
                <a:ea typeface="Libre Franklin"/>
                <a:cs typeface="Libre Franklin"/>
              </a:rPr>
              <a:t>2</a:t>
            </a:r>
            <a:r>
              <a:rPr lang="es-US" sz="2400" b="1" i="0" strike="noStrike" cap="none" spc="0" baseline="0">
                <a:solidFill>
                  <a:srgbClr val="D62714"/>
                </a:solidFill>
                <a:effectLst/>
                <a:latin typeface="Libre Franklin"/>
                <a:ea typeface="Libre Franklin"/>
                <a:cs typeface="Libre Franklin"/>
              </a:rPr>
              <a:t> o de </a:t>
            </a:r>
            <a:r>
              <a:rPr lang="es-US" sz="2600" b="1" i="0" strike="noStrike" cap="none" spc="0" baseline="0">
                <a:solidFill>
                  <a:srgbClr val="D62714"/>
                </a:solidFill>
                <a:effectLst/>
                <a:latin typeface="Libre Franklin"/>
                <a:ea typeface="Libre Franklin"/>
                <a:cs typeface="Libre Franklin"/>
              </a:rPr>
              <a:t>3</a:t>
            </a:r>
            <a:r>
              <a:rPr lang="es-US" sz="2400" b="1" i="0" strike="noStrike" cap="none" spc="0" baseline="0">
                <a:solidFill>
                  <a:srgbClr val="D62714"/>
                </a:solidFill>
                <a:effectLst/>
                <a:latin typeface="Libre Franklin"/>
                <a:ea typeface="Libre Franklin"/>
                <a:cs typeface="Libre Franklin"/>
              </a:rPr>
              <a:t>? (5 de 6)</a:t>
            </a:r>
          </a:p>
        </p:txBody>
      </p:sp>
      <p:sp>
        <p:nvSpPr>
          <p:cNvPr id="5" name="Content Placeholder 4">
            <a:extLst>
              <a:ext uri="{FF2B5EF4-FFF2-40B4-BE49-F238E27FC236}">
                <a16:creationId xmlns:a16="http://schemas.microsoft.com/office/drawing/2014/main" id="{BCE8C671-E33F-8AF1-F5AD-F5CDA2AE8E6D}"/>
              </a:ext>
            </a:extLst>
          </p:cNvPr>
          <p:cNvSpPr>
            <a:spLocks noGrp="1"/>
          </p:cNvSpPr>
          <p:nvPr>
            <p:ph sz="quarter" idx="17"/>
          </p:nvPr>
        </p:nvSpPr>
        <p:spPr>
          <a:xfrm>
            <a:off x="273600" y="1656026"/>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a recta numérica de 2 a 3 con marcas de graduación equidistantes rotuladas 2, 2 y 1 medio y 3. El número 2 y 4 séptimos está por encima de una recta numérica.">
            <a:extLst>
              <a:ext uri="{FF2B5EF4-FFF2-40B4-BE49-F238E27FC236}">
                <a16:creationId xmlns:a16="http://schemas.microsoft.com/office/drawing/2014/main" id="{45BF5AC4-6666-F1B1-A19D-A1C6BBB75A74}"/>
              </a:ext>
            </a:extLst>
          </p:cNvPr>
          <p:cNvPicPr/>
          <p:nvPr/>
        </p:nvPicPr>
        <p:blipFill>
          <a:blip r:embed="rId3">
            <a:extLst>
              <a:ext uri="{96DAC541-7B7A-43D3-8B79-37D633B846F1}">
                <asvg:svgBlip xmlns:asvg="http://schemas.microsoft.com/office/drawing/2016/SVG/main" r:embed="rId4"/>
              </a:ext>
            </a:extLst>
          </a:blip>
          <a:stretch>
            <a:fillRect/>
          </a:stretch>
        </p:blipFill>
        <p:spPr>
          <a:xfrm>
            <a:off x="1841326" y="1975737"/>
            <a:ext cx="8534400" cy="2917557"/>
          </a:xfrm>
          <a:prstGeom prst="rect">
            <a:avLst/>
          </a:prstGeom>
        </p:spPr>
      </p:pic>
      <p:pic>
        <p:nvPicPr>
          <p:cNvPr id="4" name="Picture Placeholder 3" descr="Respuesta de la clase: Tres marcas de graduación sin rotular entre 2 y 2 y 1 medio. 3 marcas entre 2 y 1 medio y 3. La primera marca rotulada 2 y 4 séptimos está entre 2 y 1 medio y 3, un poco a la derecha de 2 y 1 medio.">
            <a:extLst>
              <a:ext uri="{FF2B5EF4-FFF2-40B4-BE49-F238E27FC236}">
                <a16:creationId xmlns:a16="http://schemas.microsoft.com/office/drawing/2014/main" id="{6A83459A-282C-CED6-FEA6-D8CB274F3A1C}"/>
              </a:ext>
            </a:extLst>
          </p:cNvPr>
          <p:cNvPicPr/>
          <p:nvPr/>
        </p:nvPicPr>
        <p:blipFill>
          <a:blip r:embed="rId5">
            <a:extLst>
              <a:ext uri="{96DAC541-7B7A-43D3-8B79-37D633B846F1}">
                <asvg:svgBlip xmlns:asvg="http://schemas.microsoft.com/office/drawing/2016/SVG/main" r:embed="rId6"/>
              </a:ext>
            </a:extLst>
          </a:blip>
          <a:stretch>
            <a:fillRect/>
          </a:stretch>
        </p:blipFill>
        <p:spPr>
          <a:xfrm>
            <a:off x="1864524" y="1998052"/>
            <a:ext cx="8488003" cy="2901696"/>
          </a:xfrm>
          <a:prstGeom prst="rect">
            <a:avLst/>
          </a:prstGeom>
        </p:spPr>
      </p:pic>
      <p:sp>
        <p:nvSpPr>
          <p:cNvPr id="9" name="Content Placeholder 8">
            <a:extLst>
              <a:ext uri="{FF2B5EF4-FFF2-40B4-BE49-F238E27FC236}">
                <a16:creationId xmlns:a16="http://schemas.microsoft.com/office/drawing/2014/main" id="{B4BB6518-1EC6-9BA7-B552-E4345EA19AD8}"/>
              </a:ext>
            </a:extLst>
          </p:cNvPr>
          <p:cNvSpPr>
            <a:spLocks noGrp="1"/>
          </p:cNvSpPr>
          <p:nvPr>
            <p:ph sz="quarter" idx="21"/>
          </p:nvPr>
        </p:nvSpPr>
        <p:spPr>
          <a:xfrm>
            <a:off x="10352527" y="581323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9348173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F409E-AD10-FD31-0B00-C65BACA959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B86A3B-60F0-0E11-69E3-FB045B5490A3}"/>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Libre Franklin"/>
                <a:ea typeface="Libre Franklin"/>
                <a:cs typeface="Libre Franklin"/>
              </a:rPr>
              <a:t>2</a:t>
            </a:r>
            <a:r>
              <a:rPr lang="es-US" sz="2400" b="1" i="0" strike="noStrike" cap="none" spc="0" baseline="0">
                <a:solidFill>
                  <a:srgbClr val="D62714"/>
                </a:solidFill>
                <a:effectLst/>
                <a:latin typeface="Libre Franklin"/>
                <a:ea typeface="Libre Franklin"/>
                <a:cs typeface="Libre Franklin"/>
              </a:rPr>
              <a:t> o de </a:t>
            </a:r>
            <a:r>
              <a:rPr lang="es-US" sz="2600" b="1" i="0" strike="noStrike" cap="none" spc="0" baseline="0">
                <a:solidFill>
                  <a:srgbClr val="D62714"/>
                </a:solidFill>
                <a:effectLst/>
                <a:latin typeface="Libre Franklin"/>
                <a:ea typeface="Libre Franklin"/>
                <a:cs typeface="Libre Franklin"/>
              </a:rPr>
              <a:t>3</a:t>
            </a:r>
            <a:r>
              <a:rPr lang="es-US" sz="2400" b="1" i="0" strike="noStrike" cap="none" spc="0" baseline="0">
                <a:solidFill>
                  <a:srgbClr val="D62714"/>
                </a:solidFill>
                <a:effectLst/>
                <a:latin typeface="Libre Franklin"/>
                <a:ea typeface="Libre Franklin"/>
                <a:cs typeface="Libre Franklin"/>
              </a:rPr>
              <a:t>? (6 de 6)</a:t>
            </a:r>
          </a:p>
        </p:txBody>
      </p:sp>
      <p:sp>
        <p:nvSpPr>
          <p:cNvPr id="5" name="Content Placeholder 4">
            <a:extLst>
              <a:ext uri="{FF2B5EF4-FFF2-40B4-BE49-F238E27FC236}">
                <a16:creationId xmlns:a16="http://schemas.microsoft.com/office/drawing/2014/main" id="{5DCE225F-8373-79E2-C309-C67C0F23E1D9}"/>
              </a:ext>
            </a:extLst>
          </p:cNvPr>
          <p:cNvSpPr>
            <a:spLocks noGrp="1"/>
          </p:cNvSpPr>
          <p:nvPr>
            <p:ph sz="quarter" idx="17"/>
          </p:nvPr>
        </p:nvSpPr>
        <p:spPr>
          <a:xfrm>
            <a:off x="273600" y="1551306"/>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a recta numérica del 2 al 3 con marcas de graduación equidistantes rotuladas 2, 2 y 1 medio y 3. El número 2 y 4 novenos está por encima de una recta numérica.">
            <a:extLst>
              <a:ext uri="{FF2B5EF4-FFF2-40B4-BE49-F238E27FC236}">
                <a16:creationId xmlns:a16="http://schemas.microsoft.com/office/drawing/2014/main" id="{D669856F-1907-C507-A061-2A61872B8192}"/>
              </a:ext>
            </a:extLst>
          </p:cNvPr>
          <p:cNvPicPr/>
          <p:nvPr/>
        </p:nvPicPr>
        <p:blipFill>
          <a:blip r:embed="rId3">
            <a:extLst>
              <a:ext uri="{96DAC541-7B7A-43D3-8B79-37D633B846F1}">
                <asvg:svgBlip xmlns:asvg="http://schemas.microsoft.com/office/drawing/2016/SVG/main" r:embed="rId4"/>
              </a:ext>
            </a:extLst>
          </a:blip>
          <a:stretch>
            <a:fillRect/>
          </a:stretch>
        </p:blipFill>
        <p:spPr>
          <a:xfrm>
            <a:off x="1841326" y="1977499"/>
            <a:ext cx="8534400" cy="2917557"/>
          </a:xfrm>
          <a:prstGeom prst="rect">
            <a:avLst/>
          </a:prstGeom>
        </p:spPr>
      </p:pic>
      <p:pic>
        <p:nvPicPr>
          <p:cNvPr id="4" name="Picture Placeholder 3" descr="Respuesta de la clase: Cuatro marcas de graduación entre 2 y 2 y 1 medio. La cuarta marca está rotulada 2 y 4 novenos, un poco a la izquierda 2 y 1 medio. 4 marcas sin rotular entre 2 y 1 medio y 3.">
            <a:extLst>
              <a:ext uri="{FF2B5EF4-FFF2-40B4-BE49-F238E27FC236}">
                <a16:creationId xmlns:a16="http://schemas.microsoft.com/office/drawing/2014/main" id="{81837945-2CA4-E418-9063-99A5D267A495}"/>
              </a:ext>
            </a:extLst>
          </p:cNvPr>
          <p:cNvPicPr/>
          <p:nvPr/>
        </p:nvPicPr>
        <p:blipFill>
          <a:blip r:embed="rId5">
            <a:extLst>
              <a:ext uri="{96DAC541-7B7A-43D3-8B79-37D633B846F1}">
                <asvg:svgBlip xmlns:asvg="http://schemas.microsoft.com/office/drawing/2016/SVG/main" r:embed="rId6"/>
              </a:ext>
            </a:extLst>
          </a:blip>
          <a:stretch>
            <a:fillRect/>
          </a:stretch>
        </p:blipFill>
        <p:spPr>
          <a:xfrm>
            <a:off x="1841326" y="1977499"/>
            <a:ext cx="8534400" cy="2917557"/>
          </a:xfrm>
          <a:prstGeom prst="rect">
            <a:avLst/>
          </a:prstGeom>
        </p:spPr>
      </p:pic>
      <p:sp>
        <p:nvSpPr>
          <p:cNvPr id="9" name="Content Placeholder 8">
            <a:extLst>
              <a:ext uri="{FF2B5EF4-FFF2-40B4-BE49-F238E27FC236}">
                <a16:creationId xmlns:a16="http://schemas.microsoft.com/office/drawing/2014/main" id="{8FB3A6AF-3DFC-1A9D-7720-517F96A82312}"/>
              </a:ext>
            </a:extLst>
          </p:cNvPr>
          <p:cNvSpPr>
            <a:spLocks noGrp="1"/>
          </p:cNvSpPr>
          <p:nvPr>
            <p:ph sz="quarter" idx="21"/>
          </p:nvPr>
        </p:nvSpPr>
        <p:spPr>
          <a:xfrm>
            <a:off x="10375726" y="588943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27800378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58900-3BC4-D914-F540-C3FE9ADCA0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4D63B3-4CFD-D122-52EB-823022E1CFA0}"/>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Formar unidades semejantes (1 de 4)</a:t>
            </a:r>
          </a:p>
        </p:txBody>
      </p:sp>
      <p:sp>
        <p:nvSpPr>
          <p:cNvPr id="5" name="Content Placeholder 4">
            <a:extLst>
              <a:ext uri="{FF2B5EF4-FFF2-40B4-BE49-F238E27FC236}">
                <a16:creationId xmlns:a16="http://schemas.microsoft.com/office/drawing/2014/main" id="{611DC8C0-DB2F-0417-DC3D-A72D3EB944F0}"/>
              </a:ext>
            </a:extLst>
          </p:cNvPr>
          <p:cNvSpPr>
            <a:spLocks noGrp="1"/>
          </p:cNvSpPr>
          <p:nvPr>
            <p:ph sz="quarter" idx="17"/>
          </p:nvPr>
        </p:nvSpPr>
        <p:spPr>
          <a:xfrm>
            <a:off x="273600" y="1784668"/>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2" name="Picture 11" descr="1 medio + 1 cuarto">
            <a:extLst>
              <a:ext uri="{FF2B5EF4-FFF2-40B4-BE49-F238E27FC236}">
                <a16:creationId xmlns:a16="http://schemas.microsoft.com/office/drawing/2014/main" id="{9FD1B4BA-46B5-F0BA-161D-A3243B58CD87}"/>
              </a:ext>
            </a:extLst>
          </p:cNvPr>
          <p:cNvPicPr>
            <a:picLocks/>
          </p:cNvPicPr>
          <p:nvPr/>
        </p:nvPicPr>
        <p:blipFill>
          <a:blip r:embed="rId3"/>
          <a:stretch>
            <a:fillRect/>
          </a:stretch>
        </p:blipFill>
        <p:spPr>
          <a:xfrm>
            <a:off x="5531157" y="1674000"/>
            <a:ext cx="1130300" cy="1181100"/>
          </a:xfrm>
          <a:prstGeom prst="rect">
            <a:avLst/>
          </a:prstGeom>
        </p:spPr>
      </p:pic>
      <p:pic>
        <p:nvPicPr>
          <p:cNvPr id="8" name="Picture 7" descr="1 medio + 1 cuarto = empieza la fracción 1 por 2 sobre 2 por 2 termina la fracción + 1 cuarto">
            <a:extLst>
              <a:ext uri="{FF2B5EF4-FFF2-40B4-BE49-F238E27FC236}">
                <a16:creationId xmlns:a16="http://schemas.microsoft.com/office/drawing/2014/main" id="{26083614-5E25-EA85-C919-53A1B50B06D2}"/>
              </a:ext>
            </a:extLst>
          </p:cNvPr>
          <p:cNvPicPr>
            <a:picLocks/>
          </p:cNvPicPr>
          <p:nvPr/>
        </p:nvPicPr>
        <p:blipFill>
          <a:blip r:embed="rId4"/>
          <a:stretch>
            <a:fillRect/>
          </a:stretch>
        </p:blipFill>
        <p:spPr>
          <a:xfrm>
            <a:off x="4760847" y="3333344"/>
            <a:ext cx="3302000" cy="1181100"/>
          </a:xfrm>
          <a:prstGeom prst="rect">
            <a:avLst/>
          </a:prstGeom>
        </p:spPr>
      </p:pic>
      <p:pic>
        <p:nvPicPr>
          <p:cNvPr id="4" name="Picture 3" descr="= 2 cuartos + 1 cuarto">
            <a:extLst>
              <a:ext uri="{FF2B5EF4-FFF2-40B4-BE49-F238E27FC236}">
                <a16:creationId xmlns:a16="http://schemas.microsoft.com/office/drawing/2014/main" id="{AF2FB252-C85C-70C2-0A96-80AD53229BD3}"/>
              </a:ext>
            </a:extLst>
          </p:cNvPr>
          <p:cNvPicPr>
            <a:picLocks/>
          </p:cNvPicPr>
          <p:nvPr/>
        </p:nvPicPr>
        <p:blipFill>
          <a:blip r:embed="rId5"/>
          <a:stretch>
            <a:fillRect/>
          </a:stretch>
        </p:blipFill>
        <p:spPr>
          <a:xfrm>
            <a:off x="6017990" y="4992688"/>
            <a:ext cx="1587500" cy="1181100"/>
          </a:xfrm>
          <a:prstGeom prst="rect">
            <a:avLst/>
          </a:prstGeom>
        </p:spPr>
      </p:pic>
      <p:sp>
        <p:nvSpPr>
          <p:cNvPr id="9" name="Content Placeholder 8">
            <a:extLst>
              <a:ext uri="{FF2B5EF4-FFF2-40B4-BE49-F238E27FC236}">
                <a16:creationId xmlns:a16="http://schemas.microsoft.com/office/drawing/2014/main" id="{2AEBC810-A356-E7E7-2CE0-4C70DA4EE376}"/>
              </a:ext>
            </a:extLst>
          </p:cNvPr>
          <p:cNvSpPr>
            <a:spLocks noGrp="1"/>
          </p:cNvSpPr>
          <p:nvPr>
            <p:ph sz="quarter" idx="21"/>
          </p:nvPr>
        </p:nvSpPr>
        <p:spPr>
          <a:xfrm>
            <a:off x="10404037" y="5782754"/>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20434456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06217-2ED9-2DE2-A685-4627E2AC80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B9C17C-C2BC-482C-BDA8-EA8A6970524B}"/>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Formar unidades semejantes (2 de 4)</a:t>
            </a:r>
          </a:p>
        </p:txBody>
      </p:sp>
      <p:sp>
        <p:nvSpPr>
          <p:cNvPr id="5" name="Content Placeholder 4">
            <a:extLst>
              <a:ext uri="{FF2B5EF4-FFF2-40B4-BE49-F238E27FC236}">
                <a16:creationId xmlns:a16="http://schemas.microsoft.com/office/drawing/2014/main" id="{75AA5C1D-A587-87B4-77E9-894992753DE1}"/>
              </a:ext>
            </a:extLst>
          </p:cNvPr>
          <p:cNvSpPr>
            <a:spLocks noGrp="1"/>
          </p:cNvSpPr>
          <p:nvPr>
            <p:ph sz="quarter" idx="17"/>
          </p:nvPr>
        </p:nvSpPr>
        <p:spPr>
          <a:xfrm>
            <a:off x="273600" y="1581356"/>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14" descr="1 sexto + 1 tercio">
            <a:extLst>
              <a:ext uri="{FF2B5EF4-FFF2-40B4-BE49-F238E27FC236}">
                <a16:creationId xmlns:a16="http://schemas.microsoft.com/office/drawing/2014/main" id="{B525AC74-A044-9F17-FE32-8FE38581FD40}"/>
              </a:ext>
            </a:extLst>
          </p:cNvPr>
          <p:cNvPicPr>
            <a:picLocks/>
          </p:cNvPicPr>
          <p:nvPr/>
        </p:nvPicPr>
        <p:blipFill>
          <a:blip r:embed="rId3"/>
          <a:stretch>
            <a:fillRect/>
          </a:stretch>
        </p:blipFill>
        <p:spPr>
          <a:xfrm>
            <a:off x="5543514" y="1674000"/>
            <a:ext cx="1104900" cy="1181100"/>
          </a:xfrm>
          <a:prstGeom prst="rect">
            <a:avLst/>
          </a:prstGeom>
        </p:spPr>
      </p:pic>
      <p:pic>
        <p:nvPicPr>
          <p:cNvPr id="12" name="Picture 11" descr="1 sexto + 1 tercio = 1 sexto + empieza la fracción 1 por 2 sobre 3 por 2 termina la fracción">
            <a:extLst>
              <a:ext uri="{FF2B5EF4-FFF2-40B4-BE49-F238E27FC236}">
                <a16:creationId xmlns:a16="http://schemas.microsoft.com/office/drawing/2014/main" id="{95484246-1918-F804-D9ED-48D061129828}"/>
              </a:ext>
            </a:extLst>
          </p:cNvPr>
          <p:cNvPicPr>
            <a:picLocks/>
          </p:cNvPicPr>
          <p:nvPr/>
        </p:nvPicPr>
        <p:blipFill>
          <a:blip r:embed="rId4"/>
          <a:stretch>
            <a:fillRect/>
          </a:stretch>
        </p:blipFill>
        <p:spPr>
          <a:xfrm>
            <a:off x="4873736" y="3333344"/>
            <a:ext cx="3276600" cy="1181100"/>
          </a:xfrm>
          <a:prstGeom prst="rect">
            <a:avLst/>
          </a:prstGeom>
        </p:spPr>
      </p:pic>
      <p:pic>
        <p:nvPicPr>
          <p:cNvPr id="8" name="Picture 7" descr="= 1 sexto + 2 sextos">
            <a:extLst>
              <a:ext uri="{FF2B5EF4-FFF2-40B4-BE49-F238E27FC236}">
                <a16:creationId xmlns:a16="http://schemas.microsoft.com/office/drawing/2014/main" id="{75CF3D63-7495-ED0C-1D73-D1AEDCE6F652}"/>
              </a:ext>
            </a:extLst>
          </p:cNvPr>
          <p:cNvPicPr>
            <a:picLocks/>
          </p:cNvPicPr>
          <p:nvPr/>
        </p:nvPicPr>
        <p:blipFill>
          <a:blip r:embed="rId5"/>
          <a:stretch>
            <a:fillRect/>
          </a:stretch>
        </p:blipFill>
        <p:spPr>
          <a:xfrm>
            <a:off x="5996936" y="4992688"/>
            <a:ext cx="1562100" cy="1181100"/>
          </a:xfrm>
          <a:prstGeom prst="rect">
            <a:avLst/>
          </a:prstGeom>
        </p:spPr>
      </p:pic>
      <p:sp>
        <p:nvSpPr>
          <p:cNvPr id="9" name="Content Placeholder 8">
            <a:extLst>
              <a:ext uri="{FF2B5EF4-FFF2-40B4-BE49-F238E27FC236}">
                <a16:creationId xmlns:a16="http://schemas.microsoft.com/office/drawing/2014/main" id="{6A3D8ACE-A794-02D4-A88B-58359283E5D4}"/>
              </a:ext>
            </a:extLst>
          </p:cNvPr>
          <p:cNvSpPr>
            <a:spLocks noGrp="1"/>
          </p:cNvSpPr>
          <p:nvPr>
            <p:ph sz="quarter" idx="21"/>
          </p:nvPr>
        </p:nvSpPr>
        <p:spPr>
          <a:xfrm>
            <a:off x="10290324" y="5819095"/>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4834928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9A0E1-2787-B7A7-A061-A4C8F9EA34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5293AB-001F-71D3-415D-CEC6D26DC25C}"/>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br>
              <a:rPr sz="3000" dirty="0"/>
            </a:br>
            <a:r>
              <a:rPr lang="es-US" sz="2400" b="1" i="0" strike="noStrike" cap="none" spc="0" baseline="0" dirty="0">
                <a:solidFill>
                  <a:srgbClr val="D62714"/>
                </a:solidFill>
                <a:effectLst/>
                <a:latin typeface="Libre Franklin"/>
                <a:ea typeface="Libre Franklin"/>
                <a:cs typeface="Libre Franklin"/>
              </a:rPr>
              <a:t>Intercambio de pizarras blancas: Formar unidades semejantes (3 de 4)</a:t>
            </a:r>
          </a:p>
        </p:txBody>
      </p:sp>
      <p:sp>
        <p:nvSpPr>
          <p:cNvPr id="5" name="Content Placeholder 4">
            <a:extLst>
              <a:ext uri="{FF2B5EF4-FFF2-40B4-BE49-F238E27FC236}">
                <a16:creationId xmlns:a16="http://schemas.microsoft.com/office/drawing/2014/main" id="{67E06C83-6197-898D-AA06-058B3DAEE42A}"/>
              </a:ext>
            </a:extLst>
          </p:cNvPr>
          <p:cNvSpPr>
            <a:spLocks noGrp="1"/>
          </p:cNvSpPr>
          <p:nvPr>
            <p:ph sz="quarter" idx="17"/>
          </p:nvPr>
        </p:nvSpPr>
        <p:spPr>
          <a:xfrm>
            <a:off x="273600" y="1581356"/>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14" descr="3 cuartos + 3 octavos">
            <a:extLst>
              <a:ext uri="{FF2B5EF4-FFF2-40B4-BE49-F238E27FC236}">
                <a16:creationId xmlns:a16="http://schemas.microsoft.com/office/drawing/2014/main" id="{116B327E-49D8-AA17-B38A-7577EA90DF28}"/>
              </a:ext>
            </a:extLst>
          </p:cNvPr>
          <p:cNvPicPr>
            <a:picLocks/>
          </p:cNvPicPr>
          <p:nvPr/>
        </p:nvPicPr>
        <p:blipFill>
          <a:blip r:embed="rId3"/>
          <a:stretch>
            <a:fillRect/>
          </a:stretch>
        </p:blipFill>
        <p:spPr>
          <a:xfrm>
            <a:off x="5519286" y="1674000"/>
            <a:ext cx="1143000" cy="1181100"/>
          </a:xfrm>
          <a:prstGeom prst="rect">
            <a:avLst/>
          </a:prstGeom>
        </p:spPr>
      </p:pic>
      <p:pic>
        <p:nvPicPr>
          <p:cNvPr id="12" name="Picture 11" descr="3 cuartos + 3 octavos = empieza la fracción 3 por 2 sobre 4 por 2 termina la fracción + 3 octavos">
            <a:extLst>
              <a:ext uri="{FF2B5EF4-FFF2-40B4-BE49-F238E27FC236}">
                <a16:creationId xmlns:a16="http://schemas.microsoft.com/office/drawing/2014/main" id="{540DBA9F-0611-9CEC-CA53-EB204D3BC6D8}"/>
              </a:ext>
            </a:extLst>
          </p:cNvPr>
          <p:cNvPicPr>
            <a:picLocks/>
          </p:cNvPicPr>
          <p:nvPr/>
        </p:nvPicPr>
        <p:blipFill>
          <a:blip r:embed="rId4"/>
          <a:stretch>
            <a:fillRect/>
          </a:stretch>
        </p:blipFill>
        <p:spPr>
          <a:xfrm>
            <a:off x="4679689" y="3333344"/>
            <a:ext cx="3352800" cy="1181100"/>
          </a:xfrm>
          <a:prstGeom prst="rect">
            <a:avLst/>
          </a:prstGeom>
        </p:spPr>
      </p:pic>
      <p:pic>
        <p:nvPicPr>
          <p:cNvPr id="8" name="Picture 7" descr="= 6 octavos + 3 octavos">
            <a:extLst>
              <a:ext uri="{FF2B5EF4-FFF2-40B4-BE49-F238E27FC236}">
                <a16:creationId xmlns:a16="http://schemas.microsoft.com/office/drawing/2014/main" id="{02E1ED6D-FC29-D5B7-2973-E0ACD706335B}"/>
              </a:ext>
            </a:extLst>
          </p:cNvPr>
          <p:cNvPicPr>
            <a:picLocks/>
          </p:cNvPicPr>
          <p:nvPr/>
        </p:nvPicPr>
        <p:blipFill>
          <a:blip r:embed="rId5"/>
          <a:stretch>
            <a:fillRect/>
          </a:stretch>
        </p:blipFill>
        <p:spPr>
          <a:xfrm>
            <a:off x="5874886" y="4992688"/>
            <a:ext cx="1574800" cy="1181100"/>
          </a:xfrm>
          <a:prstGeom prst="rect">
            <a:avLst/>
          </a:prstGeom>
        </p:spPr>
      </p:pic>
      <p:sp>
        <p:nvSpPr>
          <p:cNvPr id="9" name="Content Placeholder 8">
            <a:extLst>
              <a:ext uri="{FF2B5EF4-FFF2-40B4-BE49-F238E27FC236}">
                <a16:creationId xmlns:a16="http://schemas.microsoft.com/office/drawing/2014/main" id="{C4602615-B51A-50DA-9A35-4D3AA269FCA0}"/>
              </a:ext>
            </a:extLst>
          </p:cNvPr>
          <p:cNvSpPr>
            <a:spLocks noGrp="1"/>
          </p:cNvSpPr>
          <p:nvPr>
            <p:ph sz="quarter" idx="21"/>
          </p:nvPr>
        </p:nvSpPr>
        <p:spPr>
          <a:xfrm>
            <a:off x="10307908" y="5819096"/>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12317268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D170F-6151-5282-C3F5-CE47545414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3E3441-8759-F780-1643-782AA568C9A0}"/>
              </a:ext>
            </a:extLst>
          </p:cNvPr>
          <p:cNvSpPr>
            <a:spLocks noGrp="1"/>
          </p:cNvSpPr>
          <p:nvPr>
            <p:ph type="title"/>
          </p:nvPr>
        </p:nvSpPr>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de pizarras blancas: Formar unidades semejantes (4 de 4)</a:t>
            </a:r>
          </a:p>
        </p:txBody>
      </p:sp>
      <p:sp>
        <p:nvSpPr>
          <p:cNvPr id="5" name="Content Placeholder 4">
            <a:extLst>
              <a:ext uri="{FF2B5EF4-FFF2-40B4-BE49-F238E27FC236}">
                <a16:creationId xmlns:a16="http://schemas.microsoft.com/office/drawing/2014/main" id="{9B73F8F7-3864-2F7E-2E22-80D4CE19A6E6}"/>
              </a:ext>
            </a:extLst>
          </p:cNvPr>
          <p:cNvSpPr>
            <a:spLocks noGrp="1"/>
          </p:cNvSpPr>
          <p:nvPr>
            <p:ph sz="quarter" idx="17"/>
          </p:nvPr>
        </p:nvSpPr>
        <p:spPr>
          <a:xfrm>
            <a:off x="273600" y="1733297"/>
            <a:ext cx="2519577" cy="185287"/>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14" descr="5 novenos + 2 tercios">
            <a:extLst>
              <a:ext uri="{FF2B5EF4-FFF2-40B4-BE49-F238E27FC236}">
                <a16:creationId xmlns:a16="http://schemas.microsoft.com/office/drawing/2014/main" id="{14A4332B-2F52-E7D3-CCB4-904654E3B35E}"/>
              </a:ext>
            </a:extLst>
          </p:cNvPr>
          <p:cNvPicPr>
            <a:picLocks/>
          </p:cNvPicPr>
          <p:nvPr/>
        </p:nvPicPr>
        <p:blipFill>
          <a:blip r:embed="rId3"/>
          <a:stretch>
            <a:fillRect/>
          </a:stretch>
        </p:blipFill>
        <p:spPr>
          <a:xfrm>
            <a:off x="5543550" y="1673901"/>
            <a:ext cx="1104900" cy="1181100"/>
          </a:xfrm>
          <a:prstGeom prst="rect">
            <a:avLst/>
          </a:prstGeom>
        </p:spPr>
      </p:pic>
      <p:pic>
        <p:nvPicPr>
          <p:cNvPr id="12" name="Picture 11" descr="5 novenos + 2 tercios = 5 novenos + empieza la fracción 2 por 3 sobre 3 por 3 termina la fracción">
            <a:extLst>
              <a:ext uri="{FF2B5EF4-FFF2-40B4-BE49-F238E27FC236}">
                <a16:creationId xmlns:a16="http://schemas.microsoft.com/office/drawing/2014/main" id="{D75E1316-D1D6-69B4-D74F-897506AA5D56}"/>
              </a:ext>
            </a:extLst>
          </p:cNvPr>
          <p:cNvPicPr>
            <a:picLocks/>
          </p:cNvPicPr>
          <p:nvPr/>
        </p:nvPicPr>
        <p:blipFill>
          <a:blip r:embed="rId4"/>
          <a:stretch>
            <a:fillRect/>
          </a:stretch>
        </p:blipFill>
        <p:spPr>
          <a:xfrm>
            <a:off x="4768850" y="3333294"/>
            <a:ext cx="3263900" cy="1181100"/>
          </a:xfrm>
          <a:prstGeom prst="rect">
            <a:avLst/>
          </a:prstGeom>
        </p:spPr>
      </p:pic>
      <p:pic>
        <p:nvPicPr>
          <p:cNvPr id="8" name="Picture 7" descr="5 novenos + 6 novenos">
            <a:extLst>
              <a:ext uri="{FF2B5EF4-FFF2-40B4-BE49-F238E27FC236}">
                <a16:creationId xmlns:a16="http://schemas.microsoft.com/office/drawing/2014/main" id="{7650CA92-733D-1DEC-FF29-BCC8B61AA121}"/>
              </a:ext>
            </a:extLst>
          </p:cNvPr>
          <p:cNvPicPr>
            <a:picLocks/>
          </p:cNvPicPr>
          <p:nvPr/>
        </p:nvPicPr>
        <p:blipFill>
          <a:blip r:embed="rId5"/>
          <a:stretch>
            <a:fillRect/>
          </a:stretch>
        </p:blipFill>
        <p:spPr>
          <a:xfrm>
            <a:off x="5867400" y="4992688"/>
            <a:ext cx="1562100" cy="1181100"/>
          </a:xfrm>
          <a:prstGeom prst="rect">
            <a:avLst/>
          </a:prstGeom>
        </p:spPr>
      </p:pic>
      <p:sp>
        <p:nvSpPr>
          <p:cNvPr id="9" name="Content Placeholder 8">
            <a:extLst>
              <a:ext uri="{FF2B5EF4-FFF2-40B4-BE49-F238E27FC236}">
                <a16:creationId xmlns:a16="http://schemas.microsoft.com/office/drawing/2014/main" id="{F1C4E343-C1AD-5948-7633-D7D184C14DC6}"/>
              </a:ext>
            </a:extLst>
          </p:cNvPr>
          <p:cNvSpPr>
            <a:spLocks noGrp="1"/>
          </p:cNvSpPr>
          <p:nvPr>
            <p:ph sz="quarter" idx="21"/>
          </p:nvPr>
        </p:nvSpPr>
        <p:spPr>
          <a:xfrm>
            <a:off x="10413415" y="5836680"/>
            <a:ext cx="1161063" cy="201485"/>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endParaRPr lang="en-US" sz="600" noProof="0"/>
          </a:p>
        </p:txBody>
      </p:sp>
    </p:spTree>
    <p:extLst>
      <p:ext uri="{BB962C8B-B14F-4D97-AF65-F5344CB8AC3E}">
        <p14:creationId xmlns:p14="http://schemas.microsoft.com/office/powerpoint/2010/main" val="15509876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Presentar </a:t>
            </a:r>
            <a:br>
              <a:rPr sz="3000" dirty="0"/>
            </a:br>
            <a:endParaRPr lang="en-US" noProof="0" dirty="0"/>
          </a:p>
        </p:txBody>
      </p:sp>
      <p:sp>
        <p:nvSpPr>
          <p:cNvPr id="4" name="Content Placeholder 8"/>
          <p:cNvSpPr>
            <a:spLocks noGrp="1"/>
          </p:cNvSpPr>
          <p:nvPr>
            <p:ph sz="quarter" idx="16"/>
          </p:nvPr>
        </p:nvSpPr>
        <p:spPr>
          <a:xfrm>
            <a:off x="273601" y="1429769"/>
            <a:ext cx="6698700" cy="341882"/>
          </a:xfrm>
        </p:spPr>
        <p:txBody>
          <a:bodyPr/>
          <a:lstStyle/>
          <a:p>
            <a:r>
              <a:rPr lang="es-US" sz="1800" b="0" i="0" strike="noStrike" cap="none" spc="0" baseline="0" dirty="0">
                <a:solidFill>
                  <a:srgbClr val="000000"/>
                </a:solidFill>
                <a:effectLst/>
                <a:latin typeface="Libre Franklin"/>
                <a:ea typeface="Libre Franklin"/>
                <a:cs typeface="Libre Franklin"/>
              </a:rPr>
              <a:t>Usa el proceso Lee-Dibuja-Escribe para resolver el problema.</a:t>
            </a:r>
          </a:p>
        </p:txBody>
      </p:sp>
      <p:sp>
        <p:nvSpPr>
          <p:cNvPr id="5" name="Content Placeholder 10"/>
          <p:cNvSpPr>
            <a:spLocks noGrp="1"/>
          </p:cNvSpPr>
          <p:nvPr>
            <p:ph sz="quarter" idx="17"/>
          </p:nvPr>
        </p:nvSpPr>
        <p:spPr>
          <a:xfrm>
            <a:off x="273600" y="2041274"/>
            <a:ext cx="4588771" cy="315643"/>
          </a:xfrm>
        </p:spPr>
        <p:txBody>
          <a:bodyPr/>
          <a:lstStyle/>
          <a:p>
            <a:pPr marL="342900" indent="-342900">
              <a:buFont typeface="+mj-lt"/>
              <a:buAutoNum type="arabicPeriod"/>
            </a:pPr>
            <a:r>
              <a:rPr lang="es-US" sz="1800" b="0" i="0" strike="noStrike" cap="none" spc="0" baseline="0" dirty="0">
                <a:solidFill>
                  <a:srgbClr val="000000"/>
                </a:solidFill>
                <a:effectLst/>
                <a:latin typeface="Libre Franklin"/>
                <a:ea typeface="Libre Franklin"/>
                <a:cs typeface="Libre Franklin"/>
              </a:rPr>
              <a:t>Una receta de </a:t>
            </a:r>
            <a:r>
              <a:rPr lang="es-US" sz="1800" b="0" i="1" strike="noStrike" cap="none" spc="0" baseline="0" dirty="0">
                <a:solidFill>
                  <a:srgbClr val="000000"/>
                </a:solidFill>
                <a:effectLst/>
                <a:latin typeface="Libre Franklin"/>
                <a:ea typeface="Libre Franklin"/>
                <a:cs typeface="Libre Franklin"/>
              </a:rPr>
              <a:t>muffins</a:t>
            </a:r>
            <a:r>
              <a:rPr lang="es-US" sz="1800" b="0" i="0" strike="noStrike" cap="none" spc="0" baseline="0" dirty="0">
                <a:solidFill>
                  <a:srgbClr val="000000"/>
                </a:solidFill>
                <a:effectLst/>
                <a:latin typeface="Libre Franklin"/>
                <a:ea typeface="Libre Franklin"/>
                <a:cs typeface="Libre Franklin"/>
              </a:rPr>
              <a:t> de bananas usa</a:t>
            </a:r>
          </a:p>
        </p:txBody>
      </p:sp>
      <p:pic>
        <p:nvPicPr>
          <p:cNvPr id="11" name="Picture 10" descr="2 y 1 tercio">
            <a:extLst>
              <a:ext uri="{FF2B5EF4-FFF2-40B4-BE49-F238E27FC236}">
                <a16:creationId xmlns:a16="http://schemas.microsoft.com/office/drawing/2014/main" id="{6918A025-1337-64F1-BC93-FAF5959DD446}"/>
              </a:ext>
            </a:extLst>
          </p:cNvPr>
          <p:cNvPicPr>
            <a:picLocks/>
          </p:cNvPicPr>
          <p:nvPr/>
        </p:nvPicPr>
        <p:blipFill>
          <a:blip r:embed="rId3"/>
          <a:stretch>
            <a:fillRect/>
          </a:stretch>
        </p:blipFill>
        <p:spPr>
          <a:xfrm>
            <a:off x="4932774" y="1873808"/>
            <a:ext cx="342901" cy="622300"/>
          </a:xfrm>
          <a:prstGeom prst="rect">
            <a:avLst/>
          </a:prstGeom>
        </p:spPr>
      </p:pic>
      <p:sp>
        <p:nvSpPr>
          <p:cNvPr id="6" name="Content Placeholder 13"/>
          <p:cNvSpPr>
            <a:spLocks noGrp="1"/>
          </p:cNvSpPr>
          <p:nvPr>
            <p:ph sz="quarter" idx="18"/>
          </p:nvPr>
        </p:nvSpPr>
        <p:spPr>
          <a:xfrm>
            <a:off x="5367340" y="2006643"/>
            <a:ext cx="6153220" cy="315643"/>
          </a:xfrm>
        </p:spPr>
        <p:txBody>
          <a:bodyPr/>
          <a:lstStyle/>
          <a:p>
            <a:r>
              <a:rPr lang="es-US" sz="1800" b="0" i="0" strike="noStrike" cap="none" spc="0" baseline="0" dirty="0">
                <a:solidFill>
                  <a:srgbClr val="000000"/>
                </a:solidFill>
                <a:effectLst/>
                <a:latin typeface="Libre Franklin"/>
                <a:ea typeface="Libre Franklin"/>
                <a:cs typeface="Libre Franklin"/>
              </a:rPr>
              <a:t>tazas de harina. Una receta de </a:t>
            </a:r>
            <a:r>
              <a:rPr lang="es-US" sz="1800" b="0" i="1" strike="noStrike" cap="none" spc="0" baseline="0" dirty="0">
                <a:solidFill>
                  <a:srgbClr val="000000"/>
                </a:solidFill>
                <a:effectLst/>
                <a:latin typeface="Libre Franklin"/>
                <a:ea typeface="Libre Franklin"/>
                <a:cs typeface="Libre Franklin"/>
              </a:rPr>
              <a:t>muffins</a:t>
            </a:r>
            <a:r>
              <a:rPr lang="es-US" sz="1800" b="0" i="0" strike="noStrike" cap="none" spc="0" baseline="0" dirty="0">
                <a:solidFill>
                  <a:srgbClr val="000000"/>
                </a:solidFill>
                <a:effectLst/>
                <a:latin typeface="Libre Franklin"/>
                <a:ea typeface="Libre Franklin"/>
                <a:cs typeface="Libre Franklin"/>
              </a:rPr>
              <a:t> de arándanos usa</a:t>
            </a:r>
          </a:p>
        </p:txBody>
      </p:sp>
      <p:pic>
        <p:nvPicPr>
          <p:cNvPr id="8" name="Picture 7" descr="dos y tres cuartos">
            <a:extLst>
              <a:ext uri="{FF2B5EF4-FFF2-40B4-BE49-F238E27FC236}">
                <a16:creationId xmlns:a16="http://schemas.microsoft.com/office/drawing/2014/main" id="{16BCB229-7A2A-DAD1-80E8-99B4B9529E25}"/>
              </a:ext>
            </a:extLst>
          </p:cNvPr>
          <p:cNvPicPr>
            <a:picLocks/>
          </p:cNvPicPr>
          <p:nvPr/>
        </p:nvPicPr>
        <p:blipFill>
          <a:blip r:embed="rId4"/>
          <a:stretch>
            <a:fillRect/>
          </a:stretch>
        </p:blipFill>
        <p:spPr>
          <a:xfrm>
            <a:off x="699186" y="2525695"/>
            <a:ext cx="355600" cy="622300"/>
          </a:xfrm>
          <a:prstGeom prst="rect">
            <a:avLst/>
          </a:prstGeom>
        </p:spPr>
      </p:pic>
      <p:sp>
        <p:nvSpPr>
          <p:cNvPr id="7" name="Content Placeholder 15"/>
          <p:cNvSpPr>
            <a:spLocks noGrp="1"/>
          </p:cNvSpPr>
          <p:nvPr>
            <p:ph sz="quarter" idx="19"/>
          </p:nvPr>
        </p:nvSpPr>
        <p:spPr>
          <a:xfrm>
            <a:off x="1149453" y="2719227"/>
            <a:ext cx="9300833" cy="428768"/>
          </a:xfrm>
        </p:spPr>
        <p:txBody>
          <a:bodyPr/>
          <a:lstStyle/>
          <a:p>
            <a:r>
              <a:rPr lang="es-US" sz="1800" b="0" i="0" strike="noStrike" cap="none" spc="0" baseline="0" dirty="0">
                <a:solidFill>
                  <a:srgbClr val="000000"/>
                </a:solidFill>
                <a:effectLst/>
                <a:latin typeface="Libre Franklin"/>
                <a:ea typeface="Libre Franklin"/>
                <a:cs typeface="Libre Franklin"/>
              </a:rPr>
              <a:t>tazas de harina.  ¿Cuántas tazas de harina se necesitan para preparar ambas recetas?</a:t>
            </a:r>
          </a:p>
          <a:p>
            <a:r>
              <a:rPr lang="es-US" sz="1800" b="0" i="0" strike="noStrike" cap="none" spc="0" baseline="0" dirty="0">
                <a:solidFill>
                  <a:srgbClr val="000000"/>
                </a:solidFill>
                <a:effectLst/>
                <a:latin typeface="Libre Franklin"/>
                <a:ea typeface="Libre Franklin"/>
                <a:cs typeface="Libre Franklin"/>
              </a:rPr>
              <a:t> </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9227"/>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Suma y aplicación de números mixtos </a:t>
            </a:r>
            <a:endParaRPr lang="en-US" noProof="0" dirty="0"/>
          </a:p>
        </p:txBody>
      </p:sp>
      <p:pic>
        <p:nvPicPr>
          <p:cNvPr id="15" name="Picture 14" descr="Diapositiva en blanco">
            <a:extLst>
              <a:ext uri="{FF2B5EF4-FFF2-40B4-BE49-F238E27FC236}">
                <a16:creationId xmlns:a16="http://schemas.microsoft.com/office/drawing/2014/main" id="{BC456800-E102-B7D3-AC47-197BB38F24CB}"/>
              </a:ext>
            </a:extLst>
          </p:cNvPr>
          <p:cNvPicPr>
            <a:picLocks noChangeAspect="1"/>
          </p:cNvPicPr>
          <p:nvPr/>
        </p:nvPicPr>
        <p:blipFill>
          <a:blip r:embed="rId3"/>
          <a:stretch>
            <a:fillRect/>
          </a:stretch>
        </p:blipFill>
        <p:spPr>
          <a:xfrm>
            <a:off x="3288639" y="1544594"/>
            <a:ext cx="5614721" cy="4843014"/>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D4A54-B9E3-E517-5750-16D9C57789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10ECCF-1BA3-EB66-89B0-1F656A86EB8A}"/>
              </a:ext>
            </a:extLst>
          </p:cNvPr>
          <p:cNvSpPr>
            <a:spLocks noGrp="1"/>
          </p:cNvSpPr>
          <p:nvPr>
            <p:ph type="title" hasCustomPrompt="1"/>
          </p:nvPr>
        </p:nvSpPr>
        <p:spPr>
          <a:xfrm>
            <a:off x="273600" y="19227"/>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Paseo por la galería</a:t>
            </a:r>
            <a:endParaRPr lang="en-US" noProof="0" dirty="0"/>
          </a:p>
        </p:txBody>
      </p:sp>
      <p:pic>
        <p:nvPicPr>
          <p:cNvPr id="14" name="Picture 13" descr="Diapositiva en blanco">
            <a:extLst>
              <a:ext uri="{FF2B5EF4-FFF2-40B4-BE49-F238E27FC236}">
                <a16:creationId xmlns:a16="http://schemas.microsoft.com/office/drawing/2014/main" id="{FD922448-4438-5B6E-D8A8-EFE2D9E1763C}"/>
              </a:ext>
            </a:extLst>
          </p:cNvPr>
          <p:cNvPicPr>
            <a:picLocks noChangeAspect="1"/>
          </p:cNvPicPr>
          <p:nvPr/>
        </p:nvPicPr>
        <p:blipFill>
          <a:blip r:embed="rId3"/>
          <a:stretch>
            <a:fillRect/>
          </a:stretch>
        </p:blipFill>
        <p:spPr>
          <a:xfrm>
            <a:off x="3288639" y="1544594"/>
            <a:ext cx="5614721" cy="4843014"/>
          </a:xfrm>
          <a:prstGeom prst="rect">
            <a:avLst/>
          </a:prstGeom>
        </p:spPr>
      </p:pic>
    </p:spTree>
    <p:extLst>
      <p:ext uri="{BB962C8B-B14F-4D97-AF65-F5344CB8AC3E}">
        <p14:creationId xmlns:p14="http://schemas.microsoft.com/office/powerpoint/2010/main" val="184075490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9227"/>
            <a:ext cx="4263233" cy="1260000"/>
          </a:xfrm>
          <a:ln>
            <a:noFill/>
          </a:ln>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(1 de 4)</a:t>
            </a:r>
            <a:endParaRPr sz="2400" b="1" i="0" dirty="0">
              <a:solidFill>
                <a:srgbClr val="D62714"/>
              </a:solidFill>
              <a:latin typeface="Libre Franklin"/>
            </a:endParaRPr>
          </a:p>
        </p:txBody>
      </p:sp>
      <p:pic>
        <p:nvPicPr>
          <p:cNvPr id="3" name="Picture 2" descr="Edición para estudiantes: 5.º grado, módulo 2, tema C, lección 11, página 1"/>
          <p:cNvPicPr>
            <a:picLocks noChangeAspect="1"/>
          </p:cNvPicPr>
          <p:nvPr/>
        </p:nvPicPr>
        <p:blipFill>
          <a:blip r:embed="rId3"/>
          <a:stretch>
            <a:fillRect/>
          </a:stretch>
        </p:blipFill>
        <p:spPr>
          <a:xfrm>
            <a:off x="5221224" y="36576"/>
            <a:ext cx="5285232" cy="6757416"/>
          </a:xfrm>
          <a:prstGeom prst="rect">
            <a:avLst/>
          </a:prstGeom>
          <a:ln w="9525">
            <a:solidFill>
              <a:srgbClr val="000000"/>
            </a:solidFill>
          </a:ln>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9227"/>
            <a:ext cx="4245648"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4)</a:t>
            </a:r>
            <a:endParaRPr sz="2400" b="1" i="0" dirty="0">
              <a:solidFill>
                <a:srgbClr val="D62714"/>
              </a:solidFill>
              <a:latin typeface="Libre Franklin"/>
            </a:endParaRPr>
          </a:p>
        </p:txBody>
      </p:sp>
      <p:pic>
        <p:nvPicPr>
          <p:cNvPr id="3" name="Picture 2" descr="Edición para estudiantes: 5.º grado, módulo 2, tema C, lección 11, página 2"/>
          <p:cNvPicPr>
            <a:picLocks noChangeAspect="1"/>
          </p:cNvPicPr>
          <p:nvPr/>
        </p:nvPicPr>
        <p:blipFill>
          <a:blip r:embed="rId3"/>
          <a:stretch>
            <a:fillRect/>
          </a:stretch>
        </p:blipFill>
        <p:spPr>
          <a:xfrm>
            <a:off x="5221224" y="36576"/>
            <a:ext cx="5285232" cy="6757416"/>
          </a:xfrm>
          <a:prstGeom prst="rect">
            <a:avLst/>
          </a:prstGeom>
          <a:ln w="9525">
            <a:solidFill>
              <a:srgbClr val="000000"/>
            </a:solidFill>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9227"/>
            <a:ext cx="4315987"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4)</a:t>
            </a:r>
            <a:endParaRPr sz="2400" b="1" i="0" dirty="0">
              <a:solidFill>
                <a:srgbClr val="D62714"/>
              </a:solidFill>
              <a:latin typeface="Libre Franklin"/>
            </a:endParaRPr>
          </a:p>
        </p:txBody>
      </p:sp>
      <p:pic>
        <p:nvPicPr>
          <p:cNvPr id="3" name="Picture 2" descr="Edición para estudiantes: 5.º grado, módulo 2, tema C, lección 11, página 3"/>
          <p:cNvPicPr>
            <a:picLocks noChangeAspect="1"/>
          </p:cNvPicPr>
          <p:nvPr/>
        </p:nvPicPr>
        <p:blipFill>
          <a:blip r:embed="rId3"/>
          <a:stretch>
            <a:fillRect/>
          </a:stretch>
        </p:blipFill>
        <p:spPr>
          <a:xfrm>
            <a:off x="5221224" y="36576"/>
            <a:ext cx="5285232" cy="6757416"/>
          </a:xfrm>
          <a:prstGeom prst="rect">
            <a:avLst/>
          </a:prstGeom>
          <a:ln w="9525">
            <a:solidFill>
              <a:srgbClr val="000000"/>
            </a:solidFill>
          </a:ln>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9227"/>
            <a:ext cx="4263233"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(4 de 4)</a:t>
            </a:r>
            <a:endParaRPr sz="2400" b="1" i="0" dirty="0">
              <a:solidFill>
                <a:srgbClr val="D62714"/>
              </a:solidFill>
              <a:latin typeface="Libre Franklin"/>
            </a:endParaRPr>
          </a:p>
        </p:txBody>
      </p:sp>
      <p:pic>
        <p:nvPicPr>
          <p:cNvPr id="3" name="Picture 2" descr="Edición para estudiantes: 5.º grado, módulo 2, tema C, lección 11, página 4"/>
          <p:cNvPicPr>
            <a:picLocks noChangeAspect="1"/>
          </p:cNvPicPr>
          <p:nvPr/>
        </p:nvPicPr>
        <p:blipFill>
          <a:blip r:embed="rId3"/>
          <a:stretch>
            <a:fillRect/>
          </a:stretch>
        </p:blipFill>
        <p:spPr>
          <a:xfrm>
            <a:off x="5221224" y="36576"/>
            <a:ext cx="5285232" cy="6757416"/>
          </a:xfrm>
          <a:prstGeom prst="rect">
            <a:avLst/>
          </a:prstGeom>
          <a:ln w="9525">
            <a:solidFill>
              <a:srgbClr val="000000"/>
            </a:solidFill>
          </a:ln>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41A6-9E05-7692-4768-E8B5A5EE3A18}"/>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Concluir</a:t>
            </a:r>
            <a:br>
              <a:rPr sz="3000" dirty="0"/>
            </a:br>
            <a:r>
              <a:rPr lang="es-US" sz="2400" b="1" i="0" strike="noStrike" cap="none" spc="0" baseline="0" dirty="0">
                <a:solidFill>
                  <a:srgbClr val="D62714"/>
                </a:solidFill>
                <a:effectLst/>
                <a:latin typeface="Libre Franklin"/>
                <a:ea typeface="Libre Franklin"/>
                <a:cs typeface="Libre Franklin"/>
              </a:rPr>
              <a:t>Reflexión final</a:t>
            </a:r>
          </a:p>
        </p:txBody>
      </p:sp>
      <p:sp>
        <p:nvSpPr>
          <p:cNvPr id="4" name="Content Placeholder 3">
            <a:extLst>
              <a:ext uri="{FF2B5EF4-FFF2-40B4-BE49-F238E27FC236}">
                <a16:creationId xmlns:a16="http://schemas.microsoft.com/office/drawing/2014/main" id="{2F8018CD-1217-7310-2D5A-34118CCD971C}"/>
              </a:ext>
            </a:extLst>
          </p:cNvPr>
          <p:cNvSpPr>
            <a:spLocks noGrp="1"/>
          </p:cNvSpPr>
          <p:nvPr>
            <p:ph sz="quarter" idx="16"/>
          </p:nvPr>
        </p:nvSpPr>
        <p:spPr>
          <a:xfrm>
            <a:off x="273599" y="1429522"/>
            <a:ext cx="11667600" cy="803724"/>
          </a:xfrm>
        </p:spPr>
        <p:txBody>
          <a:bodyPr/>
          <a:lstStyle/>
          <a:p>
            <a:pPr marL="285750" indent="-285750">
              <a:lnSpc>
                <a:spcPct val="110000"/>
              </a:lnSpc>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¿En qué se parecen o se diferencian la suma de números mixtos con unidades no relacionadas y la suma de números mixtos con unidades relacionadas?</a:t>
            </a:r>
          </a:p>
        </p:txBody>
      </p:sp>
    </p:spTree>
    <p:extLst>
      <p:ext uri="{BB962C8B-B14F-4D97-AF65-F5344CB8AC3E}">
        <p14:creationId xmlns:p14="http://schemas.microsoft.com/office/powerpoint/2010/main" val="547848131"/>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50400"/>
            <a:ext cx="2627862"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Boleto de salida</a:t>
            </a:r>
          </a:p>
        </p:txBody>
      </p:sp>
      <p:pic>
        <p:nvPicPr>
          <p:cNvPr id="7" name="Picture 6" descr="Edición para estudiantes: 5.º grado, módulo 2, tema C, lección 11"/>
          <p:cNvPicPr>
            <a:picLocks noChangeAspect="1"/>
          </p:cNvPicPr>
          <p:nvPr/>
        </p:nvPicPr>
        <p:blipFill>
          <a:blip r:embed="rId3"/>
          <a:stretch>
            <a:fillRect/>
          </a:stretch>
        </p:blipFill>
        <p:spPr>
          <a:xfrm>
            <a:off x="5221224" y="36576"/>
            <a:ext cx="5285232" cy="6757416"/>
          </a:xfrm>
          <a:prstGeom prst="rect">
            <a:avLst/>
          </a:prstGeom>
          <a:ln w="9525">
            <a:solidFill>
              <a:srgbClr val="000000"/>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2311EC-F069-45B1-AF32-BEE863B2E1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E18603-CBBF-4922-B7B7-C92D7444C4FC}">
  <ds:schemaRefs>
    <ds:schemaRef ds:uri="http://schemas.microsoft.com/sharepoint/v3/contenttype/forms"/>
  </ds:schemaRefs>
</ds:datastoreItem>
</file>

<file path=customXml/itemProps3.xml><?xml version="1.0" encoding="utf-8"?>
<ds:datastoreItem xmlns:ds="http://schemas.openxmlformats.org/officeDocument/2006/customXml" ds:itemID="{041FEFAD-E6CE-45A9-8EFE-2037AF78EA91}">
  <ds:schemaRefs>
    <ds:schemaRef ds:uri="http://purl.org/dc/elements/1.1/"/>
    <ds:schemaRef ds:uri="http://purl.org/dc/terms/"/>
    <ds:schemaRef ds:uri="http://purl.org/dc/dcmitype/"/>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5454de79-deb2-452d-9c5c-6bf68d99f938"/>
    <ds:schemaRef ds:uri="837caeac-2aa5-41c1-9bca-2ac065ad7039"/>
    <ds:schemaRef ds:uri="3bb81e40-ca7d-41cb-aaab-8c632f3d7372"/>
    <ds:schemaRef ds:uri="b56b1dbd-347e-459c-8e23-8e8473b844c2"/>
  </ds:schemaRefs>
</ds:datastoreItem>
</file>

<file path=docProps/app.xml><?xml version="1.0" encoding="utf-8"?>
<Properties xmlns="http://schemas.openxmlformats.org/officeDocument/2006/extended-properties" xmlns:vt="http://schemas.openxmlformats.org/officeDocument/2006/docPropsVTypes">
  <TotalTime>6060</TotalTime>
  <Words>2934</Words>
  <Application>Microsoft Office PowerPoint</Application>
  <PresentationFormat>Widescreen</PresentationFormat>
  <Paragraphs>312</Paragraphs>
  <Slides>24</Slides>
  <Notes>24</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24</vt:i4>
      </vt:variant>
    </vt:vector>
  </HeadingPairs>
  <TitlesOfParts>
    <vt:vector size="34" baseType="lpstr">
      <vt:lpstr>Arial</vt:lpstr>
      <vt:lpstr>Cambria</vt:lpstr>
      <vt:lpstr>Cambria Math</vt:lpstr>
      <vt:lpstr>Libre Franklin</vt:lpstr>
      <vt:lpstr>1_Custom Design</vt:lpstr>
      <vt:lpstr>2_Office Theme</vt:lpstr>
      <vt:lpstr>3_Office Theme</vt:lpstr>
      <vt:lpstr>Custom Design</vt:lpstr>
      <vt:lpstr>3_Custom Design</vt:lpstr>
      <vt:lpstr>2_Custom Design</vt:lpstr>
      <vt:lpstr>Sumar números mixtos con unidades no relacionadas</vt:lpstr>
      <vt:lpstr> Fluidez Intercambio de pizarras blancas: Formar el siguiente número entero (1 de 4)</vt:lpstr>
      <vt:lpstr> Fluidez Intercambio de pizarras blancas: Formar el siguiente número entero (2 de 4)</vt:lpstr>
      <vt:lpstr> Fluidez Intercambio de pizarras blancas: Formar el siguiente número entero (3 de 4)</vt:lpstr>
      <vt:lpstr> Fluidez Intercambio de pizarras blancas: Formar el siguiente número entero (4 de 4)</vt:lpstr>
      <vt:lpstr> Fluidez Respuesta a coro: ¿Más cerca de 2 o de 3? (1 de 6)</vt:lpstr>
      <vt:lpstr> Fluidez Respuesta a coro: ¿Más cerca de 2 o de 3? (2 de 6)</vt:lpstr>
      <vt:lpstr> Fluidez Respuesta a coro: ¿Más cerca de 2 o de 3? (3 de 6)</vt:lpstr>
      <vt:lpstr> Fluidez Respuesta a coro: ¿Más cerca de 2 o de 3? (4 de 6)</vt:lpstr>
      <vt:lpstr> Fluidez Respuesta a coro: ¿Más cerca de 2 o de 3? (5 de 6)</vt:lpstr>
      <vt:lpstr> Fluidez Respuesta a coro: ¿Más cerca de 2 o de 3? (6 de 6)</vt:lpstr>
      <vt:lpstr> Fluidez Intercambio con la pizarra blanca: Formar unidades semejantes (1 de 4)</vt:lpstr>
      <vt:lpstr> Fluidez Intercambio con la  pizarra blanca: Formar unidades semejantes (2 de 4)</vt:lpstr>
      <vt:lpstr> Fluidez Intercambio de pizarras blancas: Formar unidades semejantes (3 de 4)</vt:lpstr>
      <vt:lpstr> Fluidez Intercambio de pizarras blancas: Formar unidades semejantes (4 de 4)</vt:lpstr>
      <vt:lpstr> Presentar  </vt:lpstr>
      <vt:lpstr> Aprender  Suma y aplicación de números mixtos </vt:lpstr>
      <vt:lpstr> Aprender  Paseo por la galería</vt:lpstr>
      <vt:lpstr> Aprender Grupo de problemas (1 de 4)</vt:lpstr>
      <vt:lpstr> Aprender Grupo de problemas (2 de 4)</vt:lpstr>
      <vt:lpstr> Aprender Grupo de problemas (3 de 4)</vt:lpstr>
      <vt:lpstr> Aprender Grupo de problemas (4 de 4)</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Sumar números mixtos con unidades no relacionadas</dc:title>
  <dc:subject>Math</dc:subject>
  <dc:creator>Great Minds PBC</dc:creator>
  <cp:lastModifiedBy>Kristen Hayes</cp:lastModifiedBy>
  <cp:revision>817</cp:revision>
  <dcterms:created xsi:type="dcterms:W3CDTF">2024-08-23T07:11:00Z</dcterms:created>
  <dcterms:modified xsi:type="dcterms:W3CDTF">2025-09-11T01:21:03Z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