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723" r:id="rId5"/>
    <p:sldMasterId id="2147483730" r:id="rId6"/>
    <p:sldMasterId id="2147483732" r:id="rId7"/>
    <p:sldMasterId id="2147483735" r:id="rId8"/>
  </p:sldMasterIdLst>
  <p:notesMasterIdLst>
    <p:notesMasterId r:id="rId37"/>
  </p:notesMasterIdLst>
  <p:handoutMasterIdLst>
    <p:handoutMasterId r:id="rId38"/>
  </p:handoutMasterIdLst>
  <p:sldIdLst>
    <p:sldId id="257" r:id="rId9"/>
    <p:sldId id="259" r:id="rId10"/>
    <p:sldId id="314" r:id="rId11"/>
    <p:sldId id="315" r:id="rId12"/>
    <p:sldId id="316" r:id="rId13"/>
    <p:sldId id="267" r:id="rId14"/>
    <p:sldId id="317" r:id="rId15"/>
    <p:sldId id="318" r:id="rId16"/>
    <p:sldId id="319" r:id="rId17"/>
    <p:sldId id="320" r:id="rId18"/>
    <p:sldId id="321" r:id="rId19"/>
    <p:sldId id="279" r:id="rId20"/>
    <p:sldId id="322" r:id="rId21"/>
    <p:sldId id="323" r:id="rId22"/>
    <p:sldId id="324" r:id="rId23"/>
    <p:sldId id="287" r:id="rId24"/>
    <p:sldId id="293" r:id="rId25"/>
    <p:sldId id="327" r:id="rId26"/>
    <p:sldId id="326" r:id="rId27"/>
    <p:sldId id="325" r:id="rId28"/>
    <p:sldId id="328" r:id="rId29"/>
    <p:sldId id="329" r:id="rId30"/>
    <p:sldId id="330" r:id="rId31"/>
    <p:sldId id="331" r:id="rId32"/>
    <p:sldId id="332" r:id="rId33"/>
    <p:sldId id="333" r:id="rId34"/>
    <p:sldId id="334" r:id="rId35"/>
    <p:sldId id="335" r:id="rId36"/>
  </p:sldIdLst>
  <p:sldSz cx="12192000" cy="6858000"/>
  <p:notesSz cx="6858000" cy="9144000"/>
  <p:embeddedFontLst>
    <p:embeddedFont>
      <p:font typeface="Cambria" panose="02040503050406030204" pitchFamily="18" charset="0"/>
      <p:regular r:id="rId39"/>
      <p:bold r:id="rId40"/>
      <p:italic r:id="rId41"/>
      <p:boldItalic r:id="rId42"/>
    </p:embeddedFont>
    <p:embeddedFont>
      <p:font typeface="Cambria Math" panose="02040503050406030204" pitchFamily="18" charset="0"/>
      <p:regular r:id="rId43"/>
    </p:embeddedFont>
    <p:embeddedFont>
      <p:font typeface="Libre Franklin" pitchFamily="2" charset="0"/>
      <p:regular r:id="rId44"/>
      <p:bold r:id="rId45"/>
      <p:italic r:id="rId46"/>
      <p:boldItalic r:id="rId47"/>
    </p:embeddedFont>
  </p:embeddedFontLst>
  <p:custDataLst>
    <p:tags r:id="rId4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EB4F33-E1D6-4948-90BC-F8FF2B53F2AC}" v="1153" dt="2025-09-11T01:22:10.4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12"/>
    <p:restoredTop sz="55685" autoAdjust="0"/>
  </p:normalViewPr>
  <p:slideViewPr>
    <p:cSldViewPr snapToGrid="0">
      <p:cViewPr varScale="1">
        <p:scale>
          <a:sx n="27" d="100"/>
          <a:sy n="27" d="100"/>
        </p:scale>
        <p:origin x="1382" y="43"/>
      </p:cViewPr>
      <p:guideLst/>
    </p:cSldViewPr>
  </p:slideViewPr>
  <p:notesTextViewPr>
    <p:cViewPr>
      <p:scale>
        <a:sx n="1" d="1"/>
        <a:sy n="1" d="1"/>
      </p:scale>
      <p:origin x="0" y="0"/>
    </p:cViewPr>
  </p:notesTextViewPr>
  <p:notesViewPr>
    <p:cSldViewPr snapToGrid="0">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font" Target="fonts/font1.fntdata"/><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notesMaster" Target="notesMasters/notesMaster1.xml"/><Relationship Id="rId40" Type="http://schemas.openxmlformats.org/officeDocument/2006/relationships/font" Target="fonts/font2.fntdata"/><Relationship Id="rId45" Type="http://schemas.openxmlformats.org/officeDocument/2006/relationships/font" Target="fonts/font7.fntdata"/><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font" Target="fonts/font6.fntdata"/><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font" Target="fonts/font5.fntdata"/><Relationship Id="rId48" Type="http://schemas.openxmlformats.org/officeDocument/2006/relationships/tags" Target="tags/tag1.xml"/><Relationship Id="rId8" Type="http://schemas.openxmlformats.org/officeDocument/2006/relationships/slideMaster" Target="slideMasters/slideMaster5.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handoutMaster" Target="handoutMasters/handoutMaster1.xml"/><Relationship Id="rId46" Type="http://schemas.openxmlformats.org/officeDocument/2006/relationships/font" Target="fonts/font8.fntdata"/><Relationship Id="rId20" Type="http://schemas.openxmlformats.org/officeDocument/2006/relationships/slide" Target="slides/slide12.xml"/><Relationship Id="rId41" Type="http://schemas.openxmlformats.org/officeDocument/2006/relationships/font" Target="fonts/font3.fntdata"/><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t>10-09-2025</a:t>
            </a:fld>
            <a:endParaRPr lang="en-IN"/>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t>‹#›</a:t>
            </a:fld>
            <a:endParaRPr lang="en-IN"/>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190C93-B036-441B-A8CA-2FFAD3C273CF}" type="datetimeFigureOut">
              <a:rPr lang="en-IN" smtClean="0"/>
              <a:t>10-09-2025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Agenda</a:t>
            </a:r>
            <a:endParaRPr sz="1200"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Fluidez  </a:t>
            </a:r>
            <a:r>
              <a:rPr lang="es-US" sz="1200" b="0" i="0" strike="noStrike" cap="none" spc="0" baseline="0" dirty="0">
                <a:solidFill>
                  <a:srgbClr val="000000"/>
                </a:solidFill>
                <a:effectLst/>
                <a:latin typeface="Libre Franklin"/>
                <a:ea typeface="Libre Franklin"/>
                <a:cs typeface="Libre Franklin"/>
              </a:rPr>
              <a:t>10 min</a:t>
            </a:r>
          </a:p>
          <a:p>
            <a:r>
              <a:rPr lang="es-US" sz="1200" b="1" i="0" strike="noStrike" cap="none" spc="0" baseline="0" dirty="0">
                <a:solidFill>
                  <a:srgbClr val="000000"/>
                </a:solidFill>
                <a:effectLst/>
                <a:latin typeface="Libre Franklin"/>
                <a:ea typeface="Libre Franklin"/>
                <a:cs typeface="Libre Franklin"/>
              </a:rPr>
              <a:t>Presentar </a:t>
            </a:r>
            <a:r>
              <a:rPr lang="es-US" sz="1200" b="0" i="0" strike="noStrike" cap="none" spc="0" baseline="0" dirty="0">
                <a:solidFill>
                  <a:srgbClr val="000000"/>
                </a:solidFill>
                <a:effectLst/>
                <a:latin typeface="Libre Franklin"/>
                <a:ea typeface="Libre Franklin"/>
                <a:cs typeface="Libre Franklin"/>
              </a:rPr>
              <a:t>5 min</a:t>
            </a:r>
          </a:p>
          <a:p>
            <a:r>
              <a:rPr lang="es-US" sz="1200" b="1" i="0" strike="noStrike" cap="none" spc="0" baseline="0" dirty="0">
                <a:solidFill>
                  <a:srgbClr val="000000"/>
                </a:solidFill>
                <a:effectLst/>
                <a:latin typeface="Libre Franklin"/>
                <a:ea typeface="Libre Franklin"/>
                <a:cs typeface="Libre Franklin"/>
              </a:rPr>
              <a:t>Aprender </a:t>
            </a:r>
            <a:r>
              <a:rPr lang="es-US" sz="1200" b="0" i="0" strike="noStrike" cap="none" spc="0" baseline="0" dirty="0">
                <a:solidFill>
                  <a:srgbClr val="000000"/>
                </a:solidFill>
                <a:effectLst/>
                <a:latin typeface="Libre Franklin"/>
                <a:ea typeface="Libre Franklin"/>
                <a:cs typeface="Libre Franklin"/>
              </a:rPr>
              <a:t>35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Restar números mixtos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Descomponer el minuendo para restar de </a:t>
            </a:r>
            <a:r>
              <a:rPr lang="es-US" sz="1200" b="0" i="0" strike="noStrike" cap="none" spc="0" baseline="0" dirty="0">
                <a:solidFill>
                  <a:srgbClr val="000000"/>
                </a:solidFill>
                <a:effectLst/>
                <a:latin typeface="Cambria"/>
                <a:ea typeface="Cambria"/>
                <a:cs typeface="Cambria"/>
              </a:rPr>
              <a:t>1</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r>
              <a:rPr lang="es-US" sz="1200" b="1" i="0" strike="noStrike" cap="none" spc="0" baseline="0" dirty="0">
                <a:solidFill>
                  <a:srgbClr val="000000"/>
                </a:solidFill>
                <a:effectLst/>
                <a:latin typeface="Libre Franklin"/>
                <a:ea typeface="Libre Franklin"/>
                <a:cs typeface="Libre Franklin"/>
              </a:rPr>
              <a:t>Concluir </a:t>
            </a:r>
            <a:r>
              <a:rPr lang="es-US" sz="1200" b="0" i="0" strike="noStrike" cap="none" spc="0" baseline="0" dirty="0">
                <a:solidFill>
                  <a:srgbClr val="000000"/>
                </a:solidFill>
                <a:effectLst/>
                <a:latin typeface="Libre Franklin"/>
                <a:ea typeface="Libre Franklin"/>
                <a:cs typeface="Libre Franklin"/>
              </a:rPr>
              <a:t>10 min</a:t>
            </a:r>
          </a:p>
        </p:txBody>
      </p:sp>
      <p:sp>
        <p:nvSpPr>
          <p:cNvPr id="4" name="Slide Number Placeholder 3"/>
          <p:cNvSpPr>
            <a:spLocks noGrp="1"/>
          </p:cNvSpPr>
          <p:nvPr>
            <p:ph type="sldNum" sz="quarter" idx="10"/>
          </p:nvPr>
        </p:nvSpPr>
        <p:spPr/>
        <p:txBody>
          <a:bodyPr/>
          <a:lstStyle/>
          <a:p>
            <a:fld id="{6101C5E1-D8E9-464D-A93E-CE21651935A7}"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[Cada vez que se pida una respuesta escrita, dé tiempo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 </a:t>
                </a:r>
                <a14:m>
                  <m:oMath xmlns:m="http://schemas.openxmlformats.org/officeDocument/2006/math">
                    <m:f>
                      <m:fPr>
                        <m:ctrlPr>
                          <a:rPr lang="en-US" sz="1200" b="1" i="1" dirty="0" smtClean="0">
                            <a:latin typeface="Cambria Math" panose="02040503050406030204" pitchFamily="18" charset="0"/>
                          </a:rPr>
                        </m:ctrlPr>
                      </m:fPr>
                      <m:num>
                        <m:r>
                          <a:rPr lang="en-IN" sz="1200" b="1" i="1" dirty="0" smtClean="0">
                            <a:latin typeface="Cambria Math" panose="02040503050406030204" pitchFamily="18" charset="0"/>
                          </a:rPr>
                          <m:t>𝟐</m:t>
                        </m:r>
                      </m:num>
                      <m:den>
                        <m:r>
                          <a:rPr lang="en-IN" sz="1200" b="1" i="1" dirty="0" smtClean="0">
                            <a:latin typeface="Cambria Math" panose="02040503050406030204" pitchFamily="18" charset="0"/>
                          </a:rPr>
                          <m:t>𝟑</m:t>
                        </m:r>
                      </m:den>
                    </m:f>
                    <m:r>
                      <a:rPr lang="en-IN" sz="1200" b="1" i="1" dirty="0" smtClean="0">
                        <a:latin typeface="Cambria Math" panose="02040503050406030204" pitchFamily="18" charset="0"/>
                      </a:rPr>
                      <m:t>+</m:t>
                    </m:r>
                    <m:bar>
                      <m:barPr>
                        <m:ctrlPr>
                          <a:rPr lang="en-IN" sz="1200" b="1" i="1" dirty="0" smtClean="0">
                            <a:latin typeface="Cambria Math" panose="02040503050406030204" pitchFamily="18" charset="0"/>
                          </a:rPr>
                        </m:ctrlPr>
                      </m:barPr>
                      <m:e>
                        <m:r>
                          <a:rPr lang="en-IN" sz="1200" b="1" i="1" dirty="0" smtClean="0">
                            <a:latin typeface="Cambria Math" panose="02040503050406030204" pitchFamily="18" charset="0"/>
                          </a:rPr>
                          <m:t>            </m:t>
                        </m:r>
                      </m:e>
                    </m:bar>
                  </m:oMath>
                </a14:m>
                <a:r>
                  <a:rPr lang="es-US" sz="1200" b="1" i="0" strike="noStrike" cap="none" spc="0" baseline="0" dirty="0">
                    <a:solidFill>
                      <a:srgbClr val="000000"/>
                    </a:solidFill>
                    <a:effectLst/>
                    <a:latin typeface="Cambria"/>
                    <a:ea typeface="Cambria"/>
                    <a:cs typeface="Cambria"/>
                  </a:rPr>
                  <a:t> + = 1</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14:m>
                  <m:oMath xmlns:m="http://schemas.openxmlformats.org/officeDocument/2006/math">
                    <m:r>
                      <a:rPr lang="en-IN" sz="1200" b="1" i="0" dirty="0" smtClean="0">
                        <a:latin typeface="Cambria Math" panose="02040503050406030204" pitchFamily="18" charset="0"/>
                      </a:rPr>
                      <m:t>𝟏</m:t>
                    </m:r>
                    <m:f>
                      <m:fPr>
                        <m:ctrlPr>
                          <a:rPr lang="en-US" sz="1200" b="1" i="1" dirty="0" smtClean="0">
                            <a:latin typeface="Cambria Math" panose="02040503050406030204" pitchFamily="18" charset="0"/>
                          </a:rPr>
                        </m:ctrlPr>
                      </m:fPr>
                      <m:num>
                        <m:r>
                          <a:rPr lang="en-IN" sz="1200" b="1" i="1" dirty="0" smtClean="0">
                            <a:latin typeface="Cambria Math" panose="02040503050406030204" pitchFamily="18" charset="0"/>
                          </a:rPr>
                          <m:t>𝟐</m:t>
                        </m:r>
                      </m:num>
                      <m:den>
                        <m:r>
                          <a:rPr lang="en-IN" sz="1200" b="1" i="1" dirty="0" smtClean="0">
                            <a:latin typeface="Cambria Math" panose="02040503050406030204" pitchFamily="18" charset="0"/>
                          </a:rPr>
                          <m:t>𝟑</m:t>
                        </m:r>
                      </m:den>
                    </m:f>
                    <m:r>
                      <a:rPr lang="en-IN" sz="1200" b="1" i="1" dirty="0" smtClean="0">
                        <a:latin typeface="Cambria Math" panose="02040503050406030204" pitchFamily="18" charset="0"/>
                      </a:rPr>
                      <m:t>+</m:t>
                    </m:r>
                    <m:bar>
                      <m:barPr>
                        <m:ctrlPr>
                          <a:rPr lang="en-IN" sz="1200" b="1" i="1" dirty="0" smtClean="0">
                            <a:latin typeface="Cambria Math" panose="02040503050406030204" pitchFamily="18" charset="0"/>
                          </a:rPr>
                        </m:ctrlPr>
                      </m:barPr>
                      <m:e>
                        <m:r>
                          <a:rPr lang="en-IN" sz="1200" b="1" i="1" dirty="0" smtClean="0">
                            <a:latin typeface="Cambria Math" panose="02040503050406030204" pitchFamily="18" charset="0"/>
                          </a:rPr>
                          <m:t>            </m:t>
                        </m:r>
                      </m:e>
                    </m:bar>
                  </m:oMath>
                </a14:m>
                <a:r>
                  <a:rPr lang="en-US" sz="1200" b="1" i="0" dirty="0">
                    <a:latin typeface="Cambria" panose="02040503050406030204" pitchFamily="18" charset="0"/>
                    <a:ea typeface="Cambria" panose="02040503050406030204" pitchFamily="18" charset="0"/>
                  </a:rPr>
                  <a:t> </a:t>
                </a:r>
                <a:r>
                  <a:rPr lang="es-US" sz="1200" b="1" i="0" strike="noStrike" cap="none" spc="0" baseline="0" dirty="0">
                    <a:solidFill>
                      <a:srgbClr val="000000"/>
                    </a:solidFill>
                    <a:effectLst/>
                    <a:latin typeface="Cambria"/>
                    <a:ea typeface="Cambria"/>
                    <a:cs typeface="Cambria"/>
                  </a:rPr>
                  <a:t> + = 2</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[Cada vez que se pida una respuesta escrita, dé tiempo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a:t>
                </a:r>
                <a:r>
                  <a:rPr lang="es-US" sz="1200" b="1" i="0" strike="noStrike" cap="none" spc="0" baseline="0" dirty="0">
                    <a:solidFill>
                      <a:srgbClr val="000000"/>
                    </a:solidFill>
                    <a:effectLst/>
                    <a:latin typeface="Cambria"/>
                    <a:ea typeface="Cambria"/>
                    <a:cs typeface="Cambria"/>
                  </a:rPr>
                  <a:t> </a:t>
                </a:r>
                <a:r>
                  <a:rPr lang="en-IN" sz="1200" b="1" i="0" dirty="0">
                    <a:latin typeface="Cambria Math" panose="02040503050406030204" pitchFamily="18" charset="0"/>
                  </a:rPr>
                  <a:t>𝟐</a:t>
                </a:r>
                <a:r>
                  <a:rPr lang="en-US" sz="1200" b="1" i="0" dirty="0">
                    <a:latin typeface="Cambria Math" panose="02040503050406030204" pitchFamily="18" charset="0"/>
                  </a:rPr>
                  <a:t>/</a:t>
                </a:r>
                <a:r>
                  <a:rPr lang="en-IN" sz="1200" b="1" i="0" dirty="0">
                    <a:latin typeface="Cambria Math" panose="02040503050406030204" pitchFamily="18" charset="0"/>
                  </a:rPr>
                  <a:t>𝟑+▁(            )</a:t>
                </a:r>
                <a:r>
                  <a:rPr lang="es-US" sz="1200" b="1" i="0" strike="noStrike" cap="none" spc="0" baseline="0" dirty="0">
                    <a:solidFill>
                      <a:srgbClr val="000000"/>
                    </a:solidFill>
                    <a:effectLst/>
                    <a:latin typeface="Cambria"/>
                    <a:ea typeface="Cambria"/>
                    <a:cs typeface="Cambria"/>
                  </a:rPr>
                  <a:t> + = 1</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r>
                  <a:rPr lang="en-IN" sz="1200" b="1" i="0" dirty="0">
                    <a:latin typeface="Cambria Math" panose="02040503050406030204" pitchFamily="18" charset="0"/>
                  </a:rPr>
                  <a:t>𝟏 𝟐</a:t>
                </a:r>
                <a:r>
                  <a:rPr lang="en-US" sz="1200" b="1" i="0" dirty="0">
                    <a:latin typeface="Cambria Math" panose="02040503050406030204" pitchFamily="18" charset="0"/>
                  </a:rPr>
                  <a:t>/</a:t>
                </a:r>
                <a:r>
                  <a:rPr lang="en-IN" sz="1200" b="1" i="0" dirty="0">
                    <a:latin typeface="Cambria Math" panose="02040503050406030204" pitchFamily="18" charset="0"/>
                  </a:rPr>
                  <a:t>𝟑+▁(            )</a:t>
                </a:r>
                <a:r>
                  <a:rPr lang="en-US" sz="1200" b="1" i="0" dirty="0">
                    <a:latin typeface="Cambria" panose="02040503050406030204" pitchFamily="18" charset="0"/>
                    <a:ea typeface="Cambria" panose="02040503050406030204" pitchFamily="18" charset="0"/>
                  </a:rPr>
                  <a:t> </a:t>
                </a:r>
                <a:r>
                  <a:rPr lang="es-US" sz="1200" b="1" i="0" strike="noStrike" cap="none" spc="0" baseline="0" dirty="0">
                    <a:solidFill>
                      <a:srgbClr val="000000"/>
                    </a:solidFill>
                    <a:effectLst/>
                    <a:latin typeface="Cambria"/>
                    <a:ea typeface="Cambria"/>
                    <a:cs typeface="Cambria"/>
                  </a:rPr>
                  <a:t> + = 2</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D9642-9CAB-A768-0A99-A22FDAE5D1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D8AB1-9B42-C91A-95BB-EB282E52F717}"/>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CDCBFCD0-B150-E5BA-1FE6-0FC873C66509}"/>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bar>
                      <m:barPr>
                        <m:ctrlPr>
                          <a:rPr lang="en-IN" sz="1200" b="1" i="1" dirty="0" smtClean="0">
                            <a:latin typeface="Cambria Math" panose="02040503050406030204" pitchFamily="18" charset="0"/>
                          </a:rPr>
                        </m:ctrlPr>
                      </m:barPr>
                      <m:e>
                        <m:r>
                          <a:rPr lang="en-IN" sz="1200" b="1" i="1" dirty="0" smtClean="0">
                            <a:latin typeface="Cambria Math" panose="02040503050406030204" pitchFamily="18" charset="0"/>
                          </a:rPr>
                          <m:t>            </m:t>
                        </m:r>
                      </m:e>
                    </m:bar>
                    <m:r>
                      <a:rPr lang="en-IN" sz="1200" b="1" i="1" dirty="0" smtClean="0">
                        <a:latin typeface="Cambria Math" panose="02040503050406030204" pitchFamily="18" charset="0"/>
                      </a:rPr>
                      <m:t>+</m:t>
                    </m:r>
                    <m:f>
                      <m:fPr>
                        <m:ctrlPr>
                          <a:rPr lang="en-US" sz="1200" b="1" i="1" dirty="0" smtClean="0">
                            <a:latin typeface="Cambria Math" panose="02040503050406030204" pitchFamily="18" charset="0"/>
                          </a:rPr>
                        </m:ctrlPr>
                      </m:fPr>
                      <m:num>
                        <m:r>
                          <a:rPr lang="en-IN" sz="1200" b="1" i="1" dirty="0" smtClean="0">
                            <a:latin typeface="Cambria Math" panose="02040503050406030204" pitchFamily="18" charset="0"/>
                          </a:rPr>
                          <m:t>𝟑</m:t>
                        </m:r>
                      </m:num>
                      <m:den>
                        <m:r>
                          <a:rPr lang="en-IN" sz="1200" b="1" i="1" dirty="0" smtClean="0">
                            <a:latin typeface="Cambria Math" panose="02040503050406030204" pitchFamily="18" charset="0"/>
                          </a:rPr>
                          <m:t>𝟔</m:t>
                        </m:r>
                      </m:den>
                    </m:f>
                  </m:oMath>
                </a14:m>
                <a:r>
                  <a:rPr lang="es-US" sz="1200" b="1" i="0" strike="noStrike" cap="none" spc="0" baseline="0" dirty="0">
                    <a:solidFill>
                      <a:srgbClr val="000000"/>
                    </a:solidFill>
                    <a:effectLst/>
                    <a:latin typeface="Cambria"/>
                    <a:ea typeface="Cambria"/>
                    <a:cs typeface="Cambria"/>
                  </a:rPr>
                  <a:t> = 1</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14:m>
                  <m:oMath xmlns:m="http://schemas.openxmlformats.org/officeDocument/2006/math">
                    <m:bar>
                      <m:barPr>
                        <m:ctrlPr>
                          <a:rPr lang="en-IN" sz="1200" b="1" i="1" dirty="0" smtClean="0">
                            <a:latin typeface="Cambria Math" panose="02040503050406030204" pitchFamily="18" charset="0"/>
                          </a:rPr>
                        </m:ctrlPr>
                      </m:barPr>
                      <m:e>
                        <m:r>
                          <a:rPr lang="en-IN" sz="1200" b="1" i="1" dirty="0" smtClean="0">
                            <a:latin typeface="Cambria Math" panose="02040503050406030204" pitchFamily="18" charset="0"/>
                          </a:rPr>
                          <m:t>            </m:t>
                        </m:r>
                      </m:e>
                    </m:bar>
                    <m:r>
                      <a:rPr lang="en-IN" sz="1200" b="1" i="1" dirty="0" smtClean="0">
                        <a:latin typeface="Cambria Math" panose="02040503050406030204" pitchFamily="18" charset="0"/>
                      </a:rPr>
                      <m:t>+</m:t>
                    </m:r>
                    <m:r>
                      <a:rPr lang="en-IN" sz="1200" b="1" i="0" dirty="0" smtClean="0">
                        <a:latin typeface="Cambria Math" panose="02040503050406030204" pitchFamily="18" charset="0"/>
                      </a:rPr>
                      <m:t>𝟐</m:t>
                    </m:r>
                    <m:f>
                      <m:fPr>
                        <m:ctrlPr>
                          <a:rPr lang="en-US" sz="1200" b="1" i="1" dirty="0" smtClean="0">
                            <a:latin typeface="Cambria Math" panose="02040503050406030204" pitchFamily="18" charset="0"/>
                          </a:rPr>
                        </m:ctrlPr>
                      </m:fPr>
                      <m:num>
                        <m:r>
                          <a:rPr lang="en-IN" sz="1200" b="1" i="1" dirty="0" smtClean="0">
                            <a:latin typeface="Cambria Math" panose="02040503050406030204" pitchFamily="18" charset="0"/>
                          </a:rPr>
                          <m:t>𝟑</m:t>
                        </m:r>
                      </m:num>
                      <m:den>
                        <m:r>
                          <a:rPr lang="en-IN" sz="1200" b="1" i="1" dirty="0" smtClean="0">
                            <a:latin typeface="Cambria Math" panose="02040503050406030204" pitchFamily="18" charset="0"/>
                          </a:rPr>
                          <m:t>𝟔</m:t>
                        </m:r>
                      </m:den>
                    </m:f>
                  </m:oMath>
                </a14:m>
                <a:r>
                  <a:rPr lang="es-US" sz="1200" b="1" i="0" strike="noStrike" cap="none" spc="0" baseline="0" dirty="0">
                    <a:solidFill>
                      <a:srgbClr val="000000"/>
                    </a:solidFill>
                    <a:effectLst/>
                    <a:latin typeface="Cambria"/>
                    <a:ea typeface="Cambria"/>
                    <a:cs typeface="Cambria"/>
                  </a:rPr>
                  <a:t> = 3</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a:extLst>
                  <a:ext uri="{FF2B5EF4-FFF2-40B4-BE49-F238E27FC236}">
                    <a16:creationId xmlns:a16="http://schemas.microsoft.com/office/drawing/2014/main" id="{CDCBFCD0-B150-E5BA-1FE6-0FC873C66509}"/>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IN" sz="1200" b="1" i="0" dirty="0">
                    <a:latin typeface="Cambria Math" panose="02040503050406030204" pitchFamily="18" charset="0"/>
                  </a:rPr>
                  <a:t>▁(            )+𝟑</a:t>
                </a:r>
                <a:r>
                  <a:rPr lang="en-US" sz="1200" b="1" i="0" dirty="0">
                    <a:latin typeface="Cambria Math" panose="02040503050406030204" pitchFamily="18" charset="0"/>
                  </a:rPr>
                  <a:t>/</a:t>
                </a:r>
                <a:r>
                  <a:rPr lang="en-IN" sz="1200" b="1" i="0" dirty="0">
                    <a:latin typeface="Cambria Math" panose="02040503050406030204" pitchFamily="18" charset="0"/>
                  </a:rPr>
                  <a:t>𝟔</a:t>
                </a:r>
                <a:r>
                  <a:rPr lang="es-US" sz="1200" b="1" i="0" strike="noStrike" cap="none" spc="0" baseline="0" dirty="0">
                    <a:solidFill>
                      <a:srgbClr val="000000"/>
                    </a:solidFill>
                    <a:effectLst/>
                    <a:latin typeface="Cambria"/>
                    <a:ea typeface="Cambria"/>
                    <a:cs typeface="Cambria"/>
                  </a:rPr>
                  <a:t> = 1</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r>
                  <a:rPr lang="en-IN" sz="1200" b="1" i="0" dirty="0">
                    <a:latin typeface="Cambria Math" panose="02040503050406030204" pitchFamily="18" charset="0"/>
                  </a:rPr>
                  <a:t>▁(            )+𝟐 𝟑</a:t>
                </a:r>
                <a:r>
                  <a:rPr lang="en-US" sz="1200" b="1" i="0" dirty="0">
                    <a:latin typeface="Cambria Math" panose="02040503050406030204" pitchFamily="18" charset="0"/>
                  </a:rPr>
                  <a:t>/</a:t>
                </a:r>
                <a:r>
                  <a:rPr lang="en-IN" sz="1200" b="1" i="0" dirty="0">
                    <a:latin typeface="Cambria Math" panose="02040503050406030204" pitchFamily="18" charset="0"/>
                  </a:rPr>
                  <a:t>𝟔</a:t>
                </a:r>
                <a:r>
                  <a:rPr lang="es-US" sz="1200" b="1" i="0" strike="noStrike" cap="none" spc="0" baseline="0" dirty="0">
                    <a:solidFill>
                      <a:srgbClr val="000000"/>
                    </a:solidFill>
                    <a:effectLst/>
                    <a:latin typeface="Cambria"/>
                    <a:ea typeface="Cambria"/>
                    <a:cs typeface="Cambria"/>
                  </a:rPr>
                  <a:t> = 3</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a:extLst>
              <a:ext uri="{FF2B5EF4-FFF2-40B4-BE49-F238E27FC236}">
                <a16:creationId xmlns:a16="http://schemas.microsoft.com/office/drawing/2014/main" id="{A61F64F0-B589-1752-9E07-06DE4E6D2FD4}"/>
              </a:ext>
            </a:extLst>
          </p:cNvPr>
          <p:cNvSpPr>
            <a:spLocks noGrp="1"/>
          </p:cNvSpPr>
          <p:nvPr>
            <p:ph type="sldNum" sz="quarter" idx="10"/>
          </p:nvPr>
        </p:nvSpPr>
        <p:spPr/>
        <p:txBody>
          <a:bodyPr/>
          <a:lstStyle/>
          <a:p>
            <a:fld id="{6101C5E1-D8E9-464D-A93E-CE21651935A7}" type="slidenum">
              <a:rPr lang="en-US" smtClean="0"/>
              <a:t>3</a:t>
            </a:fld>
            <a:endParaRPr lang="en-US"/>
          </a:p>
        </p:txBody>
      </p:sp>
    </p:spTree>
    <p:extLst>
      <p:ext uri="{BB962C8B-B14F-4D97-AF65-F5344CB8AC3E}">
        <p14:creationId xmlns:p14="http://schemas.microsoft.com/office/powerpoint/2010/main" val="1292237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7EADEC-4A9C-5663-0E18-FCBFACF55D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F5264F-28C7-4EBC-A091-28FE9C17A715}"/>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A8240838-A544-CE77-59DD-256E921D8882}"/>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sz="1200" b="1" i="1" dirty="0" smtClean="0">
                            <a:latin typeface="Cambria Math" panose="02040503050406030204" pitchFamily="18" charset="0"/>
                          </a:rPr>
                        </m:ctrlPr>
                      </m:fPr>
                      <m:num>
                        <m:r>
                          <a:rPr lang="en-IN" sz="1200" b="1" i="1" dirty="0" smtClean="0">
                            <a:latin typeface="Cambria Math" panose="02040503050406030204" pitchFamily="18" charset="0"/>
                          </a:rPr>
                          <m:t>𝟒</m:t>
                        </m:r>
                      </m:num>
                      <m:den>
                        <m:r>
                          <a:rPr lang="en-IN" sz="1200" b="1" i="1" dirty="0" smtClean="0">
                            <a:latin typeface="Cambria Math" panose="02040503050406030204" pitchFamily="18" charset="0"/>
                          </a:rPr>
                          <m:t>𝟕</m:t>
                        </m:r>
                      </m:den>
                    </m:f>
                    <m:r>
                      <a:rPr lang="en-IN" sz="1200" b="1" i="1" dirty="0" smtClean="0">
                        <a:latin typeface="Cambria Math" panose="02040503050406030204" pitchFamily="18" charset="0"/>
                      </a:rPr>
                      <m:t>+</m:t>
                    </m:r>
                    <m:bar>
                      <m:barPr>
                        <m:ctrlPr>
                          <a:rPr lang="en-IN" sz="1200" b="1" i="1" dirty="0" smtClean="0">
                            <a:latin typeface="Cambria Math" panose="02040503050406030204" pitchFamily="18" charset="0"/>
                          </a:rPr>
                        </m:ctrlPr>
                      </m:barPr>
                      <m:e>
                        <m:r>
                          <a:rPr lang="en-IN" sz="1200" b="1" i="1" dirty="0" smtClean="0">
                            <a:latin typeface="Cambria Math" panose="02040503050406030204" pitchFamily="18" charset="0"/>
                          </a:rPr>
                          <m:t>            </m:t>
                        </m:r>
                      </m:e>
                    </m:bar>
                  </m:oMath>
                </a14:m>
                <a:r>
                  <a:rPr lang="es-US" sz="1200" b="1" i="0" strike="noStrike" cap="none" spc="0" baseline="0" dirty="0">
                    <a:solidFill>
                      <a:srgbClr val="000000"/>
                    </a:solidFill>
                    <a:effectLst/>
                    <a:latin typeface="Cambria"/>
                    <a:ea typeface="Cambria"/>
                    <a:cs typeface="Cambria"/>
                  </a:rPr>
                  <a:t> + = 1</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14:m>
                  <m:oMath xmlns:m="http://schemas.openxmlformats.org/officeDocument/2006/math">
                    <m:r>
                      <a:rPr lang="en-IN" sz="1200" b="1" i="0" dirty="0" smtClean="0">
                        <a:latin typeface="Cambria Math" panose="02040503050406030204" pitchFamily="18" charset="0"/>
                      </a:rPr>
                      <m:t>𝟑</m:t>
                    </m:r>
                    <m:f>
                      <m:fPr>
                        <m:ctrlPr>
                          <a:rPr lang="en-US" sz="1200" b="1" i="1" dirty="0" smtClean="0">
                            <a:latin typeface="Cambria Math" panose="02040503050406030204" pitchFamily="18" charset="0"/>
                          </a:rPr>
                        </m:ctrlPr>
                      </m:fPr>
                      <m:num>
                        <m:r>
                          <a:rPr lang="en-IN" sz="1200" b="1" i="1" dirty="0" smtClean="0">
                            <a:latin typeface="Cambria Math" panose="02040503050406030204" pitchFamily="18" charset="0"/>
                          </a:rPr>
                          <m:t>𝟒</m:t>
                        </m:r>
                      </m:num>
                      <m:den>
                        <m:r>
                          <a:rPr lang="en-IN" sz="1200" b="1" i="1" dirty="0" smtClean="0">
                            <a:latin typeface="Cambria Math" panose="02040503050406030204" pitchFamily="18" charset="0"/>
                          </a:rPr>
                          <m:t>𝟕</m:t>
                        </m:r>
                      </m:den>
                    </m:f>
                    <m:r>
                      <a:rPr lang="en-IN" sz="1200" b="1" i="1" dirty="0" smtClean="0">
                        <a:latin typeface="Cambria Math" panose="02040503050406030204" pitchFamily="18" charset="0"/>
                      </a:rPr>
                      <m:t>+</m:t>
                    </m:r>
                    <m:bar>
                      <m:barPr>
                        <m:ctrlPr>
                          <a:rPr lang="en-IN" sz="1200" b="1" i="1" dirty="0" smtClean="0">
                            <a:latin typeface="Cambria Math" panose="02040503050406030204" pitchFamily="18" charset="0"/>
                          </a:rPr>
                        </m:ctrlPr>
                      </m:barPr>
                      <m:e>
                        <m:r>
                          <a:rPr lang="en-IN" sz="1200" b="1" i="1" dirty="0" smtClean="0">
                            <a:latin typeface="Cambria Math" panose="02040503050406030204" pitchFamily="18" charset="0"/>
                          </a:rPr>
                          <m:t>            </m:t>
                        </m:r>
                      </m:e>
                    </m:bar>
                  </m:oMath>
                </a14:m>
                <a:r>
                  <a:rPr lang="es-US" sz="1200" b="1" i="0" strike="noStrike" cap="none" spc="0" baseline="0" dirty="0">
                    <a:solidFill>
                      <a:srgbClr val="000000"/>
                    </a:solidFill>
                    <a:effectLst/>
                    <a:latin typeface="Cambria"/>
                    <a:ea typeface="Cambria"/>
                    <a:cs typeface="Cambria"/>
                  </a:rPr>
                  <a:t> + = 4</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a:extLst>
                  <a:ext uri="{FF2B5EF4-FFF2-40B4-BE49-F238E27FC236}">
                    <a16:creationId xmlns:a16="http://schemas.microsoft.com/office/drawing/2014/main" id="{A8240838-A544-CE77-59DD-256E921D8882}"/>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IN" sz="1200" b="1" i="0" dirty="0">
                    <a:latin typeface="Cambria Math" panose="02040503050406030204" pitchFamily="18" charset="0"/>
                  </a:rPr>
                  <a:t>𝟒</a:t>
                </a:r>
                <a:r>
                  <a:rPr lang="en-US" sz="1200" b="1" i="0" dirty="0">
                    <a:latin typeface="Cambria Math" panose="02040503050406030204" pitchFamily="18" charset="0"/>
                  </a:rPr>
                  <a:t>/</a:t>
                </a:r>
                <a:r>
                  <a:rPr lang="en-IN" sz="1200" b="1" i="0" dirty="0">
                    <a:latin typeface="Cambria Math" panose="02040503050406030204" pitchFamily="18" charset="0"/>
                  </a:rPr>
                  <a:t>𝟕+▁(            )</a:t>
                </a:r>
                <a:r>
                  <a:rPr lang="es-US" sz="1200" b="1" i="0" strike="noStrike" cap="none" spc="0" baseline="0" dirty="0">
                    <a:solidFill>
                      <a:srgbClr val="000000"/>
                    </a:solidFill>
                    <a:effectLst/>
                    <a:latin typeface="Cambria"/>
                    <a:ea typeface="Cambria"/>
                    <a:cs typeface="Cambria"/>
                  </a:rPr>
                  <a:t> + = 1</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r>
                  <a:rPr lang="en-IN" sz="1200" b="1" i="0" dirty="0">
                    <a:latin typeface="Cambria Math" panose="02040503050406030204" pitchFamily="18" charset="0"/>
                  </a:rPr>
                  <a:t>𝟑 𝟒</a:t>
                </a:r>
                <a:r>
                  <a:rPr lang="en-US" sz="1200" b="1" i="0" dirty="0">
                    <a:latin typeface="Cambria Math" panose="02040503050406030204" pitchFamily="18" charset="0"/>
                  </a:rPr>
                  <a:t>/</a:t>
                </a:r>
                <a:r>
                  <a:rPr lang="en-IN" sz="1200" b="1" i="0" dirty="0">
                    <a:latin typeface="Cambria Math" panose="02040503050406030204" pitchFamily="18" charset="0"/>
                  </a:rPr>
                  <a:t>𝟕+▁(            )</a:t>
                </a:r>
                <a:r>
                  <a:rPr lang="es-US" sz="1200" b="1" i="0" strike="noStrike" cap="none" spc="0" baseline="0" dirty="0">
                    <a:solidFill>
                      <a:srgbClr val="000000"/>
                    </a:solidFill>
                    <a:effectLst/>
                    <a:latin typeface="Cambria"/>
                    <a:ea typeface="Cambria"/>
                    <a:cs typeface="Cambria"/>
                  </a:rPr>
                  <a:t> + = 4</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a:extLst>
              <a:ext uri="{FF2B5EF4-FFF2-40B4-BE49-F238E27FC236}">
                <a16:creationId xmlns:a16="http://schemas.microsoft.com/office/drawing/2014/main" id="{A2B942F0-780C-58C4-8E93-29EE11CABA63}"/>
              </a:ext>
            </a:extLst>
          </p:cNvPr>
          <p:cNvSpPr>
            <a:spLocks noGrp="1"/>
          </p:cNvSpPr>
          <p:nvPr>
            <p:ph type="sldNum" sz="quarter" idx="10"/>
          </p:nvPr>
        </p:nvSpPr>
        <p:spPr/>
        <p:txBody>
          <a:bodyPr/>
          <a:lstStyle/>
          <a:p>
            <a:fld id="{6101C5E1-D8E9-464D-A93E-CE21651935A7}" type="slidenum">
              <a:rPr lang="en-US" smtClean="0"/>
              <a:t>4</a:t>
            </a:fld>
            <a:endParaRPr lang="en-US"/>
          </a:p>
        </p:txBody>
      </p:sp>
    </p:spTree>
    <p:extLst>
      <p:ext uri="{BB962C8B-B14F-4D97-AF65-F5344CB8AC3E}">
        <p14:creationId xmlns:p14="http://schemas.microsoft.com/office/powerpoint/2010/main" val="1531567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76F8A-E576-CE8C-4A2E-34D36924C6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21D001-BAEE-1D07-CCA8-669E304DC6BF}"/>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3C253763-1F71-3E1C-8216-DC09B8EE337F}"/>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bar>
                      <m:barPr>
                        <m:ctrlPr>
                          <a:rPr lang="en-IN" sz="1200" b="1" i="1" dirty="0" smtClean="0">
                            <a:latin typeface="Cambria Math" panose="02040503050406030204" pitchFamily="18" charset="0"/>
                          </a:rPr>
                        </m:ctrlPr>
                      </m:barPr>
                      <m:e>
                        <m:r>
                          <a:rPr lang="en-IN" sz="1200" b="1" i="1" dirty="0" smtClean="0">
                            <a:latin typeface="Cambria Math" panose="02040503050406030204" pitchFamily="18" charset="0"/>
                          </a:rPr>
                          <m:t>            </m:t>
                        </m:r>
                      </m:e>
                    </m:bar>
                    <m:r>
                      <a:rPr lang="en-IN" sz="1200" b="1" i="1" dirty="0" smtClean="0">
                        <a:latin typeface="Cambria Math" panose="02040503050406030204" pitchFamily="18" charset="0"/>
                      </a:rPr>
                      <m:t>+</m:t>
                    </m:r>
                    <m:f>
                      <m:fPr>
                        <m:ctrlPr>
                          <a:rPr lang="en-US" sz="1200" b="1" i="1" dirty="0" smtClean="0">
                            <a:latin typeface="Cambria Math" panose="02040503050406030204" pitchFamily="18" charset="0"/>
                          </a:rPr>
                        </m:ctrlPr>
                      </m:fPr>
                      <m:num>
                        <m:r>
                          <a:rPr lang="en-IN" sz="1200" b="1" i="1" dirty="0" smtClean="0">
                            <a:latin typeface="Cambria Math" panose="02040503050406030204" pitchFamily="18" charset="0"/>
                          </a:rPr>
                          <m:t>𝟑</m:t>
                        </m:r>
                      </m:num>
                      <m:den>
                        <m:r>
                          <a:rPr lang="en-IN" sz="1200" b="1" i="1" dirty="0" smtClean="0">
                            <a:latin typeface="Cambria Math" panose="02040503050406030204" pitchFamily="18" charset="0"/>
                          </a:rPr>
                          <m:t>𝟏𝟎</m:t>
                        </m:r>
                      </m:den>
                    </m:f>
                  </m:oMath>
                </a14:m>
                <a:r>
                  <a:rPr lang="es-US" sz="1200" b="1" i="0" strike="noStrike" cap="none" spc="0" baseline="0" dirty="0">
                    <a:solidFill>
                      <a:srgbClr val="000000"/>
                    </a:solidFill>
                    <a:effectLst/>
                    <a:latin typeface="Cambria"/>
                    <a:ea typeface="Cambria"/>
                    <a:cs typeface="Cambria"/>
                  </a:rPr>
                  <a:t> = 1</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14:m>
                  <m:oMath xmlns:m="http://schemas.openxmlformats.org/officeDocument/2006/math">
                    <m:bar>
                      <m:barPr>
                        <m:ctrlPr>
                          <a:rPr lang="en-IN" sz="1200" b="1" i="1" dirty="0" smtClean="0">
                            <a:latin typeface="Cambria Math" panose="02040503050406030204" pitchFamily="18" charset="0"/>
                          </a:rPr>
                        </m:ctrlPr>
                      </m:barPr>
                      <m:e>
                        <m:r>
                          <a:rPr lang="en-IN" sz="1200" b="1" i="1" dirty="0" smtClean="0">
                            <a:latin typeface="Cambria Math" panose="02040503050406030204" pitchFamily="18" charset="0"/>
                          </a:rPr>
                          <m:t>            </m:t>
                        </m:r>
                      </m:e>
                    </m:bar>
                    <m:r>
                      <a:rPr lang="en-IN" sz="1200" b="1" i="1" dirty="0" smtClean="0">
                        <a:latin typeface="Cambria Math" panose="02040503050406030204" pitchFamily="18" charset="0"/>
                      </a:rPr>
                      <m:t>+</m:t>
                    </m:r>
                    <m:r>
                      <a:rPr lang="en-IN" sz="1200" b="1" i="0" dirty="0" smtClean="0">
                        <a:latin typeface="Cambria Math" panose="02040503050406030204" pitchFamily="18" charset="0"/>
                      </a:rPr>
                      <m:t>𝟒</m:t>
                    </m:r>
                    <m:f>
                      <m:fPr>
                        <m:ctrlPr>
                          <a:rPr lang="en-US" sz="1200" b="1" i="1" dirty="0" smtClean="0">
                            <a:latin typeface="Cambria Math" panose="02040503050406030204" pitchFamily="18" charset="0"/>
                          </a:rPr>
                        </m:ctrlPr>
                      </m:fPr>
                      <m:num>
                        <m:r>
                          <a:rPr lang="en-IN" sz="1200" b="1" i="1" dirty="0" smtClean="0">
                            <a:latin typeface="Cambria Math" panose="02040503050406030204" pitchFamily="18" charset="0"/>
                          </a:rPr>
                          <m:t>𝟑</m:t>
                        </m:r>
                      </m:num>
                      <m:den>
                        <m:r>
                          <a:rPr lang="en-IN" sz="1200" b="1" i="1" dirty="0" smtClean="0">
                            <a:latin typeface="Cambria Math" panose="02040503050406030204" pitchFamily="18" charset="0"/>
                          </a:rPr>
                          <m:t>𝟏𝟎</m:t>
                        </m:r>
                      </m:den>
                    </m:f>
                  </m:oMath>
                </a14:m>
                <a:r>
                  <a:rPr lang="es-US" sz="1200" b="1" i="0" strike="noStrike" cap="none" spc="0" baseline="0" dirty="0">
                    <a:solidFill>
                      <a:srgbClr val="000000"/>
                    </a:solidFill>
                    <a:effectLst/>
                    <a:latin typeface="Cambria"/>
                    <a:ea typeface="Cambria"/>
                    <a:cs typeface="Cambria"/>
                  </a:rPr>
                  <a:t> = 5</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completada].</a:t>
                </a:r>
              </a:p>
            </p:txBody>
          </p:sp>
        </mc:Choice>
        <mc:Fallback xmlns="">
          <p:sp>
            <p:nvSpPr>
              <p:cNvPr id="3" name="Notes Placeholder 2">
                <a:extLst>
                  <a:ext uri="{FF2B5EF4-FFF2-40B4-BE49-F238E27FC236}">
                    <a16:creationId xmlns:a16="http://schemas.microsoft.com/office/drawing/2014/main" id="{3C253763-1F71-3E1C-8216-DC09B8EE337F}"/>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IN" sz="1200" b="1" i="0" dirty="0">
                    <a:latin typeface="Cambria Math" panose="02040503050406030204" pitchFamily="18" charset="0"/>
                  </a:rPr>
                  <a:t>▁(            )+𝟑</a:t>
                </a:r>
                <a:r>
                  <a:rPr lang="en-US" sz="1200" b="1" i="0" dirty="0">
                    <a:latin typeface="Cambria Math" panose="02040503050406030204" pitchFamily="18" charset="0"/>
                  </a:rPr>
                  <a:t>/</a:t>
                </a:r>
                <a:r>
                  <a:rPr lang="en-IN" sz="1200" b="1" i="0" dirty="0">
                    <a:latin typeface="Cambria Math" panose="02040503050406030204" pitchFamily="18" charset="0"/>
                  </a:rPr>
                  <a:t>𝟏𝟎</a:t>
                </a:r>
                <a:r>
                  <a:rPr lang="es-US" sz="1200" b="1" i="0" strike="noStrike" cap="none" spc="0" baseline="0" dirty="0">
                    <a:solidFill>
                      <a:srgbClr val="000000"/>
                    </a:solidFill>
                    <a:effectLst/>
                    <a:latin typeface="Cambria"/>
                    <a:ea typeface="Cambria"/>
                    <a:cs typeface="Cambria"/>
                  </a:rPr>
                  <a:t> = 1</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 y, luego, muestre]</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a:t>
                </a:r>
                <a:r>
                  <a:rPr lang="en-IN" sz="1200" b="1" i="0" dirty="0">
                    <a:latin typeface="Cambria Math" panose="02040503050406030204" pitchFamily="18" charset="0"/>
                  </a:rPr>
                  <a:t>▁(            )+𝟒 𝟑</a:t>
                </a:r>
                <a:r>
                  <a:rPr lang="en-US" sz="1200" b="1" i="0" dirty="0">
                    <a:latin typeface="Cambria Math" panose="02040503050406030204" pitchFamily="18" charset="0"/>
                  </a:rPr>
                  <a:t>/</a:t>
                </a:r>
                <a:r>
                  <a:rPr lang="en-IN" sz="1200" b="1" i="0" dirty="0">
                    <a:latin typeface="Cambria Math" panose="02040503050406030204" pitchFamily="18" charset="0"/>
                  </a:rPr>
                  <a:t>𝟏𝟎</a:t>
                </a:r>
                <a:r>
                  <a:rPr lang="es-US" sz="1200" b="1" i="0" strike="noStrike" cap="none" spc="0" baseline="0" dirty="0">
                    <a:solidFill>
                      <a:srgbClr val="000000"/>
                    </a:solidFill>
                    <a:effectLst/>
                    <a:latin typeface="Cambria"/>
                    <a:ea typeface="Cambria"/>
                    <a:cs typeface="Cambria"/>
                  </a:rPr>
                  <a:t> = 5</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Escriban la ecuación y complétenla.</a:t>
                </a:r>
              </a:p>
              <a:p>
                <a:endParaRPr lang="en-US" sz="1200"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[Muestre la ecuación completa].</a:t>
                </a:r>
              </a:p>
            </p:txBody>
          </p:sp>
        </mc:Fallback>
      </mc:AlternateContent>
      <p:sp>
        <p:nvSpPr>
          <p:cNvPr id="4" name="Slide Number Placeholder 3">
            <a:extLst>
              <a:ext uri="{FF2B5EF4-FFF2-40B4-BE49-F238E27FC236}">
                <a16:creationId xmlns:a16="http://schemas.microsoft.com/office/drawing/2014/main" id="{AA2FC82C-EFAE-2507-2EB8-432AE8909055}"/>
              </a:ext>
            </a:extLst>
          </p:cNvPr>
          <p:cNvSpPr>
            <a:spLocks noGrp="1"/>
          </p:cNvSpPr>
          <p:nvPr>
            <p:ph type="sldNum" sz="quarter" idx="10"/>
          </p:nvPr>
        </p:nvSpPr>
        <p:spPr/>
        <p:txBody>
          <a:bodyPr/>
          <a:lstStyle/>
          <a:p>
            <a:fld id="{6101C5E1-D8E9-464D-A93E-CE21651935A7}" type="slidenum">
              <a:rPr lang="en-US" smtClean="0"/>
              <a:t>5</a:t>
            </a:fld>
            <a:endParaRPr lang="en-US"/>
          </a:p>
        </p:txBody>
      </p:sp>
    </p:spTree>
    <p:extLst>
      <p:ext uri="{BB962C8B-B14F-4D97-AF65-F5344CB8AC3E}">
        <p14:creationId xmlns:p14="http://schemas.microsoft.com/office/powerpoint/2010/main" val="2326920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numerador desconocido].</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sz="1200" b="1" i="0">
              <a:latin typeface="Libre Franklin"/>
            </a:endParaRPr>
          </a:p>
          <a:p>
            <a:r>
              <a:rPr lang="es-US" sz="1200" b="1" i="0" strike="noStrike" cap="none" spc="0" baseline="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sz="1200" b="1" i="0">
              <a:latin typeface="Libre Franklin"/>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p:txBody>
      </p:sp>
      <p:sp>
        <p:nvSpPr>
          <p:cNvPr id="4" name="Slide Number Placeholder 3"/>
          <p:cNvSpPr>
            <a:spLocks noGrp="1"/>
          </p:cNvSpPr>
          <p:nvPr>
            <p:ph type="sldNum" sz="quarter" idx="10"/>
          </p:nvPr>
        </p:nvSpPr>
        <p:spPr/>
        <p:txBody>
          <a:bodyPr/>
          <a:lstStyle/>
          <a:p>
            <a:fld id="{6101C5E1-D8E9-464D-A93E-CE21651935A7}" type="slidenum">
              <a:rPr lang="en-US" smtClean="0"/>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91037-BD66-CA2D-6BA9-0337544B6B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22323E-9F01-021A-964C-E354337288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0AC919-A191-6E14-2D36-17F0956853C0}"/>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número desconocido].</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sz="1200" b="1" i="0">
              <a:latin typeface="Libre Franklin"/>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p:txBody>
      </p:sp>
      <p:sp>
        <p:nvSpPr>
          <p:cNvPr id="4" name="Slide Number Placeholder 3">
            <a:extLst>
              <a:ext uri="{FF2B5EF4-FFF2-40B4-BE49-F238E27FC236}">
                <a16:creationId xmlns:a16="http://schemas.microsoft.com/office/drawing/2014/main" id="{AE1743C7-3E5A-2C27-E9FE-8F0B9FC86063}"/>
              </a:ext>
            </a:extLst>
          </p:cNvPr>
          <p:cNvSpPr>
            <a:spLocks noGrp="1"/>
          </p:cNvSpPr>
          <p:nvPr>
            <p:ph type="sldNum" sz="quarter" idx="10"/>
          </p:nvPr>
        </p:nvSpPr>
        <p:spPr/>
        <p:txBody>
          <a:bodyPr/>
          <a:lstStyle/>
          <a:p>
            <a:fld id="{6101C5E1-D8E9-464D-A93E-CE21651935A7}" type="slidenum">
              <a:rPr lang="en-US" smtClean="0"/>
              <a:t>7</a:t>
            </a:fld>
            <a:endParaRPr lang="en-US"/>
          </a:p>
        </p:txBody>
      </p:sp>
    </p:spTree>
    <p:extLst>
      <p:ext uri="{BB962C8B-B14F-4D97-AF65-F5344CB8AC3E}">
        <p14:creationId xmlns:p14="http://schemas.microsoft.com/office/powerpoint/2010/main" val="807232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5BE22E-0AC6-12DD-78B5-E36FADE90E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C79CC2-3DCE-A816-AB03-1EB940A571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70AD33-902D-C211-45F3-F90A6A745BB6}"/>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numerador desconocido].</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sz="1200" b="1" i="0">
              <a:latin typeface="Libre Franklin"/>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p:txBody>
      </p:sp>
      <p:sp>
        <p:nvSpPr>
          <p:cNvPr id="4" name="Slide Number Placeholder 3">
            <a:extLst>
              <a:ext uri="{FF2B5EF4-FFF2-40B4-BE49-F238E27FC236}">
                <a16:creationId xmlns:a16="http://schemas.microsoft.com/office/drawing/2014/main" id="{686C1273-A9DA-9332-7F5E-4B0911133601}"/>
              </a:ext>
            </a:extLst>
          </p:cNvPr>
          <p:cNvSpPr>
            <a:spLocks noGrp="1"/>
          </p:cNvSpPr>
          <p:nvPr>
            <p:ph type="sldNum" sz="quarter" idx="10"/>
          </p:nvPr>
        </p:nvSpPr>
        <p:spPr/>
        <p:txBody>
          <a:bodyPr/>
          <a:lstStyle/>
          <a:p>
            <a:fld id="{6101C5E1-D8E9-464D-A93E-CE21651935A7}" type="slidenum">
              <a:rPr lang="en-US" smtClean="0"/>
              <a:t>8</a:t>
            </a:fld>
            <a:endParaRPr lang="en-US"/>
          </a:p>
        </p:txBody>
      </p:sp>
    </p:spTree>
    <p:extLst>
      <p:ext uri="{BB962C8B-B14F-4D97-AF65-F5344CB8AC3E}">
        <p14:creationId xmlns:p14="http://schemas.microsoft.com/office/powerpoint/2010/main" val="12319510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383DC-584B-556E-554B-DACCF0E93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AFA5B9-4C99-7DB1-D467-A228D21297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9CA40E-5EEA-0FD2-BDA7-0D1B0DEE7E89}"/>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número desconocido].</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sz="1200" b="1" i="0">
              <a:latin typeface="Libre Franklin"/>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p:txBody>
      </p:sp>
      <p:sp>
        <p:nvSpPr>
          <p:cNvPr id="4" name="Slide Number Placeholder 3">
            <a:extLst>
              <a:ext uri="{FF2B5EF4-FFF2-40B4-BE49-F238E27FC236}">
                <a16:creationId xmlns:a16="http://schemas.microsoft.com/office/drawing/2014/main" id="{C5B70B68-DCAC-B031-D75F-4AFD7861C9E8}"/>
              </a:ext>
            </a:extLst>
          </p:cNvPr>
          <p:cNvSpPr>
            <a:spLocks noGrp="1"/>
          </p:cNvSpPr>
          <p:nvPr>
            <p:ph type="sldNum" sz="quarter" idx="10"/>
          </p:nvPr>
        </p:nvSpPr>
        <p:spPr/>
        <p:txBody>
          <a:bodyPr/>
          <a:lstStyle/>
          <a:p>
            <a:fld id="{6101C5E1-D8E9-464D-A93E-CE21651935A7}" type="slidenum">
              <a:rPr lang="en-US" smtClean="0"/>
              <a:t>9</a:t>
            </a:fld>
            <a:endParaRPr lang="en-US"/>
          </a:p>
        </p:txBody>
      </p:sp>
    </p:spTree>
    <p:extLst>
      <p:ext uri="{BB962C8B-B14F-4D97-AF65-F5344CB8AC3E}">
        <p14:creationId xmlns:p14="http://schemas.microsoft.com/office/powerpoint/2010/main" val="12571732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B4838-AB27-20F9-835A-7EF02F8952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3163CE-7B97-DBC4-0A1A-6827973FF0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CDF13C-A850-0385-2C46-C2C4CA9B525A}"/>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numerador desconocido].</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sz="1200" b="1" i="0">
              <a:latin typeface="Libre Franklin"/>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p:txBody>
      </p:sp>
      <p:sp>
        <p:nvSpPr>
          <p:cNvPr id="4" name="Slide Number Placeholder 3">
            <a:extLst>
              <a:ext uri="{FF2B5EF4-FFF2-40B4-BE49-F238E27FC236}">
                <a16:creationId xmlns:a16="http://schemas.microsoft.com/office/drawing/2014/main" id="{179FB3C3-4DB8-5276-BF45-254DDD5E47C1}"/>
              </a:ext>
            </a:extLst>
          </p:cNvPr>
          <p:cNvSpPr>
            <a:spLocks noGrp="1"/>
          </p:cNvSpPr>
          <p:nvPr>
            <p:ph type="sldNum" sz="quarter" idx="10"/>
          </p:nvPr>
        </p:nvSpPr>
        <p:spPr/>
        <p:txBody>
          <a:bodyPr/>
          <a:lstStyle/>
          <a:p>
            <a:fld id="{6101C5E1-D8E9-464D-A93E-CE21651935A7}" type="slidenum">
              <a:rPr lang="en-US" smtClean="0"/>
              <a:t>10</a:t>
            </a:fld>
            <a:endParaRPr lang="en-US"/>
          </a:p>
        </p:txBody>
      </p:sp>
    </p:spTree>
    <p:extLst>
      <p:ext uri="{BB962C8B-B14F-4D97-AF65-F5344CB8AC3E}">
        <p14:creationId xmlns:p14="http://schemas.microsoft.com/office/powerpoint/2010/main" val="16344604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6AF05-C3F9-5E15-5D96-DC3E75D1A5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B7DC85-4D81-7F08-8A1F-8197609456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8A53C4-1706-2237-8674-3CCBB8B9322A}"/>
              </a:ext>
            </a:extLst>
          </p:cNvPr>
          <p:cNvSpPr>
            <a:spLocks noGrp="1"/>
          </p:cNvSpPr>
          <p:nvPr>
            <p:ph type="body" idx="1"/>
          </p:nvPr>
        </p:nvSpPr>
        <p:spPr/>
        <p:txBody>
          <a:bodyPr>
            <a:normAutofit/>
          </a:bodyPr>
          <a:lstStyle/>
          <a:p>
            <a:r>
              <a:rPr lang="es-US" sz="1200" b="1" i="0" strike="noStrike" cap="none" spc="0" baseline="0">
                <a:solidFill>
                  <a:srgbClr val="000000"/>
                </a:solidFill>
                <a:effectLst/>
                <a:latin typeface="Libre Franklin"/>
                <a:ea typeface="Libre Franklin"/>
                <a:cs typeface="Libre Franklin"/>
              </a:rPr>
              <a:t>[Muestre el vínculo numérico y la ecuación con un número desconocido].</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¿Cuál es el número desconocido? Levanten la mano cuando sepan la respuesta.</a:t>
            </a:r>
          </a:p>
          <a:p>
            <a:endParaRPr lang="en-US" sz="1200" b="1" i="0">
              <a:latin typeface="Libre Franklin"/>
            </a:endParaRPr>
          </a:p>
          <a:p>
            <a:r>
              <a:rPr lang="es-US" sz="1200" b="1" i="0" strike="noStrike" cap="none" spc="0" baseline="0">
                <a:solidFill>
                  <a:srgbClr val="000000"/>
                </a:solidFill>
                <a:effectLst/>
                <a:latin typeface="Libre Franklin"/>
                <a:ea typeface="Libre Franklin"/>
                <a:cs typeface="Libre Franklin"/>
              </a:rPr>
              <a:t>[Muestre la respuesta en el vínculo numérico y la ecuación].</a:t>
            </a:r>
          </a:p>
          <a:p>
            <a:endParaRPr lang="en-US" sz="1200" b="1" i="0">
              <a:latin typeface="Libre Franklin"/>
            </a:endParaRPr>
          </a:p>
          <a:p>
            <a:r>
              <a:rPr lang="es-US" sz="1200" b="0" i="0" strike="noStrike" cap="none" spc="0" baseline="0">
                <a:solidFill>
                  <a:srgbClr val="000000"/>
                </a:solidFill>
                <a:effectLst/>
                <a:latin typeface="Libre Franklin"/>
                <a:ea typeface="Libre Franklin"/>
                <a:cs typeface="Libre Franklin"/>
              </a:rPr>
              <a:t>Cuando dé la señal, digan la ecuación completada. ¿Comenzamos?</a:t>
            </a:r>
          </a:p>
        </p:txBody>
      </p:sp>
      <p:sp>
        <p:nvSpPr>
          <p:cNvPr id="4" name="Slide Number Placeholder 3">
            <a:extLst>
              <a:ext uri="{FF2B5EF4-FFF2-40B4-BE49-F238E27FC236}">
                <a16:creationId xmlns:a16="http://schemas.microsoft.com/office/drawing/2014/main" id="{64470542-0532-EE75-D0DA-5053D7CDDF53}"/>
              </a:ext>
            </a:extLst>
          </p:cNvPr>
          <p:cNvSpPr>
            <a:spLocks noGrp="1"/>
          </p:cNvSpPr>
          <p:nvPr>
            <p:ph type="sldNum" sz="quarter" idx="10"/>
          </p:nvPr>
        </p:nvSpPr>
        <p:spPr/>
        <p:txBody>
          <a:bodyPr/>
          <a:lstStyle/>
          <a:p>
            <a:fld id="{6101C5E1-D8E9-464D-A93E-CE21651935A7}" type="slidenum">
              <a:rPr lang="en-US" smtClean="0"/>
              <a:t>11</a:t>
            </a:fld>
            <a:endParaRPr lang="en-US"/>
          </a:p>
        </p:txBody>
      </p:sp>
    </p:spTree>
    <p:extLst>
      <p:ext uri="{BB962C8B-B14F-4D97-AF65-F5344CB8AC3E}">
        <p14:creationId xmlns:p14="http://schemas.microsoft.com/office/powerpoint/2010/main" val="33161572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92500"/>
              </a:bodyPr>
              <a:lstStyle/>
              <a:p>
                <a:r>
                  <a:rPr lang="es-US" sz="11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sz="1100" b="1" i="1" dirty="0" smtClean="0">
                            <a:latin typeface="Cambria Math" panose="02040503050406030204" pitchFamily="18" charset="0"/>
                          </a:rPr>
                        </m:ctrlPr>
                      </m:fPr>
                      <m:num>
                        <m:r>
                          <a:rPr lang="en-IN" sz="1100" b="1" i="1" dirty="0" smtClean="0">
                            <a:latin typeface="Cambria Math" panose="02040503050406030204" pitchFamily="18" charset="0"/>
                          </a:rPr>
                          <m:t>𝟑</m:t>
                        </m:r>
                      </m:num>
                      <m:den>
                        <m:r>
                          <a:rPr lang="en-IN" sz="1100" b="1" i="1" dirty="0" smtClean="0">
                            <a:latin typeface="Cambria Math" panose="02040503050406030204" pitchFamily="18" charset="0"/>
                          </a:rPr>
                          <m:t>𝟒</m:t>
                        </m:r>
                      </m:den>
                    </m:f>
                    <m:r>
                      <a:rPr lang="en-IN" sz="1100" b="1" i="1" dirty="0" smtClean="0">
                        <a:latin typeface="Cambria Math" panose="02040503050406030204" pitchFamily="18" charset="0"/>
                      </a:rPr>
                      <m:t>−</m:t>
                    </m:r>
                    <m:f>
                      <m:fPr>
                        <m:ctrlPr>
                          <a:rPr lang="en-IN" sz="1100" b="1" i="1" dirty="0" smtClean="0">
                            <a:latin typeface="Cambria Math" panose="02040503050406030204" pitchFamily="18" charset="0"/>
                          </a:rPr>
                        </m:ctrlPr>
                      </m:fPr>
                      <m:num>
                        <m:r>
                          <a:rPr lang="en-IN" sz="1100" b="1" i="1" dirty="0" smtClean="0">
                            <a:latin typeface="Cambria Math" panose="02040503050406030204" pitchFamily="18" charset="0"/>
                          </a:rPr>
                          <m:t>𝟏</m:t>
                        </m:r>
                      </m:num>
                      <m:den>
                        <m:r>
                          <a:rPr lang="en-IN" sz="1100" b="1" i="1" dirty="0" smtClean="0">
                            <a:latin typeface="Cambria Math" panose="02040503050406030204" pitchFamily="18" charset="0"/>
                          </a:rPr>
                          <m:t>𝟐</m:t>
                        </m:r>
                      </m:den>
                    </m:f>
                  </m:oMath>
                </a14:m>
                <a:r>
                  <a:rPr lang="es-US" sz="11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1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i="0"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[Cada vez que haga una pregunta, dé tiempo a sus estudiantes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i="0"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Expresen </a:t>
                </a:r>
                <a14:m>
                  <m:oMath xmlns:m="http://schemas.openxmlformats.org/officeDocument/2006/math">
                    <m:f>
                      <m:fPr>
                        <m:ctrlPr>
                          <a:rPr lang="en-US" sz="1100" b="0" i="1" dirty="0" smtClean="0">
                            <a:latin typeface="Cambria Math" panose="02040503050406030204" pitchFamily="18" charset="0"/>
                          </a:rPr>
                        </m:ctrlPr>
                      </m:fPr>
                      <m:num>
                        <m:r>
                          <a:rPr lang="en-IN" sz="1100" b="0" i="1" dirty="0" smtClean="0">
                            <a:latin typeface="Cambria Math" panose="02040503050406030204" pitchFamily="18" charset="0"/>
                          </a:rPr>
                          <m:t>1</m:t>
                        </m:r>
                      </m:num>
                      <m:den>
                        <m:r>
                          <a:rPr lang="en-IN" sz="1100" b="0" i="1" dirty="0" smtClean="0">
                            <a:latin typeface="Cambria Math" panose="02040503050406030204" pitchFamily="18" charset="0"/>
                          </a:rPr>
                          <m:t>2</m:t>
                        </m:r>
                      </m:den>
                    </m:f>
                  </m:oMath>
                </a14:m>
                <a:r>
                  <a:rPr lang="es-US" sz="1100" b="0" i="0" strike="noStrike" cap="none" spc="0" baseline="0" dirty="0">
                    <a:solidFill>
                      <a:srgbClr val="000000"/>
                    </a:solidFill>
                    <a:effectLst/>
                    <a:latin typeface="Libre Franklin"/>
                    <a:ea typeface="Libre Franklin"/>
                    <a:cs typeface="Libre Franklin"/>
                  </a:rPr>
                  <a:t> con otro nombre para formar unidades semejantes. Muestren su método.</a:t>
                </a:r>
              </a:p>
              <a:p>
                <a:endParaRPr lang="en-US" b="1" i="0"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Reescriban la expresión de resta que muestre ambas fracciones con la misma unidad.</a:t>
                </a:r>
              </a:p>
              <a:p>
                <a:endParaRPr lang="en-US" b="1" i="0"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xmlns="">
          <p:sp>
            <p:nvSpPr>
              <p:cNvPr id="3" name="Notes Placeholder 2"/>
              <p:cNvSpPr>
                <a:spLocks noGrp="1"/>
              </p:cNvSpPr>
              <p:nvPr>
                <p:ph type="body" idx="1"/>
              </p:nvPr>
            </p:nvSpPr>
            <p:spPr/>
            <p:txBody>
              <a:bodyPr>
                <a:normAutofit fontScale="92500"/>
              </a:bodyPr>
              <a:lstStyle/>
              <a:p>
                <a:r>
                  <a:rPr lang="es-US" sz="1100" b="1" i="0" strike="noStrike" cap="none" spc="0" baseline="0" dirty="0">
                    <a:solidFill>
                      <a:srgbClr val="000000"/>
                    </a:solidFill>
                    <a:effectLst/>
                    <a:latin typeface="Libre Franklin"/>
                    <a:ea typeface="Libre Franklin"/>
                    <a:cs typeface="Libre Franklin"/>
                  </a:rPr>
                  <a:t>[Muestre </a:t>
                </a:r>
                <a:r>
                  <a:rPr lang="en-IN" sz="1100" b="1" i="0" dirty="0">
                    <a:latin typeface="Cambria Math" panose="02040503050406030204" pitchFamily="18" charset="0"/>
                  </a:rPr>
                  <a:t>𝟑</a:t>
                </a:r>
                <a:r>
                  <a:rPr lang="en-US" sz="1100" b="1" i="0" dirty="0">
                    <a:latin typeface="Cambria Math" panose="02040503050406030204" pitchFamily="18" charset="0"/>
                  </a:rPr>
                  <a:t>/</a:t>
                </a:r>
                <a:r>
                  <a:rPr lang="en-IN" sz="1100" b="1" i="0" dirty="0">
                    <a:latin typeface="Cambria Math" panose="02040503050406030204" pitchFamily="18" charset="0"/>
                  </a:rPr>
                  <a:t>𝟒−𝟏/𝟐</a:t>
                </a:r>
                <a:r>
                  <a:rPr lang="es-US" sz="11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1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[Espere hasta que la mayor parte de la clase haya levantado la mano y, luego, dé la señal para que respondan].</a:t>
                </a:r>
              </a:p>
              <a:p>
                <a:endParaRPr lang="en-US" b="1" i="0"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[Cada vez que haga una pregunta, dé tiempo a sus estudiantes para trabajar. Cuando la mayoría de la clase haya terminado, dé la señal para que muestren sus pizarras blancas. Ofrezca una retroalimentación específica en el momento. Si hay estudiantes que necesitan corregir su trabajo, valide brevemente sus correcciones después].</a:t>
                </a:r>
              </a:p>
              <a:p>
                <a:endParaRPr lang="en-US" b="1" i="0"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Expresar </a:t>
                </a:r>
                <a:r>
                  <a:rPr lang="en-IN" sz="1100" b="0" i="0" dirty="0">
                    <a:latin typeface="Cambria Math" panose="02040503050406030204" pitchFamily="18" charset="0"/>
                  </a:rPr>
                  <a:t>1</a:t>
                </a:r>
                <a:r>
                  <a:rPr lang="en-US" sz="1100" b="0" i="0" dirty="0">
                    <a:latin typeface="Cambria Math" panose="02040503050406030204" pitchFamily="18" charset="0"/>
                  </a:rPr>
                  <a:t>/</a:t>
                </a:r>
                <a:r>
                  <a:rPr lang="en-IN" sz="1100" b="0" i="0" dirty="0">
                    <a:latin typeface="Cambria Math" panose="02040503050406030204" pitchFamily="18" charset="0"/>
                  </a:rPr>
                  <a:t>2</a:t>
                </a:r>
                <a:r>
                  <a:rPr lang="es-US" sz="1100" b="0" i="0" strike="noStrike" cap="none" spc="0" baseline="0" dirty="0">
                    <a:solidFill>
                      <a:srgbClr val="000000"/>
                    </a:solidFill>
                    <a:effectLst/>
                    <a:latin typeface="Libre Franklin"/>
                    <a:ea typeface="Libre Franklin"/>
                    <a:cs typeface="Libre Franklin"/>
                  </a:rPr>
                  <a:t> con otro nombre para formar unidades semejantes. Muestra tu método.</a:t>
                </a:r>
              </a:p>
              <a:p>
                <a:endParaRPr lang="en-US" b="1" i="0"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100" b="0" i="0" strike="noStrike" cap="none" spc="0" baseline="0" dirty="0">
                    <a:solidFill>
                      <a:srgbClr val="000000"/>
                    </a:solidFill>
                    <a:effectLst/>
                    <a:latin typeface="Libre Franklin"/>
                    <a:ea typeface="Libre Franklin"/>
                    <a:cs typeface="Libre Franklin"/>
                  </a:rPr>
                  <a:t>Reescriban la expresión de resta que muestre ambas fracciones con la misma unidad.</a:t>
                </a:r>
              </a:p>
              <a:p>
                <a:endParaRPr lang="en-US" b="1" i="0" dirty="0">
                  <a:latin typeface="Libre Franklin" pitchFamily="2" charset="0"/>
                </a:endParaRPr>
              </a:p>
              <a:p>
                <a:r>
                  <a:rPr lang="es-US" sz="11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85C9E-4127-49C5-8860-EEEC23F85C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62AA39-C26C-5B8F-9E3A-95A70680DACE}"/>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2C67C3A8-10CF-19CE-F4DD-8B64FD06DD30}"/>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IN" b="1" i="1" dirty="0" smtClean="0">
                            <a:latin typeface="Cambria Math" panose="02040503050406030204" pitchFamily="18" charset="0"/>
                          </a:rPr>
                          <m:t>𝟐</m:t>
                        </m:r>
                      </m:num>
                      <m:den>
                        <m:r>
                          <a:rPr lang="en-IN" b="1" i="1" dirty="0" smtClean="0">
                            <a:latin typeface="Cambria Math" panose="02040503050406030204" pitchFamily="18" charset="0"/>
                          </a:rPr>
                          <m:t>𝟑</m:t>
                        </m:r>
                      </m:den>
                    </m:f>
                    <m:r>
                      <a:rPr lang="en-IN" b="1" i="1" dirty="0" smtClean="0">
                        <a:latin typeface="Cambria Math" panose="02040503050406030204" pitchFamily="18" charset="0"/>
                      </a:rPr>
                      <m:t>−</m:t>
                    </m:r>
                    <m:f>
                      <m:fPr>
                        <m:ctrlPr>
                          <a:rPr lang="en-IN" b="1" i="1" dirty="0" smtClean="0">
                            <a:latin typeface="Cambria Math" panose="02040503050406030204" pitchFamily="18" charset="0"/>
                          </a:rPr>
                        </m:ctrlPr>
                      </m:fPr>
                      <m:num>
                        <m:r>
                          <a:rPr lang="en-IN" b="1" i="1" dirty="0" smtClean="0">
                            <a:latin typeface="Cambria Math" panose="02040503050406030204" pitchFamily="18" charset="0"/>
                          </a:rPr>
                          <m:t>𝟏</m:t>
                        </m:r>
                      </m:num>
                      <m:den>
                        <m:r>
                          <a:rPr lang="en-IN" b="1" i="1" dirty="0" smtClean="0">
                            <a:latin typeface="Cambria Math" panose="02040503050406030204" pitchFamily="18" charset="0"/>
                          </a:rPr>
                          <m:t>𝟔</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Exprese</a:t>
                </a:r>
                <a14:m>
                  <m:oMath xmlns:m="http://schemas.openxmlformats.org/officeDocument/2006/math">
                    <m:r>
                      <m:rPr>
                        <m:sty m:val="p"/>
                      </m:rPr>
                      <a:rPr lang="en-US" b="0" i="0" dirty="0" smtClean="0">
                        <a:latin typeface="Cambria Math" panose="02040503050406030204" pitchFamily="18" charset="0"/>
                      </a:rPr>
                      <m:t>n</m:t>
                    </m:r>
                    <m:f>
                      <m:fPr>
                        <m:ctrlPr>
                          <a:rPr lang="en-US" b="0" i="1" dirty="0" smtClean="0">
                            <a:latin typeface="Cambria Math" panose="02040503050406030204" pitchFamily="18" charset="0"/>
                          </a:rPr>
                        </m:ctrlPr>
                      </m:fPr>
                      <m:num>
                        <m:r>
                          <a:rPr lang="en-IN" b="0" i="1" dirty="0" smtClean="0">
                            <a:latin typeface="Cambria Math" panose="02040503050406030204" pitchFamily="18" charset="0"/>
                          </a:rPr>
                          <m:t>2</m:t>
                        </m:r>
                      </m:num>
                      <m:den>
                        <m:r>
                          <a:rPr lang="en-IN" b="0" i="1" dirty="0" smtClean="0">
                            <a:latin typeface="Cambria Math" panose="02040503050406030204" pitchFamily="18" charset="0"/>
                          </a:rPr>
                          <m:t>3</m:t>
                        </m:r>
                      </m:den>
                    </m:f>
                  </m:oMath>
                </a14:m>
                <a:r>
                  <a:rPr lang="en-IN" sz="1200" b="0" i="0" strike="noStrike" cap="none" spc="0" baseline="0" dirty="0">
                    <a:solidFill>
                      <a:srgbClr val="000000"/>
                    </a:solidFill>
                    <a:effectLst/>
                    <a:latin typeface="Libre Franklin"/>
                    <a:ea typeface="Libre Franklin"/>
                    <a:cs typeface="Libre Franklin"/>
                  </a:rPr>
                  <a:t> </a:t>
                </a:r>
                <a:r>
                  <a:rPr lang="es-US" sz="1200" b="0" i="0" strike="noStrike" cap="none" spc="0" baseline="0" dirty="0">
                    <a:solidFill>
                      <a:srgbClr val="000000"/>
                    </a:solidFill>
                    <a:effectLst/>
                    <a:latin typeface="Libre Franklin"/>
                    <a:ea typeface="Libre Franklin"/>
                    <a:cs typeface="Libre Franklin"/>
                  </a:rPr>
                  <a:t>con otro nombre para formar unidades semejantes. Muestren su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resta que muestre ambas fracciones con la misma unidad.</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xmlns="">
          <p:sp>
            <p:nvSpPr>
              <p:cNvPr id="3" name="Notes Placeholder 2">
                <a:extLst>
                  <a:ext uri="{FF2B5EF4-FFF2-40B4-BE49-F238E27FC236}">
                    <a16:creationId xmlns:a16="http://schemas.microsoft.com/office/drawing/2014/main" id="{2C67C3A8-10CF-19CE-F4DD-8B64FD06DD30}"/>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IN" b="1" i="0" dirty="0">
                    <a:latin typeface="Cambria Math" panose="02040503050406030204" pitchFamily="18" charset="0"/>
                  </a:rPr>
                  <a:t>𝟐</a:t>
                </a:r>
                <a:r>
                  <a:rPr lang="en-US" b="1" i="0" dirty="0">
                    <a:latin typeface="Cambria Math" panose="02040503050406030204" pitchFamily="18" charset="0"/>
                  </a:rPr>
                  <a:t>/</a:t>
                </a:r>
                <a:r>
                  <a:rPr lang="en-IN" b="1" i="0" dirty="0">
                    <a:latin typeface="Cambria Math" panose="02040503050406030204" pitchFamily="18" charset="0"/>
                  </a:rPr>
                  <a:t>𝟑−𝟏/𝟔</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r>
                  <a:rPr lang="en-IN" b="0" i="0" dirty="0">
                    <a:latin typeface="Cambria Math" panose="02040503050406030204" pitchFamily="18" charset="0"/>
                  </a:rPr>
                  <a:t>2</a:t>
                </a:r>
                <a:r>
                  <a:rPr lang="en-US" b="0" i="0" dirty="0">
                    <a:latin typeface="Cambria Math" panose="02040503050406030204" pitchFamily="18" charset="0"/>
                  </a:rPr>
                  <a:t>/</a:t>
                </a:r>
                <a:r>
                  <a:rPr lang="en-IN" b="0" i="0" dirty="0">
                    <a:latin typeface="Cambria Math" panose="02040503050406030204" pitchFamily="18" charset="0"/>
                  </a:rPr>
                  <a:t>3</a:t>
                </a:r>
                <a:r>
                  <a:rPr lang="en-IN" sz="1200" b="0" i="0" strike="noStrike" cap="none" spc="0" baseline="0" dirty="0">
                    <a:solidFill>
                      <a:srgbClr val="000000"/>
                    </a:solidFill>
                    <a:effectLst/>
                    <a:latin typeface="Libre Franklin"/>
                    <a:ea typeface="Libre Franklin"/>
                    <a:cs typeface="Libre Franklin"/>
                  </a:rPr>
                  <a:t> </a:t>
                </a:r>
                <a:r>
                  <a:rPr lang="es-US" sz="1200" b="0" i="0" strike="noStrike" cap="none" spc="0" baseline="0" dirty="0">
                    <a:solidFill>
                      <a:srgbClr val="000000"/>
                    </a:solidFill>
                    <a:effectLst/>
                    <a:latin typeface="Libre Franklin"/>
                    <a:ea typeface="Libre Franklin"/>
                    <a:cs typeface="Libre Franklin"/>
                  </a:rPr>
                  <a:t>con otro nombre para formar unidades semejantes. Muestra tu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resta que muestre ambas fracciones con la misma unidad.</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a:extLst>
              <a:ext uri="{FF2B5EF4-FFF2-40B4-BE49-F238E27FC236}">
                <a16:creationId xmlns:a16="http://schemas.microsoft.com/office/drawing/2014/main" id="{618A9CDB-46CD-546D-4CF5-B1CB02D67B0E}"/>
              </a:ext>
            </a:extLst>
          </p:cNvPr>
          <p:cNvSpPr>
            <a:spLocks noGrp="1"/>
          </p:cNvSpPr>
          <p:nvPr>
            <p:ph type="sldNum" sz="quarter" idx="10"/>
          </p:nvPr>
        </p:nvSpPr>
        <p:spPr/>
        <p:txBody>
          <a:bodyPr/>
          <a:lstStyle/>
          <a:p>
            <a:fld id="{6101C5E1-D8E9-464D-A93E-CE21651935A7}" type="slidenum">
              <a:rPr lang="en-US" smtClean="0"/>
              <a:t>13</a:t>
            </a:fld>
            <a:endParaRPr lang="en-US"/>
          </a:p>
        </p:txBody>
      </p:sp>
    </p:spTree>
    <p:extLst>
      <p:ext uri="{BB962C8B-B14F-4D97-AF65-F5344CB8AC3E}">
        <p14:creationId xmlns:p14="http://schemas.microsoft.com/office/powerpoint/2010/main" val="3284361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D0C5E-08A8-3342-F08D-4D5658856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A06BB3-337C-48CB-05FE-7CB66E938FEE}"/>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6EB9C1AF-2A9B-5F13-854B-7620D1C149C1}"/>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IN" b="1" i="1" dirty="0" smtClean="0">
                            <a:latin typeface="Cambria Math" panose="02040503050406030204" pitchFamily="18" charset="0"/>
                          </a:rPr>
                          <m:t>𝟕</m:t>
                        </m:r>
                      </m:num>
                      <m:den>
                        <m:r>
                          <a:rPr lang="en-IN" b="1" i="1" dirty="0" smtClean="0">
                            <a:latin typeface="Cambria Math" panose="02040503050406030204" pitchFamily="18" charset="0"/>
                          </a:rPr>
                          <m:t>𝟏𝟎</m:t>
                        </m:r>
                      </m:den>
                    </m:f>
                    <m:r>
                      <a:rPr lang="en-IN" b="1" i="1" dirty="0" smtClean="0">
                        <a:latin typeface="Cambria Math" panose="02040503050406030204" pitchFamily="18" charset="0"/>
                      </a:rPr>
                      <m:t>−</m:t>
                    </m:r>
                    <m:f>
                      <m:fPr>
                        <m:ctrlPr>
                          <a:rPr lang="en-IN" b="1" i="1" dirty="0" smtClean="0">
                            <a:latin typeface="Cambria Math" panose="02040503050406030204" pitchFamily="18" charset="0"/>
                          </a:rPr>
                        </m:ctrlPr>
                      </m:fPr>
                      <m:num>
                        <m:r>
                          <a:rPr lang="en-IN" b="1" i="1" dirty="0" smtClean="0">
                            <a:latin typeface="Cambria Math" panose="02040503050406030204" pitchFamily="18" charset="0"/>
                          </a:rPr>
                          <m:t>𝟐</m:t>
                        </m:r>
                      </m:num>
                      <m:den>
                        <m:r>
                          <a:rPr lang="en-IN" b="1" i="1" dirty="0" smtClean="0">
                            <a:latin typeface="Cambria Math" panose="02040503050406030204" pitchFamily="18" charset="0"/>
                          </a:rPr>
                          <m:t>𝟓</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Expresen</a:t>
                </a:r>
                <a:r>
                  <a:rPr lang="en-IN" sz="1200" b="0" i="0" strike="noStrike" cap="none" spc="0" baseline="0" dirty="0">
                    <a:solidFill>
                      <a:srgbClr val="000000"/>
                    </a:solidFill>
                    <a:effectLst/>
                    <a:latin typeface="Libre Franklin"/>
                    <a:ea typeface="Libre Franklin"/>
                    <a:cs typeface="Libre Franklin"/>
                  </a:rPr>
                  <a:t> </a:t>
                </a:r>
                <a14:m>
                  <m:oMath xmlns:m="http://schemas.openxmlformats.org/officeDocument/2006/math">
                    <m:f>
                      <m:fPr>
                        <m:ctrlPr>
                          <a:rPr lang="en-US" b="0" i="1" dirty="0" smtClean="0">
                            <a:latin typeface="Cambria Math" panose="02040503050406030204" pitchFamily="18" charset="0"/>
                          </a:rPr>
                        </m:ctrlPr>
                      </m:fPr>
                      <m:num>
                        <m:r>
                          <a:rPr lang="en-IN" b="0" i="1" dirty="0" smtClean="0">
                            <a:latin typeface="Cambria Math" panose="02040503050406030204" pitchFamily="18" charset="0"/>
                          </a:rPr>
                          <m:t>2</m:t>
                        </m:r>
                      </m:num>
                      <m:den>
                        <m:r>
                          <a:rPr lang="en-IN" b="0" i="1" dirty="0" smtClean="0">
                            <a:latin typeface="Cambria Math" panose="02040503050406030204" pitchFamily="18" charset="0"/>
                          </a:rPr>
                          <m:t>5</m:t>
                        </m:r>
                      </m:den>
                    </m:f>
                  </m:oMath>
                </a14:m>
                <a:r>
                  <a:rPr lang="es-US" sz="1200" b="0" i="0" strike="noStrike" cap="none" spc="0" baseline="0" dirty="0">
                    <a:solidFill>
                      <a:srgbClr val="000000"/>
                    </a:solidFill>
                    <a:effectLst/>
                    <a:latin typeface="Libre Franklin"/>
                    <a:ea typeface="Libre Franklin"/>
                    <a:cs typeface="Libre Franklin"/>
                  </a:rPr>
                  <a:t> con otro nombre para formar unidades semejantes. Muestren su método.</a:t>
                </a:r>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resta que muestre ambas fracciones con la misma unidad.</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xmlns="">
          <p:sp>
            <p:nvSpPr>
              <p:cNvPr id="3" name="Notes Placeholder 2">
                <a:extLst>
                  <a:ext uri="{FF2B5EF4-FFF2-40B4-BE49-F238E27FC236}">
                    <a16:creationId xmlns:a16="http://schemas.microsoft.com/office/drawing/2014/main" id="{6EB9C1AF-2A9B-5F13-854B-7620D1C149C1}"/>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IN" b="1" i="0" dirty="0">
                    <a:latin typeface="Cambria Math" panose="02040503050406030204" pitchFamily="18" charset="0"/>
                  </a:rPr>
                  <a:t>𝟕</a:t>
                </a:r>
                <a:r>
                  <a:rPr lang="en-US" b="1" i="0" dirty="0">
                    <a:latin typeface="Cambria Math" panose="02040503050406030204" pitchFamily="18" charset="0"/>
                  </a:rPr>
                  <a:t>/</a:t>
                </a:r>
                <a:r>
                  <a:rPr lang="en-IN" b="1" i="0" dirty="0">
                    <a:latin typeface="Cambria Math" panose="02040503050406030204" pitchFamily="18" charset="0"/>
                  </a:rPr>
                  <a:t>𝟏𝟎−𝟐/𝟓</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a:t>
                </a:r>
                <a:r>
                  <a:rPr lang="en-IN" sz="1200" b="0" i="0" strike="noStrike" cap="none" spc="0" baseline="0" dirty="0">
                    <a:solidFill>
                      <a:srgbClr val="000000"/>
                    </a:solidFill>
                    <a:effectLst/>
                    <a:latin typeface="Libre Franklin"/>
                    <a:ea typeface="Libre Franklin"/>
                    <a:cs typeface="Libre Franklin"/>
                  </a:rPr>
                  <a:t> </a:t>
                </a:r>
                <a:r>
                  <a:rPr lang="en-IN" b="0" i="0" dirty="0">
                    <a:latin typeface="Cambria Math" panose="02040503050406030204" pitchFamily="18" charset="0"/>
                  </a:rPr>
                  <a:t>2</a:t>
                </a:r>
                <a:r>
                  <a:rPr lang="en-US" b="0" i="0" dirty="0">
                    <a:latin typeface="Cambria Math" panose="02040503050406030204" pitchFamily="18" charset="0"/>
                  </a:rPr>
                  <a:t>/</a:t>
                </a:r>
                <a:r>
                  <a:rPr lang="en-IN" b="0" i="0" dirty="0">
                    <a:latin typeface="Cambria Math" panose="02040503050406030204" pitchFamily="18" charset="0"/>
                  </a:rPr>
                  <a:t>5</a:t>
                </a:r>
                <a:r>
                  <a:rPr lang="es-US" sz="1200" b="0" i="0" strike="noStrike" cap="none" spc="0" baseline="0" dirty="0">
                    <a:solidFill>
                      <a:srgbClr val="000000"/>
                    </a:solidFill>
                    <a:effectLst/>
                    <a:latin typeface="Libre Franklin"/>
                    <a:ea typeface="Libre Franklin"/>
                    <a:cs typeface="Libre Franklin"/>
                  </a:rPr>
                  <a:t> con otro nombre para formar unidades semejantes. Muestra tu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resta que muestre ambas fracciones con la misma unidad.</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a:extLst>
              <a:ext uri="{FF2B5EF4-FFF2-40B4-BE49-F238E27FC236}">
                <a16:creationId xmlns:a16="http://schemas.microsoft.com/office/drawing/2014/main" id="{7B002321-5DCE-2C25-1B7F-4F625F632129}"/>
              </a:ext>
            </a:extLst>
          </p:cNvPr>
          <p:cNvSpPr>
            <a:spLocks noGrp="1"/>
          </p:cNvSpPr>
          <p:nvPr>
            <p:ph type="sldNum" sz="quarter" idx="10"/>
          </p:nvPr>
        </p:nvSpPr>
        <p:spPr/>
        <p:txBody>
          <a:bodyPr/>
          <a:lstStyle/>
          <a:p>
            <a:fld id="{6101C5E1-D8E9-464D-A93E-CE21651935A7}" type="slidenum">
              <a:rPr lang="en-US" smtClean="0"/>
              <a:t>14</a:t>
            </a:fld>
            <a:endParaRPr lang="en-US"/>
          </a:p>
        </p:txBody>
      </p:sp>
    </p:spTree>
    <p:extLst>
      <p:ext uri="{BB962C8B-B14F-4D97-AF65-F5344CB8AC3E}">
        <p14:creationId xmlns:p14="http://schemas.microsoft.com/office/powerpoint/2010/main" val="252064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385D55-4BEA-385F-6829-5304CC902B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02BDE8-2C7A-C3CE-F52F-5D501786D5D8}"/>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2D509202-8DA5-75AC-65BC-B289D88ED437}"/>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f>
                      <m:fPr>
                        <m:ctrlPr>
                          <a:rPr lang="en-US" b="1" i="1" dirty="0" smtClean="0">
                            <a:latin typeface="Cambria Math" panose="02040503050406030204" pitchFamily="18" charset="0"/>
                          </a:rPr>
                        </m:ctrlPr>
                      </m:fPr>
                      <m:num>
                        <m:r>
                          <a:rPr lang="en-IN" b="1" i="1" dirty="0" smtClean="0">
                            <a:latin typeface="Cambria Math" panose="02040503050406030204" pitchFamily="18" charset="0"/>
                          </a:rPr>
                          <m:t>𝟑</m:t>
                        </m:r>
                      </m:num>
                      <m:den>
                        <m:r>
                          <a:rPr lang="en-IN" b="1" i="1" dirty="0" smtClean="0">
                            <a:latin typeface="Cambria Math" panose="02040503050406030204" pitchFamily="18" charset="0"/>
                          </a:rPr>
                          <m:t>𝟒</m:t>
                        </m:r>
                      </m:den>
                    </m:f>
                    <m:r>
                      <a:rPr lang="en-IN" b="1" i="1" dirty="0" smtClean="0">
                        <a:latin typeface="Cambria Math" panose="02040503050406030204" pitchFamily="18" charset="0"/>
                      </a:rPr>
                      <m:t>−</m:t>
                    </m:r>
                    <m:f>
                      <m:fPr>
                        <m:ctrlPr>
                          <a:rPr lang="en-IN" b="1" i="1" dirty="0" smtClean="0">
                            <a:latin typeface="Cambria Math" panose="02040503050406030204" pitchFamily="18" charset="0"/>
                          </a:rPr>
                        </m:ctrlPr>
                      </m:fPr>
                      <m:num>
                        <m:r>
                          <a:rPr lang="en-IN" b="1" i="1" dirty="0" smtClean="0">
                            <a:latin typeface="Cambria Math" panose="02040503050406030204" pitchFamily="18" charset="0"/>
                          </a:rPr>
                          <m:t>𝟓</m:t>
                        </m:r>
                      </m:num>
                      <m:den>
                        <m:r>
                          <a:rPr lang="en-IN" b="1" i="1" dirty="0" smtClean="0">
                            <a:latin typeface="Cambria Math" panose="02040503050406030204" pitchFamily="18" charset="0"/>
                          </a:rPr>
                          <m:t>𝟏𝟐</m:t>
                        </m:r>
                      </m:den>
                    </m:f>
                  </m:oMath>
                </a14:m>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Expresen </a:t>
                </a:r>
                <a14:m>
                  <m:oMath xmlns:m="http://schemas.openxmlformats.org/officeDocument/2006/math">
                    <m:f>
                      <m:fPr>
                        <m:ctrlPr>
                          <a:rPr lang="en-US" b="0" i="1" dirty="0" smtClean="0">
                            <a:latin typeface="Cambria Math" panose="02040503050406030204" pitchFamily="18" charset="0"/>
                          </a:rPr>
                        </m:ctrlPr>
                      </m:fPr>
                      <m:num>
                        <m:r>
                          <a:rPr lang="en-IN" b="0" i="1" dirty="0" smtClean="0">
                            <a:latin typeface="Cambria Math" panose="02040503050406030204" pitchFamily="18" charset="0"/>
                          </a:rPr>
                          <m:t>3</m:t>
                        </m:r>
                      </m:num>
                      <m:den>
                        <m:r>
                          <a:rPr lang="en-IN" b="0" i="1" dirty="0" smtClean="0">
                            <a:latin typeface="Cambria Math" panose="02040503050406030204" pitchFamily="18" charset="0"/>
                          </a:rPr>
                          <m:t>4</m:t>
                        </m:r>
                      </m:den>
                    </m:f>
                  </m:oMath>
                </a14:m>
                <a:r>
                  <a:rPr lang="en-IN" sz="1200" b="0" i="0" strike="noStrike" cap="none" spc="0" baseline="0" dirty="0">
                    <a:solidFill>
                      <a:srgbClr val="000000"/>
                    </a:solidFill>
                    <a:effectLst/>
                    <a:latin typeface="Libre Franklin"/>
                    <a:ea typeface="Libre Franklin"/>
                    <a:cs typeface="Libre Franklin"/>
                  </a:rPr>
                  <a:t> </a:t>
                </a:r>
                <a:r>
                  <a:rPr lang="es-US" sz="1200" b="0" i="0" strike="noStrike" cap="none" spc="0" baseline="0" dirty="0">
                    <a:solidFill>
                      <a:srgbClr val="000000"/>
                    </a:solidFill>
                    <a:effectLst/>
                    <a:latin typeface="Libre Franklin"/>
                    <a:ea typeface="Libre Franklin"/>
                    <a:cs typeface="Libre Franklin"/>
                  </a:rPr>
                  <a:t>con otro nombre para formar unidades semejantes. Muestren su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resta que muestre ambas fracciones con la misma unidad.</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Choice>
        <mc:Fallback xmlns="">
          <p:sp>
            <p:nvSpPr>
              <p:cNvPr id="3" name="Notes Placeholder 2">
                <a:extLst>
                  <a:ext uri="{FF2B5EF4-FFF2-40B4-BE49-F238E27FC236}">
                    <a16:creationId xmlns:a16="http://schemas.microsoft.com/office/drawing/2014/main" id="{2D509202-8DA5-75AC-65BC-B289D88ED437}"/>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[Muestre </a:t>
                </a:r>
                <a:r>
                  <a:rPr lang="en-IN" b="1" i="0" dirty="0">
                    <a:latin typeface="Cambria Math" panose="02040503050406030204" pitchFamily="18" charset="0"/>
                  </a:rPr>
                  <a:t>𝟑</a:t>
                </a:r>
                <a:r>
                  <a:rPr lang="en-US" b="1" i="0" dirty="0">
                    <a:latin typeface="Cambria Math" panose="02040503050406030204" pitchFamily="18" charset="0"/>
                  </a:rPr>
                  <a:t>/</a:t>
                </a:r>
                <a:r>
                  <a:rPr lang="en-IN" b="1" i="0" dirty="0">
                    <a:latin typeface="Cambria Math" panose="02040503050406030204" pitchFamily="18" charset="0"/>
                  </a:rPr>
                  <a:t>𝟒−𝟓/𝟏𝟐</a:t>
                </a:r>
                <a:r>
                  <a:rPr lang="es-US" sz="1200" b="1" i="0" strike="noStrike" cap="none" spc="0" baseline="0" dirty="0">
                    <a:solidFill>
                      <a:srgbClr val="000000"/>
                    </a:solidFill>
                    <a:effectLst/>
                    <a:latin typeface="Libre Franklin"/>
                    <a:ea typeface="Libre Franklin"/>
                    <a:cs typeface="Libre Franklin"/>
                  </a:rPr>
                  <a:t>].</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¿Qué fracción puede expresarse con otro nombre para que las unidades fraccionarias sean iguales? Levanten la mano cuando sepan la respuesta.</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Expresar </a:t>
                </a:r>
                <a:r>
                  <a:rPr lang="en-IN" b="0" i="0" dirty="0">
                    <a:latin typeface="Cambria Math" panose="02040503050406030204" pitchFamily="18" charset="0"/>
                  </a:rPr>
                  <a:t>3</a:t>
                </a:r>
                <a:r>
                  <a:rPr lang="en-US" b="0" i="0" dirty="0">
                    <a:latin typeface="Cambria Math" panose="02040503050406030204" pitchFamily="18" charset="0"/>
                  </a:rPr>
                  <a:t>/</a:t>
                </a:r>
                <a:r>
                  <a:rPr lang="en-IN" b="0" i="0" dirty="0">
                    <a:latin typeface="Cambria Math" panose="02040503050406030204" pitchFamily="18" charset="0"/>
                  </a:rPr>
                  <a:t>4</a:t>
                </a:r>
                <a:r>
                  <a:rPr lang="en-IN" sz="1200" b="0" i="0" strike="noStrike" cap="none" spc="0" baseline="0" dirty="0">
                    <a:solidFill>
                      <a:srgbClr val="000000"/>
                    </a:solidFill>
                    <a:effectLst/>
                    <a:latin typeface="Libre Franklin"/>
                    <a:ea typeface="Libre Franklin"/>
                    <a:cs typeface="Libre Franklin"/>
                  </a:rPr>
                  <a:t> </a:t>
                </a:r>
                <a:r>
                  <a:rPr lang="es-US" sz="1200" b="0" i="0" strike="noStrike" cap="none" spc="0" baseline="0" dirty="0">
                    <a:solidFill>
                      <a:srgbClr val="000000"/>
                    </a:solidFill>
                    <a:effectLst/>
                    <a:latin typeface="Libre Franklin"/>
                    <a:ea typeface="Libre Franklin"/>
                    <a:cs typeface="Libre Franklin"/>
                  </a:rPr>
                  <a:t>con otro nombre para formar unidades semejantes. Muestra tu método.</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el método de ejemplo].</a:t>
                </a:r>
              </a:p>
              <a:p>
                <a:endParaRPr lang="en-US"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Reescriban la expresión de resta que muestre ambas fracciones con la misma unidad.</a:t>
                </a:r>
              </a:p>
              <a:p>
                <a:endParaRPr lang="en-US"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[Muestre la expresión equivalente con unidades semejantes].</a:t>
                </a:r>
              </a:p>
            </p:txBody>
          </p:sp>
        </mc:Fallback>
      </mc:AlternateContent>
      <p:sp>
        <p:nvSpPr>
          <p:cNvPr id="4" name="Slide Number Placeholder 3">
            <a:extLst>
              <a:ext uri="{FF2B5EF4-FFF2-40B4-BE49-F238E27FC236}">
                <a16:creationId xmlns:a16="http://schemas.microsoft.com/office/drawing/2014/main" id="{52CFCE41-C226-9183-7C16-E6573E17029C}"/>
              </a:ext>
            </a:extLst>
          </p:cNvPr>
          <p:cNvSpPr>
            <a:spLocks noGrp="1"/>
          </p:cNvSpPr>
          <p:nvPr>
            <p:ph type="sldNum" sz="quarter" idx="10"/>
          </p:nvPr>
        </p:nvSpPr>
        <p:spPr/>
        <p:txBody>
          <a:bodyPr/>
          <a:lstStyle/>
          <a:p>
            <a:fld id="{6101C5E1-D8E9-464D-A93E-CE21651935A7}" type="slidenum">
              <a:rPr lang="en-US" smtClean="0"/>
              <a:t>15</a:t>
            </a:fld>
            <a:endParaRPr lang="en-US"/>
          </a:p>
        </p:txBody>
      </p:sp>
    </p:spTree>
    <p:extLst>
      <p:ext uri="{BB962C8B-B14F-4D97-AF65-F5344CB8AC3E}">
        <p14:creationId xmlns:p14="http://schemas.microsoft.com/office/powerpoint/2010/main" val="41317606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[Presente cuatro maneras de hallar la diferencia </a:t>
                </a:r>
                <a:r>
                  <a:rPr lang="es-US" sz="1200" b="1" i="0" strike="noStrike" cap="none" spc="0" baseline="0" dirty="0">
                    <a:solidFill>
                      <a:srgbClr val="000000"/>
                    </a:solidFill>
                    <a:effectLst/>
                    <a:latin typeface="Cambria"/>
                    <a:ea typeface="Cambria"/>
                    <a:cs typeface="Cambria"/>
                  </a:rPr>
                  <a:t>320 − 97</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la clase a usar la rutina Pensar-Trabajar en parejas-Compartir para analizar las semejanzas y diferencias que se muestran en el ejemplo de trabajo].</a:t>
                </a:r>
              </a:p>
              <a:p>
                <a:endParaRPr lang="en-US" sz="1200"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nos muestran estos métodos sobre cómo podemos restar?</a:t>
                </a:r>
                <a:endParaRPr lang="en-US" b="1" i="0" dirty="0">
                  <a:latin typeface="Libre Franklin"/>
                </a:endParaRP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[Escriba </a:t>
                </a:r>
                <a14:m>
                  <m:oMath xmlns:m="http://schemas.openxmlformats.org/officeDocument/2006/math">
                    <m:r>
                      <a:rPr lang="en-US" b="1" i="1" dirty="0" smtClean="0">
                        <a:latin typeface="Cambria Math" panose="02040503050406030204" pitchFamily="18" charset="0"/>
                      </a:rPr>
                      <m:t>𝟓</m:t>
                    </m:r>
                    <m:r>
                      <a:rPr lang="en-US" b="1" i="1" dirty="0" smtClean="0">
                        <a:latin typeface="Cambria Math" panose="02040503050406030204" pitchFamily="18" charset="0"/>
                      </a:rPr>
                      <m:t> − </m:t>
                    </m:r>
                    <m:r>
                      <a:rPr lang="en-US" b="1" i="1" dirty="0" smtClean="0">
                        <a:latin typeface="Cambria Math" panose="02040503050406030204" pitchFamily="18" charset="0"/>
                      </a:rPr>
                      <m:t>𝟐</m:t>
                    </m:r>
                    <m:r>
                      <a:rPr lang="en-US" b="1" i="1" dirty="0" smtClean="0">
                        <a:latin typeface="Cambria Math" panose="02040503050406030204" pitchFamily="18" charset="0"/>
                      </a:rPr>
                      <m:t> </m:t>
                    </m:r>
                    <m:f>
                      <m:fPr>
                        <m:ctrlPr>
                          <a:rPr lang="en-US" b="1" i="1" dirty="0" smtClean="0">
                            <a:latin typeface="Cambria Math" panose="02040503050406030204" pitchFamily="18" charset="0"/>
                          </a:rPr>
                        </m:ctrlPr>
                      </m:fPr>
                      <m:num>
                        <m:r>
                          <a:rPr lang="en-IN" b="1" i="1" dirty="0" smtClean="0">
                            <a:latin typeface="Cambria Math" panose="02040503050406030204" pitchFamily="18" charset="0"/>
                          </a:rPr>
                          <m:t>𝟑</m:t>
                        </m:r>
                      </m:num>
                      <m:den>
                        <m:r>
                          <a:rPr lang="en-IN" b="1" i="1" dirty="0" smtClean="0">
                            <a:latin typeface="Cambria Math" panose="02040503050406030204" pitchFamily="18" charset="0"/>
                          </a:rPr>
                          <m:t>𝟒</m:t>
                        </m:r>
                      </m:den>
                    </m:f>
                  </m:oMath>
                </a14:m>
                <a:r>
                  <a:rPr lang="es-US" sz="1200" b="1" i="0" strike="noStrike" cap="none" spc="0" baseline="0" dirty="0">
                    <a:solidFill>
                      <a:srgbClr val="000000"/>
                    </a:solidFill>
                    <a:effectLst/>
                    <a:latin typeface="Libre Franklin"/>
                    <a:ea typeface="Libre Franklin"/>
                    <a:cs typeface="Libre Franklin"/>
                  </a:rPr>
                  <a:t>. Invite a sus estudiantes a que se reúnan y conversen en parejas acerca de qué método usarían para hallar la diferencia y por qué].</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Hoy, exploraremos cómo aplicar estos métodos como ayuda para restar cuando las expresiones tienen números enteros, fracciones y números mixtos.</a:t>
                </a:r>
              </a:p>
              <a:p>
                <a:endParaRPr lang="en-US" sz="1200" b="0" i="0" dirty="0">
                  <a:latin typeface="Libre Franklin" pitchFamily="2" charset="0"/>
                </a:endParaRPr>
              </a:p>
            </p:txBody>
          </p:sp>
        </mc:Choice>
        <mc:Fallback xmlns="">
          <p:sp>
            <p:nvSpPr>
              <p:cNvPr id="3" name="Notes Placeholder 2"/>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[Presente cuatro maneras de hallar la diferencia </a:t>
                </a:r>
                <a:r>
                  <a:rPr lang="es-US" sz="1200" b="1" i="0" strike="noStrike" cap="none" spc="0" baseline="0" dirty="0">
                    <a:solidFill>
                      <a:srgbClr val="000000"/>
                    </a:solidFill>
                    <a:effectLst/>
                    <a:latin typeface="Cambria"/>
                    <a:ea typeface="Cambria"/>
                    <a:cs typeface="Cambria"/>
                  </a:rPr>
                  <a:t>320 − 97</a:t>
                </a:r>
                <a:r>
                  <a:rPr lang="es-US" sz="12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la clase a usar la rutina Pensar-Trabajar en parejas-Compartir para analizar las semejanzas y diferencias que se muestran en el ejemplo de trabajo].</a:t>
                </a:r>
              </a:p>
              <a:p>
                <a:endParaRPr lang="en-US" sz="1200" b="1" i="0" dirty="0">
                  <a:latin typeface="Libre Franklin" pitchFamily="2" charset="0"/>
                </a:endParaRPr>
              </a:p>
              <a:p>
                <a:r>
                  <a:rPr lang="es-US" sz="1200" b="0" i="0" strike="noStrike" cap="none" spc="0" baseline="0" dirty="0">
                    <a:solidFill>
                      <a:srgbClr val="000000"/>
                    </a:solidFill>
                    <a:effectLst/>
                    <a:latin typeface="Libre Franklin"/>
                    <a:ea typeface="Libre Franklin"/>
                    <a:cs typeface="Libre Franklin"/>
                  </a:rPr>
                  <a:t>¿Qué nos muestran estos métodos sobre cómo podemos restar?</a:t>
                </a:r>
                <a:endParaRPr lang="en-US" b="1" i="0" dirty="0">
                  <a:latin typeface="Libre Franklin"/>
                </a:endParaRP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[Escriba </a:t>
                </a:r>
                <a:r>
                  <a:rPr lang="en-US" b="1" i="0" dirty="0">
                    <a:latin typeface="Cambria Math" panose="02040503050406030204" pitchFamily="18" charset="0"/>
                  </a:rPr>
                  <a:t>𝟓 − 𝟐 </a:t>
                </a:r>
                <a:r>
                  <a:rPr lang="en-IN" b="1" i="0" dirty="0">
                    <a:latin typeface="Cambria Math" panose="02040503050406030204" pitchFamily="18" charset="0"/>
                  </a:rPr>
                  <a:t> 𝟑</a:t>
                </a:r>
                <a:r>
                  <a:rPr lang="en-US" b="1" i="0" dirty="0">
                    <a:latin typeface="Cambria Math" panose="02040503050406030204" pitchFamily="18" charset="0"/>
                  </a:rPr>
                  <a:t>/</a:t>
                </a:r>
                <a:r>
                  <a:rPr lang="en-IN" b="1" i="0" dirty="0">
                    <a:latin typeface="Cambria Math" panose="02040503050406030204" pitchFamily="18" charset="0"/>
                  </a:rPr>
                  <a:t>𝟒</a:t>
                </a:r>
                <a:r>
                  <a:rPr lang="es-US" sz="1200" b="1" i="0" strike="noStrike" cap="none" spc="0" baseline="0" dirty="0">
                    <a:solidFill>
                      <a:srgbClr val="000000"/>
                    </a:solidFill>
                    <a:effectLst/>
                    <a:latin typeface="Libre Franklin"/>
                    <a:ea typeface="Libre Franklin"/>
                    <a:cs typeface="Libre Franklin"/>
                  </a:rPr>
                  <a:t>. Invite a sus estudiantes a que se reúnan y conversen en parejas acerca de qué método usarían para hallar la diferencia y por qué].</a:t>
                </a:r>
              </a:p>
              <a:p>
                <a:endParaRPr lang="en-US" b="1" i="0" dirty="0">
                  <a:latin typeface="Libre Franklin"/>
                </a:endParaRPr>
              </a:p>
              <a:p>
                <a:r>
                  <a:rPr lang="es-US" sz="1200" b="1" i="0" strike="noStrike" cap="none" spc="0" baseline="0" dirty="0">
                    <a:solidFill>
                      <a:srgbClr val="000000"/>
                    </a:solidFill>
                    <a:effectLst/>
                    <a:latin typeface="Libre Franklin"/>
                    <a:ea typeface="Libre Franklin"/>
                    <a:cs typeface="Libre Franklin"/>
                  </a:rPr>
                  <a:t>[Presente el trabajo que van a hacer en el siguiente segmento para establecer una transición].</a:t>
                </a:r>
              </a:p>
              <a:p>
                <a:endParaRPr lang="en-US" b="1" i="0" dirty="0">
                  <a:latin typeface="Libre Franklin"/>
                </a:endParaRPr>
              </a:p>
              <a:p>
                <a:r>
                  <a:rPr lang="es-US" sz="1200" b="0" i="0" strike="noStrike" cap="none" spc="0" baseline="0" dirty="0">
                    <a:solidFill>
                      <a:srgbClr val="000000"/>
                    </a:solidFill>
                    <a:effectLst/>
                    <a:latin typeface="Libre Franklin"/>
                    <a:ea typeface="Libre Franklin"/>
                    <a:cs typeface="Libre Franklin"/>
                  </a:rPr>
                  <a:t>Hoy, exploraremos cómo aplicar estos métodos como ayuda para restar cuando las expresiones tienen números enteros, fracciones y números mixtos.</a:t>
                </a:r>
              </a:p>
              <a:p>
                <a:endParaRPr lang="en-US" sz="1200" b="0" i="0" dirty="0">
                  <a:latin typeface="Libre Franklin" pitchFamily="2" charset="0"/>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92500" lnSpcReduction="20000"/>
              </a:bodyPr>
              <a:lstStyle/>
              <a:p>
                <a:r>
                  <a:rPr lang="es-US" sz="1000" b="1" i="0" strike="noStrike" cap="none" spc="0" baseline="0" dirty="0">
                    <a:solidFill>
                      <a:srgbClr val="000000"/>
                    </a:solidFill>
                    <a:effectLst/>
                    <a:latin typeface="Libre Franklin"/>
                    <a:ea typeface="Libre Franklin"/>
                    <a:cs typeface="Libre Franklin"/>
                  </a:rPr>
                  <a:t>[Escriba </a:t>
                </a:r>
                <a14:m>
                  <m:oMath xmlns:m="http://schemas.openxmlformats.org/officeDocument/2006/math">
                    <m:r>
                      <a:rPr lang="en-US" sz="1000" b="1" i="1" dirty="0" smtClean="0">
                        <a:latin typeface="Cambria Math" panose="02040503050406030204" pitchFamily="18" charset="0"/>
                      </a:rPr>
                      <m:t>𝟒</m:t>
                    </m:r>
                    <m:f>
                      <m:fPr>
                        <m:ctrlPr>
                          <a:rPr lang="en-US" sz="1000" b="1" i="1" dirty="0" smtClean="0">
                            <a:latin typeface="Cambria Math" panose="02040503050406030204" pitchFamily="18" charset="0"/>
                          </a:rPr>
                        </m:ctrlPr>
                      </m:fPr>
                      <m:num>
                        <m:r>
                          <a:rPr lang="en-IN" sz="1000" b="1" i="1" dirty="0" smtClean="0">
                            <a:latin typeface="Cambria Math" panose="02040503050406030204" pitchFamily="18" charset="0"/>
                          </a:rPr>
                          <m:t>𝟑</m:t>
                        </m:r>
                      </m:num>
                      <m:den>
                        <m:r>
                          <a:rPr lang="en-IN" sz="1000" b="1" i="1" dirty="0" smtClean="0">
                            <a:latin typeface="Cambria Math" panose="02040503050406030204" pitchFamily="18" charset="0"/>
                          </a:rPr>
                          <m:t>𝟓</m:t>
                        </m:r>
                      </m:den>
                    </m:f>
                    <m:r>
                      <a:rPr lang="en-US" sz="1000" b="1" i="1" dirty="0" smtClean="0">
                        <a:latin typeface="Cambria Math" panose="02040503050406030204" pitchFamily="18" charset="0"/>
                      </a:rPr>
                      <m:t> − </m:t>
                    </m:r>
                    <m:r>
                      <a:rPr lang="en-US" sz="1000" b="1" i="1" dirty="0" smtClean="0">
                        <a:latin typeface="Cambria Math" panose="02040503050406030204" pitchFamily="18" charset="0"/>
                      </a:rPr>
                      <m:t>𝟐</m:t>
                    </m:r>
                  </m:oMath>
                </a14:m>
                <a:r>
                  <a:rPr lang="es-US" sz="1000" b="1" i="0" strike="noStrike" cap="none" spc="0" baseline="0" dirty="0">
                    <a:solidFill>
                      <a:srgbClr val="000000"/>
                    </a:solidFill>
                    <a:effectLst/>
                    <a:latin typeface="Libre Franklin"/>
                    <a:ea typeface="Libre Franklin"/>
                    <a:cs typeface="Libre Franklin"/>
                  </a:rPr>
                  <a:t> cerca de </a:t>
                </a:r>
                <a14:m>
                  <m:oMath xmlns:m="http://schemas.openxmlformats.org/officeDocument/2006/math">
                    <m:r>
                      <a:rPr lang="en-IN" sz="1000" b="1" i="0" dirty="0" smtClean="0">
                        <a:latin typeface="Cambria Math" panose="02040503050406030204" pitchFamily="18" charset="0"/>
                      </a:rPr>
                      <m:t>𝟓</m:t>
                    </m:r>
                    <m:r>
                      <a:rPr lang="en-IN" sz="1000" b="1" i="0" dirty="0" smtClean="0">
                        <a:latin typeface="Cambria Math" panose="02040503050406030204" pitchFamily="18" charset="0"/>
                      </a:rPr>
                      <m:t>−</m:t>
                    </m:r>
                    <m:r>
                      <a:rPr lang="en-IN" sz="1000" b="1" i="1" dirty="0" smtClean="0">
                        <a:latin typeface="Cambria Math" panose="02040503050406030204" pitchFamily="18" charset="0"/>
                      </a:rPr>
                      <m:t>𝟐</m:t>
                    </m:r>
                    <m:f>
                      <m:fPr>
                        <m:ctrlPr>
                          <a:rPr lang="en-US" sz="1000" b="1" i="1" dirty="0" smtClean="0">
                            <a:latin typeface="Cambria Math" panose="02040503050406030204" pitchFamily="18" charset="0"/>
                          </a:rPr>
                        </m:ctrlPr>
                      </m:fPr>
                      <m:num>
                        <m:r>
                          <a:rPr lang="en-IN" sz="1000" b="1" i="1" dirty="0" smtClean="0">
                            <a:latin typeface="Cambria Math" panose="02040503050406030204" pitchFamily="18" charset="0"/>
                          </a:rPr>
                          <m:t>𝟑</m:t>
                        </m:r>
                      </m:num>
                      <m:den>
                        <m:r>
                          <a:rPr lang="en-IN" sz="1000" b="1" i="1" dirty="0" smtClean="0">
                            <a:latin typeface="Cambria Math" panose="02040503050406030204" pitchFamily="18" charset="0"/>
                          </a:rPr>
                          <m:t>𝟒</m:t>
                        </m:r>
                      </m:den>
                    </m:f>
                  </m:oMath>
                </a14:m>
                <a:r>
                  <a:rPr lang="es-US" sz="1000" b="1" i="0" strike="noStrike" cap="none" spc="0" baseline="0" dirty="0">
                    <a:solidFill>
                      <a:srgbClr val="000000"/>
                    </a:solidFill>
                    <a:effectLst/>
                    <a:latin typeface="Libre Franklin"/>
                    <a:ea typeface="Libre Franklin"/>
                    <a:cs typeface="Libre Franklin"/>
                  </a:rPr>
                  <a:t>, la expresión de la sección Presentar].</a:t>
                </a:r>
              </a:p>
              <a:p>
                <a:endParaRPr lang="en-US" sz="1200" b="1"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¿En qué se parecen estas expresiones? ¿En qué se diferencian?</a:t>
                </a:r>
              </a:p>
              <a:p>
                <a:endParaRPr lang="en-US" sz="1200" b="1" i="0" dirty="0">
                  <a:latin typeface="Libre Franklin" pitchFamily="2" charset="0"/>
                </a:endParaRPr>
              </a:p>
              <a:p>
                <a:r>
                  <a:rPr lang="es-US" sz="1000" b="1" i="0" strike="noStrike" cap="none" spc="0" baseline="0" dirty="0">
                    <a:solidFill>
                      <a:srgbClr val="000000"/>
                    </a:solidFill>
                    <a:effectLst/>
                    <a:latin typeface="Libre Franklin"/>
                    <a:ea typeface="Libre Franklin"/>
                    <a:cs typeface="Libre Franklin"/>
                  </a:rPr>
                  <a:t>[Pida a sus estudiantes que consideren si se puede usar uno de los métodos de la sección Presentar para hallar la diferencia].</a:t>
                </a:r>
              </a:p>
              <a:p>
                <a:endParaRPr lang="en-US" sz="1200" b="1"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¿Cómo hallarían la diferencia </a:t>
                </a:r>
                <a14:m>
                  <m:oMath xmlns:m="http://schemas.openxmlformats.org/officeDocument/2006/math">
                    <m:r>
                      <a:rPr lang="en-US" sz="1000" b="0" i="1" dirty="0" smtClean="0">
                        <a:latin typeface="Cambria Math" panose="02040503050406030204" pitchFamily="18" charset="0"/>
                      </a:rPr>
                      <m:t>4</m:t>
                    </m:r>
                    <m:f>
                      <m:fPr>
                        <m:ctrlPr>
                          <a:rPr lang="en-US" sz="1000" b="0" i="1" dirty="0" smtClean="0">
                            <a:latin typeface="Cambria Math" panose="02040503050406030204" pitchFamily="18" charset="0"/>
                          </a:rPr>
                        </m:ctrlPr>
                      </m:fPr>
                      <m:num>
                        <m:r>
                          <a:rPr lang="en-IN" sz="1000" b="0" i="1" dirty="0" smtClean="0">
                            <a:latin typeface="Cambria Math" panose="02040503050406030204" pitchFamily="18" charset="0"/>
                          </a:rPr>
                          <m:t>3</m:t>
                        </m:r>
                      </m:num>
                      <m:den>
                        <m:r>
                          <a:rPr lang="en-IN" sz="1000" b="0" i="1" dirty="0" smtClean="0">
                            <a:latin typeface="Cambria Math" panose="02040503050406030204" pitchFamily="18" charset="0"/>
                          </a:rPr>
                          <m:t>5</m:t>
                        </m:r>
                      </m:den>
                    </m:f>
                    <m:r>
                      <a:rPr lang="en-US" sz="1000" b="0" i="1" dirty="0" smtClean="0">
                        <a:latin typeface="Cambria Math" panose="02040503050406030204" pitchFamily="18" charset="0"/>
                      </a:rPr>
                      <m:t> − 2</m:t>
                    </m:r>
                  </m:oMath>
                </a14:m>
                <a:r>
                  <a:rPr lang="es-US" sz="1000" b="0" i="0" strike="noStrike" cap="none" spc="0" baseline="0" dirty="0">
                    <a:solidFill>
                      <a:srgbClr val="000000"/>
                    </a:solidFill>
                    <a:effectLst/>
                    <a:latin typeface="Libre Franklin"/>
                    <a:ea typeface="Libre Franklin"/>
                    <a:cs typeface="Libre Franklin"/>
                  </a:rPr>
                  <a:t>?</a:t>
                </a:r>
              </a:p>
              <a:p>
                <a:endParaRPr lang="en-US" sz="1200" b="0"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¿Por qué podríamos considerar </a:t>
                </a:r>
                <a14:m>
                  <m:oMath xmlns:m="http://schemas.openxmlformats.org/officeDocument/2006/math">
                    <m:r>
                      <a:rPr lang="en-US" sz="1000" b="0" i="1" dirty="0" smtClean="0">
                        <a:latin typeface="Cambria Math" panose="02040503050406030204" pitchFamily="18" charset="0"/>
                      </a:rPr>
                      <m:t>4</m:t>
                    </m:r>
                    <m:f>
                      <m:fPr>
                        <m:ctrlPr>
                          <a:rPr lang="en-US" sz="1000" b="0" i="1" dirty="0" smtClean="0">
                            <a:latin typeface="Cambria Math" panose="02040503050406030204" pitchFamily="18" charset="0"/>
                          </a:rPr>
                        </m:ctrlPr>
                      </m:fPr>
                      <m:num>
                        <m:r>
                          <a:rPr lang="en-IN" sz="1000" b="0" i="1" dirty="0" smtClean="0">
                            <a:latin typeface="Cambria Math" panose="02040503050406030204" pitchFamily="18" charset="0"/>
                          </a:rPr>
                          <m:t>3</m:t>
                        </m:r>
                      </m:num>
                      <m:den>
                        <m:r>
                          <a:rPr lang="en-IN" sz="1000" b="0" i="1" dirty="0" smtClean="0">
                            <a:latin typeface="Cambria Math" panose="02040503050406030204" pitchFamily="18" charset="0"/>
                          </a:rPr>
                          <m:t>5</m:t>
                        </m:r>
                      </m:den>
                    </m:f>
                    <m:r>
                      <a:rPr lang="en-US" sz="1000" b="0" i="1" dirty="0" smtClean="0">
                        <a:latin typeface="Cambria Math" panose="02040503050406030204" pitchFamily="18" charset="0"/>
                      </a:rPr>
                      <m:t> − 2</m:t>
                    </m:r>
                  </m:oMath>
                </a14:m>
                <a:r>
                  <a:rPr lang="es-US" sz="1000" b="0" i="0" strike="noStrike" cap="none" spc="0" baseline="0" dirty="0">
                    <a:solidFill>
                      <a:srgbClr val="000000"/>
                    </a:solidFill>
                    <a:effectLst/>
                    <a:latin typeface="Libre Franklin"/>
                    <a:ea typeface="Libre Franklin"/>
                    <a:cs typeface="Libre Franklin"/>
                  </a:rPr>
                  <a:t> una diferencia que podemos hallar mentalmente?</a:t>
                </a:r>
              </a:p>
              <a:p>
                <a:endParaRPr lang="en-US" sz="1200" b="0"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Es probable que los problemas como este, en los que restamos un número entero de un número mixto, puedan resolverse mentalmente. Siempre debemos considerar la expresión antes de empezar a hacer cualquier trabajo, porque algunos problemas, como este, pueden resolverse mentalmente.</a:t>
                </a:r>
              </a:p>
              <a:p>
                <a:endParaRPr lang="en-US" sz="1200" b="1" i="0" dirty="0">
                  <a:latin typeface="Libre Franklin" pitchFamily="2" charset="0"/>
                </a:endParaRPr>
              </a:p>
              <a:p>
                <a:r>
                  <a:rPr lang="es-US" sz="1000" b="1" i="0" strike="noStrike" cap="none" spc="0" baseline="0" dirty="0">
                    <a:solidFill>
                      <a:srgbClr val="000000"/>
                    </a:solidFill>
                    <a:effectLst/>
                    <a:latin typeface="Libre Franklin"/>
                    <a:ea typeface="Libre Franklin"/>
                    <a:cs typeface="Libre Franklin"/>
                  </a:rPr>
                  <a:t>[Escriba la expresión </a:t>
                </a:r>
                <a14:m>
                  <m:oMath xmlns:m="http://schemas.openxmlformats.org/officeDocument/2006/math">
                    <m:r>
                      <a:rPr lang="en-IN" sz="1000" b="1" i="1" dirty="0" smtClean="0">
                        <a:latin typeface="Cambria Math" panose="02040503050406030204" pitchFamily="18" charset="0"/>
                      </a:rPr>
                      <m:t>𝟑𝟐</m:t>
                    </m:r>
                    <m:f>
                      <m:fPr>
                        <m:ctrlPr>
                          <a:rPr lang="en-US" sz="1000" b="1" i="1" dirty="0" smtClean="0">
                            <a:latin typeface="Cambria Math" panose="02040503050406030204" pitchFamily="18" charset="0"/>
                          </a:rPr>
                        </m:ctrlPr>
                      </m:fPr>
                      <m:num>
                        <m:r>
                          <a:rPr lang="en-IN" sz="1000" b="1" i="1" dirty="0" smtClean="0">
                            <a:latin typeface="Cambria Math" panose="02040503050406030204" pitchFamily="18" charset="0"/>
                          </a:rPr>
                          <m:t>𝟓</m:t>
                        </m:r>
                      </m:num>
                      <m:den>
                        <m:r>
                          <a:rPr lang="en-IN" sz="1000" b="1" i="1" dirty="0" smtClean="0">
                            <a:latin typeface="Cambria Math" panose="02040503050406030204" pitchFamily="18" charset="0"/>
                          </a:rPr>
                          <m:t>𝟔</m:t>
                        </m:r>
                      </m:den>
                    </m:f>
                    <m:r>
                      <a:rPr lang="en-IN" sz="1000" b="1" i="1" dirty="0" smtClean="0">
                        <a:latin typeface="Cambria Math" panose="02040503050406030204" pitchFamily="18" charset="0"/>
                      </a:rPr>
                      <m:t>−</m:t>
                    </m:r>
                    <m:r>
                      <a:rPr lang="en-IN" sz="1000" b="1" i="1" dirty="0" smtClean="0">
                        <a:latin typeface="Cambria Math" panose="02040503050406030204" pitchFamily="18" charset="0"/>
                      </a:rPr>
                      <m:t>𝟏𝟕</m:t>
                    </m:r>
                  </m:oMath>
                </a14:m>
                <a:r>
                  <a:rPr lang="es-US" sz="10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¿Hallarían esta diferencia mentalmente? ¿Por qué?</a:t>
                </a:r>
              </a:p>
              <a:p>
                <a:endParaRPr lang="en-US" sz="1200" b="1" i="0" dirty="0">
                  <a:latin typeface="Libre Franklin" pitchFamily="2" charset="0"/>
                </a:endParaRPr>
              </a:p>
              <a:p>
                <a:r>
                  <a:rPr lang="es-US" sz="1000" b="1" i="0" strike="noStrike" cap="none" spc="0" baseline="0" dirty="0">
                    <a:solidFill>
                      <a:srgbClr val="000000"/>
                    </a:solidFill>
                    <a:effectLst/>
                    <a:latin typeface="Libre Franklin"/>
                    <a:ea typeface="Libre Franklin"/>
                    <a:cs typeface="Libre Franklin"/>
                  </a:rPr>
                  <a:t>[Invite a sus estudiantes a hallar la diferencia y, luego, a comprobar sus respuestas en parejas].</a:t>
                </a:r>
              </a:p>
              <a:p>
                <a:endParaRPr lang="en-US" sz="1200" b="1"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¿Cuál es la diferencia?</a:t>
                </a:r>
              </a:p>
              <a:p>
                <a:endParaRPr lang="en-US" sz="1200" b="1" i="0" dirty="0">
                  <a:latin typeface="Libre Franklin" pitchFamily="2" charset="0"/>
                </a:endParaRPr>
              </a:p>
              <a:p>
                <a:r>
                  <a:rPr lang="es-US" sz="1000" b="1" i="0" strike="noStrike" cap="none" spc="0" baseline="0" dirty="0">
                    <a:solidFill>
                      <a:srgbClr val="000000"/>
                    </a:solidFill>
                    <a:effectLst/>
                    <a:latin typeface="Libre Franklin"/>
                    <a:ea typeface="Libre Franklin"/>
                    <a:cs typeface="Libre Franklin"/>
                  </a:rPr>
                  <a:t>[Ayude a sus estudiantes a recordar que hay muchos métodos válidos para la resta. Anímeles a continuar considerando la expresión dada antes de elegir un método para hallar la diferencia].</a:t>
                </a:r>
                <a:endParaRPr sz="1200" b="1" i="0" dirty="0">
                  <a:latin typeface="Libre Franklin" pitchFamily="2" charset="0"/>
                </a:endParaRPr>
              </a:p>
            </p:txBody>
          </p:sp>
        </mc:Choice>
        <mc:Fallback xmlns="">
          <p:sp>
            <p:nvSpPr>
              <p:cNvPr id="3" name="Notes Placeholder 2"/>
              <p:cNvSpPr>
                <a:spLocks noGrp="1"/>
              </p:cNvSpPr>
              <p:nvPr>
                <p:ph type="body" idx="1"/>
              </p:nvPr>
            </p:nvSpPr>
            <p:spPr/>
            <p:txBody>
              <a:bodyPr>
                <a:normAutofit fontScale="92500" lnSpcReduction="20000"/>
              </a:bodyPr>
              <a:lstStyle/>
              <a:p>
                <a:r>
                  <a:rPr lang="es-US" sz="1000" b="1" i="0" strike="noStrike" cap="none" spc="0" baseline="0" dirty="0">
                    <a:solidFill>
                      <a:srgbClr val="000000"/>
                    </a:solidFill>
                    <a:effectLst/>
                    <a:latin typeface="Libre Franklin"/>
                    <a:ea typeface="Libre Franklin"/>
                    <a:cs typeface="Libre Franklin"/>
                  </a:rPr>
                  <a:t>[Escriba </a:t>
                </a:r>
                <a:r>
                  <a:rPr lang="en-US" sz="1000" b="1" i="0" dirty="0">
                    <a:latin typeface="Cambria Math" panose="02040503050406030204" pitchFamily="18" charset="0"/>
                  </a:rPr>
                  <a:t>𝟒</a:t>
                </a:r>
                <a:r>
                  <a:rPr lang="en-IN" sz="1000" b="1" i="0" dirty="0">
                    <a:latin typeface="Cambria Math" panose="02040503050406030204" pitchFamily="18" charset="0"/>
                  </a:rPr>
                  <a:t> 𝟑</a:t>
                </a:r>
                <a:r>
                  <a:rPr lang="en-US" sz="1000" b="1" i="0" dirty="0">
                    <a:latin typeface="Cambria Math" panose="02040503050406030204" pitchFamily="18" charset="0"/>
                  </a:rPr>
                  <a:t>/</a:t>
                </a:r>
                <a:r>
                  <a:rPr lang="en-IN" sz="1000" b="1" i="0" dirty="0">
                    <a:latin typeface="Cambria Math" panose="02040503050406030204" pitchFamily="18" charset="0"/>
                  </a:rPr>
                  <a:t>𝟓</a:t>
                </a:r>
                <a:r>
                  <a:rPr lang="en-US" sz="1000" b="1" i="0" dirty="0">
                    <a:latin typeface="Cambria Math" panose="02040503050406030204" pitchFamily="18" charset="0"/>
                  </a:rPr>
                  <a:t>  − 𝟐</a:t>
                </a:r>
                <a:r>
                  <a:rPr lang="es-US" sz="1000" b="1" i="0" strike="noStrike" cap="none" spc="0" baseline="0" dirty="0">
                    <a:solidFill>
                      <a:srgbClr val="000000"/>
                    </a:solidFill>
                    <a:effectLst/>
                    <a:latin typeface="Libre Franklin"/>
                    <a:ea typeface="Libre Franklin"/>
                    <a:cs typeface="Libre Franklin"/>
                  </a:rPr>
                  <a:t> cerca de </a:t>
                </a:r>
                <a:r>
                  <a:rPr lang="en-IN" sz="1000" b="1" i="0" dirty="0">
                    <a:latin typeface="Cambria Math" panose="02040503050406030204" pitchFamily="18" charset="0"/>
                  </a:rPr>
                  <a:t>𝟓−𝟐 𝟑</a:t>
                </a:r>
                <a:r>
                  <a:rPr lang="en-US" sz="1000" b="1" i="0" dirty="0">
                    <a:latin typeface="Cambria Math" panose="02040503050406030204" pitchFamily="18" charset="0"/>
                  </a:rPr>
                  <a:t>/</a:t>
                </a:r>
                <a:r>
                  <a:rPr lang="en-IN" sz="1000" b="1" i="0" dirty="0">
                    <a:latin typeface="Cambria Math" panose="02040503050406030204" pitchFamily="18" charset="0"/>
                  </a:rPr>
                  <a:t>𝟒</a:t>
                </a:r>
                <a:r>
                  <a:rPr lang="es-US" sz="1000" b="1" i="0" strike="noStrike" cap="none" spc="0" baseline="0" dirty="0">
                    <a:solidFill>
                      <a:srgbClr val="000000"/>
                    </a:solidFill>
                    <a:effectLst/>
                    <a:latin typeface="Libre Franklin"/>
                    <a:ea typeface="Libre Franklin"/>
                    <a:cs typeface="Libre Franklin"/>
                  </a:rPr>
                  <a:t>, la expresión de la sección Presentar].</a:t>
                </a:r>
              </a:p>
              <a:p>
                <a:endParaRPr lang="en-US" sz="1200" b="1"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¿En qué se parecen estas expresiones? ¿En qué se diferencian?</a:t>
                </a:r>
              </a:p>
              <a:p>
                <a:endParaRPr lang="en-US" sz="1200" b="1" i="0" dirty="0">
                  <a:latin typeface="Libre Franklin" pitchFamily="2" charset="0"/>
                </a:endParaRPr>
              </a:p>
              <a:p>
                <a:r>
                  <a:rPr lang="es-US" sz="1000" b="1" i="0" strike="noStrike" cap="none" spc="0" baseline="0" dirty="0">
                    <a:solidFill>
                      <a:srgbClr val="000000"/>
                    </a:solidFill>
                    <a:effectLst/>
                    <a:latin typeface="Libre Franklin"/>
                    <a:ea typeface="Libre Franklin"/>
                    <a:cs typeface="Libre Franklin"/>
                  </a:rPr>
                  <a:t>[Pida a sus estudiantes que consideren si se puede usar uno de los métodos de la sección Presentar para hallar la diferencia].</a:t>
                </a:r>
              </a:p>
              <a:p>
                <a:endParaRPr lang="en-US" sz="1200" b="1"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¿Cómo hallarían la diferencia </a:t>
                </a:r>
                <a:r>
                  <a:rPr lang="en-US" sz="1000" b="0" i="0" dirty="0">
                    <a:latin typeface="Cambria Math" panose="02040503050406030204" pitchFamily="18" charset="0"/>
                  </a:rPr>
                  <a:t>4</a:t>
                </a:r>
                <a:r>
                  <a:rPr lang="en-IN" sz="1000" b="0" i="0" dirty="0">
                    <a:latin typeface="Cambria Math" panose="02040503050406030204" pitchFamily="18" charset="0"/>
                  </a:rPr>
                  <a:t> 3</a:t>
                </a:r>
                <a:r>
                  <a:rPr lang="en-US" sz="1000" b="0" i="0" dirty="0">
                    <a:latin typeface="Cambria Math" panose="02040503050406030204" pitchFamily="18" charset="0"/>
                  </a:rPr>
                  <a:t>/</a:t>
                </a:r>
                <a:r>
                  <a:rPr lang="en-IN" sz="1000" b="0" i="0" dirty="0">
                    <a:latin typeface="Cambria Math" panose="02040503050406030204" pitchFamily="18" charset="0"/>
                  </a:rPr>
                  <a:t>5</a:t>
                </a:r>
                <a:r>
                  <a:rPr lang="en-US" sz="1000" b="0" i="0" dirty="0">
                    <a:latin typeface="Cambria Math" panose="02040503050406030204" pitchFamily="18" charset="0"/>
                  </a:rPr>
                  <a:t>  − 2</a:t>
                </a:r>
                <a:r>
                  <a:rPr lang="es-US" sz="1000" b="0" i="0" strike="noStrike" cap="none" spc="0" baseline="0" dirty="0">
                    <a:solidFill>
                      <a:srgbClr val="000000"/>
                    </a:solidFill>
                    <a:effectLst/>
                    <a:latin typeface="Libre Franklin"/>
                    <a:ea typeface="Libre Franklin"/>
                    <a:cs typeface="Libre Franklin"/>
                  </a:rPr>
                  <a:t>?</a:t>
                </a:r>
              </a:p>
              <a:p>
                <a:endParaRPr lang="en-US" sz="1200" b="0"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¿Por qué podríamos considerar </a:t>
                </a:r>
                <a:r>
                  <a:rPr lang="en-US" sz="1000" b="0" i="0" dirty="0">
                    <a:latin typeface="Cambria Math" panose="02040503050406030204" pitchFamily="18" charset="0"/>
                  </a:rPr>
                  <a:t>4</a:t>
                </a:r>
                <a:r>
                  <a:rPr lang="en-IN" sz="1000" b="0" i="0" dirty="0">
                    <a:latin typeface="Cambria Math" panose="02040503050406030204" pitchFamily="18" charset="0"/>
                  </a:rPr>
                  <a:t> 3</a:t>
                </a:r>
                <a:r>
                  <a:rPr lang="en-US" sz="1000" b="0" i="0" dirty="0">
                    <a:latin typeface="Cambria Math" panose="02040503050406030204" pitchFamily="18" charset="0"/>
                  </a:rPr>
                  <a:t>/</a:t>
                </a:r>
                <a:r>
                  <a:rPr lang="en-IN" sz="1000" b="0" i="0" dirty="0">
                    <a:latin typeface="Cambria Math" panose="02040503050406030204" pitchFamily="18" charset="0"/>
                  </a:rPr>
                  <a:t>5</a:t>
                </a:r>
                <a:r>
                  <a:rPr lang="en-US" sz="1000" b="0" i="0" dirty="0">
                    <a:latin typeface="Cambria Math" panose="02040503050406030204" pitchFamily="18" charset="0"/>
                  </a:rPr>
                  <a:t>  − 2</a:t>
                </a:r>
                <a:r>
                  <a:rPr lang="es-US" sz="1000" b="0" i="0" strike="noStrike" cap="none" spc="0" baseline="0" dirty="0">
                    <a:solidFill>
                      <a:srgbClr val="000000"/>
                    </a:solidFill>
                    <a:effectLst/>
                    <a:latin typeface="Libre Franklin"/>
                    <a:ea typeface="Libre Franklin"/>
                    <a:cs typeface="Libre Franklin"/>
                  </a:rPr>
                  <a:t> una diferencia que podemos hallar mentalmente?</a:t>
                </a:r>
              </a:p>
              <a:p>
                <a:endParaRPr lang="en-US" sz="1200" b="0"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Es probable que los problemas como este, en los que restamos un número entero de un número mixto, puedan resolverse mentalmente. Siempre debemos considerar la expresión antes de empezar a hacer cualquier trabajo, porque algunos problemas, como este, pueden resolverse mentalmente.</a:t>
                </a:r>
              </a:p>
              <a:p>
                <a:endParaRPr lang="en-US" sz="1200" b="1" i="0" dirty="0">
                  <a:latin typeface="Libre Franklin" pitchFamily="2" charset="0"/>
                </a:endParaRPr>
              </a:p>
              <a:p>
                <a:r>
                  <a:rPr lang="es-US" sz="1000" b="1" i="0" strike="noStrike" cap="none" spc="0" baseline="0" dirty="0">
                    <a:solidFill>
                      <a:srgbClr val="000000"/>
                    </a:solidFill>
                    <a:effectLst/>
                    <a:latin typeface="Libre Franklin"/>
                    <a:ea typeface="Libre Franklin"/>
                    <a:cs typeface="Libre Franklin"/>
                  </a:rPr>
                  <a:t>[Escriba la expresión </a:t>
                </a:r>
                <a:r>
                  <a:rPr lang="en-IN" sz="1000" b="1" i="0" dirty="0">
                    <a:latin typeface="Cambria Math" panose="02040503050406030204" pitchFamily="18" charset="0"/>
                  </a:rPr>
                  <a:t>𝟑𝟐 𝟓</a:t>
                </a:r>
                <a:r>
                  <a:rPr lang="en-US" sz="1000" b="1" i="0" dirty="0">
                    <a:latin typeface="Cambria Math" panose="02040503050406030204" pitchFamily="18" charset="0"/>
                  </a:rPr>
                  <a:t>/</a:t>
                </a:r>
                <a:r>
                  <a:rPr lang="en-IN" sz="1000" b="1" i="0" dirty="0">
                    <a:latin typeface="Cambria Math" panose="02040503050406030204" pitchFamily="18" charset="0"/>
                  </a:rPr>
                  <a:t>𝟔−𝟏𝟕</a:t>
                </a:r>
                <a:r>
                  <a:rPr lang="es-US" sz="10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¿Hallarían esta diferencia mentalmente? ¿Por qué?</a:t>
                </a:r>
              </a:p>
              <a:p>
                <a:endParaRPr lang="en-US" sz="1200" b="1" i="0" dirty="0">
                  <a:latin typeface="Libre Franklin" pitchFamily="2" charset="0"/>
                </a:endParaRPr>
              </a:p>
              <a:p>
                <a:r>
                  <a:rPr lang="es-US" sz="1000" b="1" i="0" strike="noStrike" cap="none" spc="0" baseline="0" dirty="0">
                    <a:solidFill>
                      <a:srgbClr val="000000"/>
                    </a:solidFill>
                    <a:effectLst/>
                    <a:latin typeface="Libre Franklin"/>
                    <a:ea typeface="Libre Franklin"/>
                    <a:cs typeface="Libre Franklin"/>
                  </a:rPr>
                  <a:t>[Invite a sus estudiantes a hallar la diferencia y, luego, a comprobar sus respuestas en parejas].</a:t>
                </a:r>
              </a:p>
              <a:p>
                <a:endParaRPr lang="en-US" sz="1200" b="1" i="0" dirty="0">
                  <a:latin typeface="Libre Franklin" pitchFamily="2" charset="0"/>
                </a:endParaRPr>
              </a:p>
              <a:p>
                <a:r>
                  <a:rPr lang="es-US" sz="1000" b="0" i="0" strike="noStrike" cap="none" spc="0" baseline="0" dirty="0">
                    <a:solidFill>
                      <a:srgbClr val="000000"/>
                    </a:solidFill>
                    <a:effectLst/>
                    <a:latin typeface="Libre Franklin"/>
                    <a:ea typeface="Libre Franklin"/>
                    <a:cs typeface="Libre Franklin"/>
                  </a:rPr>
                  <a:t>¿Cuál es la diferencia?</a:t>
                </a:r>
              </a:p>
              <a:p>
                <a:endParaRPr lang="en-US" sz="1200" b="1" i="0" dirty="0">
                  <a:latin typeface="Libre Franklin" pitchFamily="2" charset="0"/>
                </a:endParaRPr>
              </a:p>
              <a:p>
                <a:r>
                  <a:rPr lang="es-US" sz="1000" b="1" i="0" strike="noStrike" cap="none" spc="0" baseline="0" dirty="0">
                    <a:solidFill>
                      <a:srgbClr val="000000"/>
                    </a:solidFill>
                    <a:effectLst/>
                    <a:latin typeface="Libre Franklin"/>
                    <a:ea typeface="Libre Franklin"/>
                    <a:cs typeface="Libre Franklin"/>
                  </a:rPr>
                  <a:t>[Ayude a sus estudiantes a recordar que hay muchos métodos válidos para la resta. Anímeles a continuar considerando la expresión dada antes de elegir un método para hallar la diferencia].</a:t>
                </a:r>
                <a:endParaRPr sz="1200" b="1" i="0" dirty="0">
                  <a:latin typeface="Libre Franklin" pitchFamily="2" charset="0"/>
                </a:endParaRPr>
              </a:p>
            </p:txBody>
          </p:sp>
        </mc:Fallback>
      </mc:AlternateContent>
      <p:sp>
        <p:nvSpPr>
          <p:cNvPr id="4" name="Slide Number Placeholder 3"/>
          <p:cNvSpPr>
            <a:spLocks noGrp="1"/>
          </p:cNvSpPr>
          <p:nvPr>
            <p:ph type="sldNum" sz="quarter" idx="10"/>
          </p:nvPr>
        </p:nvSpPr>
        <p:spPr/>
        <p:txBody>
          <a:bodyPr/>
          <a:lstStyle/>
          <a:p>
            <a:fld id="{6101C5E1-D8E9-464D-A93E-CE21651935A7}" type="slidenum">
              <a:rPr lang="en-US" smtClean="0"/>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7E310-BAC6-0EC2-2DAC-1BEDCC2514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BAAB2F-7B18-BC0D-2AF8-B158618F2771}"/>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526288E7-BE2D-573C-F5BD-36F4EFB376EE}"/>
                  </a:ext>
                </a:extLst>
              </p:cNvPr>
              <p:cNvSpPr>
                <a:spLocks noGrp="1"/>
              </p:cNvSpPr>
              <p:nvPr>
                <p:ph type="body" idx="1"/>
              </p:nvPr>
            </p:nvSpPr>
            <p:spPr/>
            <p:txBody>
              <a:bodyPr>
                <a:normAutofit fontScale="62500" lnSpcReduction="20000"/>
              </a:bodyPr>
              <a:lstStyle/>
              <a:p>
                <a:r>
                  <a:rPr lang="es-US" sz="500" b="1" i="0" strike="noStrike" cap="none" spc="0" baseline="0" dirty="0">
                    <a:solidFill>
                      <a:srgbClr val="000000"/>
                    </a:solidFill>
                    <a:effectLst/>
                    <a:latin typeface="Libre Franklin"/>
                    <a:ea typeface="Libre Franklin"/>
                    <a:cs typeface="Libre Franklin"/>
                  </a:rPr>
                  <a:t>[Muestre </a:t>
                </a:r>
                <a14:m>
                  <m:oMath xmlns:m="http://schemas.openxmlformats.org/officeDocument/2006/math">
                    <m:r>
                      <a:rPr lang="en-IN" sz="800" b="1" i="0" dirty="0" smtClean="0">
                        <a:latin typeface="Cambria Math" panose="02040503050406030204" pitchFamily="18" charset="0"/>
                      </a:rPr>
                      <m:t>𝟓</m:t>
                    </m:r>
                    <m:r>
                      <a:rPr lang="en-IN" sz="800" b="1" i="0" dirty="0" smtClean="0">
                        <a:latin typeface="Cambria Math" panose="02040503050406030204" pitchFamily="18" charset="0"/>
                      </a:rPr>
                      <m:t>−</m:t>
                    </m:r>
                    <m:r>
                      <a:rPr lang="en-IN" sz="800" b="1" i="1" dirty="0" smtClean="0">
                        <a:latin typeface="Cambria Math" panose="02040503050406030204" pitchFamily="18" charset="0"/>
                      </a:rPr>
                      <m:t>𝟐</m:t>
                    </m:r>
                    <m:f>
                      <m:fPr>
                        <m:ctrlPr>
                          <a:rPr lang="en-US" sz="800" b="1" i="1" dirty="0" smtClean="0">
                            <a:latin typeface="Cambria Math" panose="02040503050406030204" pitchFamily="18" charset="0"/>
                          </a:rPr>
                        </m:ctrlPr>
                      </m:fPr>
                      <m:num>
                        <m:r>
                          <a:rPr lang="en-IN" sz="800" b="1" i="1" dirty="0" smtClean="0">
                            <a:latin typeface="Cambria Math" panose="02040503050406030204" pitchFamily="18" charset="0"/>
                          </a:rPr>
                          <m:t>𝟑</m:t>
                        </m:r>
                      </m:num>
                      <m:den>
                        <m:r>
                          <a:rPr lang="en-IN" sz="800" b="1" i="1" dirty="0" smtClean="0">
                            <a:latin typeface="Cambria Math" panose="02040503050406030204" pitchFamily="18" charset="0"/>
                          </a:rPr>
                          <m:t>𝟒</m:t>
                        </m:r>
                      </m:den>
                    </m:f>
                  </m:oMath>
                </a14:m>
                <a:r>
                  <a:rPr lang="es-US" sz="500" b="1" i="0" strike="noStrike" cap="none" spc="0" baseline="0" dirty="0">
                    <a:solidFill>
                      <a:srgbClr val="000000"/>
                    </a:solidFill>
                    <a:effectLst/>
                    <a:latin typeface="Libre Franklin"/>
                    <a:ea typeface="Libre Franklin"/>
                    <a:cs typeface="Libre Franklin"/>
                  </a:rPr>
                  <a:t>, la expresión de la sección Presentar].</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Antes, pensaron en un método que usarían para hallar esta diferencia. ¿Podemos usar el mismo método para hallar la diferencia para esta expresión como lo hicimos con la última expresión, </a:t>
                </a:r>
                <a14:m>
                  <m:oMath xmlns:m="http://schemas.openxmlformats.org/officeDocument/2006/math">
                    <m:r>
                      <a:rPr lang="en-IN" sz="800" b="0" i="1" dirty="0" smtClean="0">
                        <a:latin typeface="Cambria Math" panose="02040503050406030204" pitchFamily="18" charset="0"/>
                      </a:rPr>
                      <m:t>32</m:t>
                    </m:r>
                    <m:f>
                      <m:fPr>
                        <m:ctrlPr>
                          <a:rPr lang="en-US" sz="800" b="0" i="1" dirty="0" smtClean="0">
                            <a:latin typeface="Cambria Math" panose="02040503050406030204" pitchFamily="18" charset="0"/>
                          </a:rPr>
                        </m:ctrlPr>
                      </m:fPr>
                      <m:num>
                        <m:r>
                          <a:rPr lang="en-IN" sz="800" b="0" i="1" dirty="0" smtClean="0">
                            <a:latin typeface="Cambria Math" panose="02040503050406030204" pitchFamily="18" charset="0"/>
                          </a:rPr>
                          <m:t>5</m:t>
                        </m:r>
                      </m:num>
                      <m:den>
                        <m:r>
                          <a:rPr lang="en-IN" sz="800" b="0" i="1" dirty="0" smtClean="0">
                            <a:latin typeface="Cambria Math" panose="02040503050406030204" pitchFamily="18" charset="0"/>
                          </a:rPr>
                          <m:t>6</m:t>
                        </m:r>
                      </m:den>
                    </m:f>
                    <m:r>
                      <a:rPr lang="en-IN" sz="800" b="0" i="1" dirty="0" smtClean="0">
                        <a:latin typeface="Cambria Math" panose="02040503050406030204" pitchFamily="18" charset="0"/>
                      </a:rPr>
                      <m:t>−17</m:t>
                    </m:r>
                  </m:oMath>
                </a14:m>
                <a:r>
                  <a:rPr lang="es-US" sz="500" b="0" i="0" strike="noStrike" cap="none" spc="0" baseline="0" dirty="0">
                    <a:solidFill>
                      <a:srgbClr val="000000"/>
                    </a:solidFill>
                    <a:effectLst/>
                    <a:latin typeface="Libre Franklin"/>
                    <a:ea typeface="Libre Franklin"/>
                    <a:cs typeface="Libre Franklin"/>
                  </a:rPr>
                  <a:t>? ¿Por qué?</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La expresión </a:t>
                </a:r>
                <a14:m>
                  <m:oMath xmlns:m="http://schemas.openxmlformats.org/officeDocument/2006/math">
                    <m:r>
                      <a:rPr lang="en-IN" sz="800" b="0" i="0" dirty="0" smtClean="0">
                        <a:latin typeface="Cambria Math" panose="02040503050406030204" pitchFamily="18" charset="0"/>
                      </a:rPr>
                      <m:t>5−</m:t>
                    </m:r>
                    <m:r>
                      <a:rPr lang="en-IN" sz="800" b="0" i="1" dirty="0" smtClean="0">
                        <a:latin typeface="Cambria Math" panose="02040503050406030204" pitchFamily="18" charset="0"/>
                      </a:rPr>
                      <m:t>2</m:t>
                    </m:r>
                    <m:f>
                      <m:fPr>
                        <m:ctrlPr>
                          <a:rPr lang="en-US" sz="800" b="0" i="1" dirty="0" smtClean="0">
                            <a:latin typeface="Cambria Math" panose="02040503050406030204" pitchFamily="18" charset="0"/>
                          </a:rPr>
                        </m:ctrlPr>
                      </m:fPr>
                      <m:num>
                        <m:r>
                          <a:rPr lang="en-IN" sz="800" b="0" i="1" dirty="0" smtClean="0">
                            <a:latin typeface="Cambria Math" panose="02040503050406030204" pitchFamily="18" charset="0"/>
                          </a:rPr>
                          <m:t>3</m:t>
                        </m:r>
                      </m:num>
                      <m:den>
                        <m:r>
                          <a:rPr lang="en-IN" sz="800" b="0" i="1" dirty="0" smtClean="0">
                            <a:latin typeface="Cambria Math" panose="02040503050406030204" pitchFamily="18" charset="0"/>
                          </a:rPr>
                          <m:t>4</m:t>
                        </m:r>
                      </m:den>
                    </m:f>
                  </m:oMath>
                </a14:m>
                <a:r>
                  <a:rPr lang="es-US" sz="500" b="0" i="0" strike="noStrike" cap="none" spc="0" baseline="0" dirty="0">
                    <a:solidFill>
                      <a:srgbClr val="000000"/>
                    </a:solidFill>
                    <a:effectLst/>
                    <a:latin typeface="Libre Franklin"/>
                    <a:ea typeface="Libre Franklin"/>
                    <a:cs typeface="Libre Franklin"/>
                  </a:rPr>
                  <a:t> es un poco diferente a la anterior; entonces, intentemos un método diferente para restar. Descompongamos el minuendo o el valor de inicio, </a:t>
                </a:r>
                <a:r>
                  <a:rPr lang="es-US" sz="500" b="0" i="0" strike="noStrike" cap="none" spc="0" baseline="0" dirty="0">
                    <a:solidFill>
                      <a:srgbClr val="000000"/>
                    </a:solidFill>
                    <a:effectLst/>
                    <a:latin typeface="Cambria"/>
                    <a:ea typeface="Cambria"/>
                    <a:cs typeface="Cambria"/>
                  </a:rPr>
                  <a:t>5</a:t>
                </a:r>
                <a:r>
                  <a:rPr lang="es-US" sz="500" b="0"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[Muestre el vínculo numérico]:</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¿Qué observan?</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El </a:t>
                </a:r>
                <a:r>
                  <a:rPr lang="es-US" sz="500" b="0" i="1" strike="noStrike" cap="none" spc="0" baseline="0" dirty="0">
                    <a:solidFill>
                      <a:srgbClr val="000000"/>
                    </a:solidFill>
                    <a:effectLst/>
                    <a:latin typeface="Libre Franklin"/>
                    <a:ea typeface="Libre Franklin"/>
                    <a:cs typeface="Libre Franklin"/>
                  </a:rPr>
                  <a:t>sustraendo</a:t>
                </a:r>
                <a:r>
                  <a:rPr lang="es-US" sz="500" b="0" i="0" strike="noStrike" cap="none" spc="0" baseline="0" dirty="0">
                    <a:solidFill>
                      <a:srgbClr val="000000"/>
                    </a:solidFill>
                    <a:effectLst/>
                    <a:latin typeface="Libre Franklin"/>
                    <a:ea typeface="Libre Franklin"/>
                    <a:cs typeface="Libre Franklin"/>
                  </a:rPr>
                  <a:t> o el número que se resta del valor de inicio, puede descomponerse de cualquier manera y en tantas partes como necesitemos. En este caso, el sustraendo </a:t>
                </a:r>
                <a14:m>
                  <m:oMath xmlns:m="http://schemas.openxmlformats.org/officeDocument/2006/math">
                    <m:r>
                      <a:rPr lang="en-IN" sz="700" b="0" i="1" dirty="0" smtClean="0">
                        <a:latin typeface="Cambria Math" panose="02040503050406030204" pitchFamily="18" charset="0"/>
                      </a:rPr>
                      <m:t>2</m:t>
                    </m:r>
                    <m:f>
                      <m:fPr>
                        <m:ctrlPr>
                          <a:rPr lang="en-US" sz="700" b="0" i="1" dirty="0" smtClean="0">
                            <a:latin typeface="Cambria Math" panose="02040503050406030204" pitchFamily="18" charset="0"/>
                          </a:rPr>
                        </m:ctrlPr>
                      </m:fPr>
                      <m:num>
                        <m:r>
                          <a:rPr lang="en-IN" sz="700" b="0" i="1" dirty="0" smtClean="0">
                            <a:latin typeface="Cambria Math" panose="02040503050406030204" pitchFamily="18" charset="0"/>
                          </a:rPr>
                          <m:t>3</m:t>
                        </m:r>
                      </m:num>
                      <m:den>
                        <m:r>
                          <a:rPr lang="en-IN" sz="700" b="0" i="1" dirty="0" smtClean="0">
                            <a:latin typeface="Cambria Math" panose="02040503050406030204" pitchFamily="18" charset="0"/>
                          </a:rPr>
                          <m:t>4</m:t>
                        </m:r>
                      </m:den>
                    </m:f>
                  </m:oMath>
                </a14:m>
                <a:r>
                  <a:rPr lang="en-IN" sz="500" b="0" i="0" strike="noStrike" cap="none" spc="0" baseline="0" dirty="0">
                    <a:solidFill>
                      <a:srgbClr val="000000"/>
                    </a:solidFill>
                    <a:effectLst/>
                    <a:latin typeface="Libre Franklin"/>
                    <a:ea typeface="Libre Franklin"/>
                    <a:cs typeface="Libre Franklin"/>
                  </a:rPr>
                  <a:t> </a:t>
                </a:r>
                <a:r>
                  <a:rPr lang="es-US" sz="500" b="0" i="0" strike="noStrike" cap="none" spc="0" baseline="0" dirty="0">
                    <a:solidFill>
                      <a:srgbClr val="000000"/>
                    </a:solidFill>
                    <a:effectLst/>
                    <a:latin typeface="Libre Franklin"/>
                    <a:ea typeface="Libre Franklin"/>
                    <a:cs typeface="Libre Franklin"/>
                  </a:rPr>
                  <a:t>está descompuesto en un número entero y una parte fraccionaria. Podemos restar esas partes en cualquier orden. ¿Cuál restarían primero? ¿Por qué?</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¿Cuánto es </a:t>
                </a:r>
                <a:r>
                  <a:rPr lang="es-US" sz="500" b="0" i="0" strike="noStrike" cap="none" spc="0" baseline="0" dirty="0">
                    <a:solidFill>
                      <a:srgbClr val="000000"/>
                    </a:solidFill>
                    <a:effectLst/>
                    <a:latin typeface="Cambria"/>
                    <a:ea typeface="Cambria"/>
                    <a:cs typeface="Cambria"/>
                  </a:rPr>
                  <a:t>5 − 2</a:t>
                </a:r>
                <a:r>
                  <a:rPr lang="es-US" sz="500" b="0" i="0" strike="noStrike" cap="none" spc="0" baseline="0" dirty="0">
                    <a:solidFill>
                      <a:srgbClr val="000000"/>
                    </a:solidFill>
                    <a:effectLst/>
                    <a:latin typeface="Libre Franklin"/>
                    <a:ea typeface="Libre Franklin"/>
                    <a:cs typeface="Libre Franklin"/>
                  </a:rPr>
                  <a:t>?</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Registre </a:t>
                </a:r>
                <a:r>
                  <a:rPr lang="es-US" sz="500" b="0" i="0" strike="noStrike" cap="none" spc="0" baseline="0" dirty="0">
                    <a:solidFill>
                      <a:srgbClr val="000000"/>
                    </a:solidFill>
                    <a:effectLst/>
                    <a:latin typeface="Cambria"/>
                    <a:ea typeface="Cambria"/>
                    <a:cs typeface="Cambria"/>
                  </a:rPr>
                  <a:t>5 − 2 = 3.</a:t>
                </a:r>
                <a:endParaRPr lang="en-US" sz="1200" b="0" i="0" dirty="0">
                  <a:latin typeface="Libre Franklin" pitchFamily="2" charset="0"/>
                </a:endParaRP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¿Qué queda por restar?</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[Use cubos </a:t>
                </a:r>
                <a:r>
                  <a:rPr lang="es-US" sz="500" b="1" i="0" strike="noStrike" cap="none" spc="0" baseline="0" dirty="0" err="1">
                    <a:solidFill>
                      <a:srgbClr val="000000"/>
                    </a:solidFill>
                    <a:effectLst/>
                    <a:latin typeface="Libre Franklin"/>
                    <a:ea typeface="Libre Franklin"/>
                    <a:cs typeface="Libre Franklin"/>
                  </a:rPr>
                  <a:t>Unifix</a:t>
                </a:r>
                <a:r>
                  <a:rPr lang="es-US" sz="500" b="1" i="0" strike="noStrike" cap="none" spc="0" baseline="0" dirty="0">
                    <a:solidFill>
                      <a:srgbClr val="000000"/>
                    </a:solidFill>
                    <a:effectLst/>
                    <a:latin typeface="Libre Franklin"/>
                    <a:ea typeface="Libre Franklin"/>
                    <a:cs typeface="Libre Franklin"/>
                  </a:rPr>
                  <a:t> para mostrar </a:t>
                </a:r>
                <a:r>
                  <a:rPr lang="es-US" sz="500" b="1" i="0" strike="noStrike" cap="none" spc="0" baseline="0" dirty="0">
                    <a:solidFill>
                      <a:srgbClr val="000000"/>
                    </a:solidFill>
                    <a:effectLst/>
                    <a:latin typeface="Cambria"/>
                    <a:ea typeface="Cambria"/>
                    <a:cs typeface="Cambria"/>
                  </a:rPr>
                  <a:t>3</a:t>
                </a:r>
                <a:r>
                  <a:rPr lang="es-US" sz="500" b="1" i="0" strike="noStrike" cap="none" spc="0" baseline="0" dirty="0">
                    <a:solidFill>
                      <a:srgbClr val="000000"/>
                    </a:solidFill>
                    <a:effectLst/>
                    <a:latin typeface="Libre Franklin"/>
                    <a:ea typeface="Libre Franklin"/>
                    <a:cs typeface="Libre Franklin"/>
                  </a:rPr>
                  <a:t> unidades, cada una compuesta de cuartos. Use </a:t>
                </a:r>
                <a:r>
                  <a:rPr lang="es-US" sz="500" b="1" i="0" strike="noStrike" cap="none" spc="0" baseline="0" dirty="0">
                    <a:solidFill>
                      <a:srgbClr val="000000"/>
                    </a:solidFill>
                    <a:effectLst/>
                    <a:latin typeface="Cambria"/>
                    <a:ea typeface="Cambria"/>
                    <a:cs typeface="Cambria"/>
                  </a:rPr>
                  <a:t>2</a:t>
                </a:r>
                <a:r>
                  <a:rPr lang="es-US" sz="500" b="1" i="0" strike="noStrike" cap="none" spc="0" baseline="0" dirty="0">
                    <a:solidFill>
                      <a:srgbClr val="000000"/>
                    </a:solidFill>
                    <a:effectLst/>
                    <a:latin typeface="Libre Franklin"/>
                    <a:ea typeface="Libre Franklin"/>
                    <a:cs typeface="Libre Franklin"/>
                  </a:rPr>
                  <a:t> unidades del mismo color y </a:t>
                </a:r>
                <a:r>
                  <a:rPr lang="es-US" sz="500" b="1" i="0" strike="noStrike" cap="none" spc="0" baseline="0" dirty="0">
                    <a:solidFill>
                      <a:srgbClr val="000000"/>
                    </a:solidFill>
                    <a:effectLst/>
                    <a:latin typeface="Cambria"/>
                    <a:ea typeface="Cambria"/>
                    <a:cs typeface="Cambria"/>
                  </a:rPr>
                  <a:t>1</a:t>
                </a:r>
                <a:r>
                  <a:rPr lang="es-US" sz="500" b="1" i="0" strike="noStrike" cap="none" spc="0" baseline="0" dirty="0">
                    <a:solidFill>
                      <a:srgbClr val="000000"/>
                    </a:solidFill>
                    <a:effectLst/>
                    <a:latin typeface="Libre Franklin"/>
                    <a:ea typeface="Libre Franklin"/>
                    <a:cs typeface="Libre Franklin"/>
                  </a:rPr>
                  <a:t> de otro color].</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¿Qué observan?</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[Dibuje un vínculo numérico debajo de </a:t>
                </a:r>
                <a:r>
                  <a:rPr lang="es-US" sz="500" b="1" i="0" strike="noStrike" cap="none" spc="0" baseline="0" dirty="0">
                    <a:solidFill>
                      <a:srgbClr val="000000"/>
                    </a:solidFill>
                    <a:effectLst/>
                    <a:latin typeface="Cambria"/>
                    <a:ea typeface="Cambria"/>
                    <a:cs typeface="Cambria"/>
                  </a:rPr>
                  <a:t>3</a:t>
                </a:r>
                <a:r>
                  <a:rPr lang="es-US" sz="500" b="1" i="0" strike="noStrike" cap="none" spc="0" baseline="0" dirty="0">
                    <a:solidFill>
                      <a:srgbClr val="000000"/>
                    </a:solidFill>
                    <a:effectLst/>
                    <a:latin typeface="Libre Franklin"/>
                    <a:ea typeface="Libre Franklin"/>
                    <a:cs typeface="Libre Franklin"/>
                  </a:rPr>
                  <a:t> que muestre </a:t>
                </a:r>
                <a:r>
                  <a:rPr lang="es-US" sz="500" b="1" i="0" strike="noStrike" cap="none" spc="0" baseline="0" dirty="0">
                    <a:solidFill>
                      <a:srgbClr val="000000"/>
                    </a:solidFill>
                    <a:effectLst/>
                    <a:latin typeface="Cambria"/>
                    <a:ea typeface="Cambria"/>
                    <a:cs typeface="Cambria"/>
                  </a:rPr>
                  <a:t>3</a:t>
                </a:r>
                <a:r>
                  <a:rPr lang="es-US" sz="500" b="1" i="0" strike="noStrike" cap="none" spc="0" baseline="0" dirty="0">
                    <a:solidFill>
                      <a:srgbClr val="000000"/>
                    </a:solidFill>
                    <a:effectLst/>
                    <a:latin typeface="Libre Franklin"/>
                    <a:ea typeface="Libre Franklin"/>
                    <a:cs typeface="Libre Franklin"/>
                  </a:rPr>
                  <a:t> descompuesto en </a:t>
                </a:r>
                <a:r>
                  <a:rPr lang="es-US" sz="500" b="1" i="0" strike="noStrike" cap="none" spc="0" baseline="0" dirty="0">
                    <a:solidFill>
                      <a:srgbClr val="000000"/>
                    </a:solidFill>
                    <a:effectLst/>
                    <a:latin typeface="Cambria"/>
                    <a:ea typeface="Cambria"/>
                    <a:cs typeface="Cambria"/>
                  </a:rPr>
                  <a:t>2</a:t>
                </a:r>
                <a:r>
                  <a:rPr lang="es-US" sz="500" b="1" i="0" strike="noStrike" cap="none" spc="0" baseline="0" dirty="0">
                    <a:solidFill>
                      <a:srgbClr val="000000"/>
                    </a:solidFill>
                    <a:effectLst/>
                    <a:latin typeface="Libre Franklin"/>
                    <a:ea typeface="Libre Franklin"/>
                    <a:cs typeface="Libre Franklin"/>
                  </a:rPr>
                  <a:t> y </a:t>
                </a:r>
                <a14:m>
                  <m:oMath xmlns:m="http://schemas.openxmlformats.org/officeDocument/2006/math">
                    <m:f>
                      <m:fPr>
                        <m:ctrlPr>
                          <a:rPr lang="en-US" sz="800" b="1" i="1" dirty="0" smtClean="0">
                            <a:latin typeface="Cambria Math" panose="02040503050406030204" pitchFamily="18" charset="0"/>
                          </a:rPr>
                        </m:ctrlPr>
                      </m:fPr>
                      <m:num>
                        <m:r>
                          <a:rPr lang="en-IN" sz="800" b="1" i="1" dirty="0" smtClean="0">
                            <a:latin typeface="Cambria Math" panose="02040503050406030204" pitchFamily="18" charset="0"/>
                          </a:rPr>
                          <m:t>𝟒</m:t>
                        </m:r>
                      </m:num>
                      <m:den>
                        <m:r>
                          <a:rPr lang="en-IN" sz="800" b="1" i="1" dirty="0" smtClean="0">
                            <a:latin typeface="Cambria Math" panose="02040503050406030204" pitchFamily="18" charset="0"/>
                          </a:rPr>
                          <m:t>𝟒</m:t>
                        </m:r>
                      </m:den>
                    </m:f>
                  </m:oMath>
                </a14:m>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Podemos expresar </a:t>
                </a:r>
                <a:r>
                  <a:rPr lang="es-US" sz="500" b="0" i="0" strike="noStrike" cap="none" spc="0" baseline="0" dirty="0">
                    <a:solidFill>
                      <a:srgbClr val="000000"/>
                    </a:solidFill>
                    <a:effectLst/>
                    <a:latin typeface="Cambria"/>
                    <a:ea typeface="Cambria"/>
                    <a:cs typeface="Cambria"/>
                  </a:rPr>
                  <a:t>1</a:t>
                </a:r>
                <a:r>
                  <a:rPr lang="es-US" sz="500" b="0" i="0" strike="noStrike" cap="none" spc="0" baseline="0" dirty="0">
                    <a:solidFill>
                      <a:srgbClr val="000000"/>
                    </a:solidFill>
                    <a:effectLst/>
                    <a:latin typeface="Libre Franklin"/>
                    <a:ea typeface="Libre Franklin"/>
                    <a:cs typeface="Libre Franklin"/>
                  </a:rPr>
                  <a:t> usando </a:t>
                </a:r>
                <a14:m>
                  <m:oMath xmlns:m="http://schemas.openxmlformats.org/officeDocument/2006/math">
                    <m:f>
                      <m:fPr>
                        <m:ctrlPr>
                          <a:rPr lang="en-US" sz="800" b="0" i="1" dirty="0" smtClean="0">
                            <a:latin typeface="Cambria Math" panose="02040503050406030204" pitchFamily="18" charset="0"/>
                          </a:rPr>
                        </m:ctrlPr>
                      </m:fPr>
                      <m:num>
                        <m:r>
                          <a:rPr lang="en-IN" sz="800" b="0" i="0" dirty="0" smtClean="0">
                            <a:latin typeface="Cambria Math" panose="02040503050406030204" pitchFamily="18" charset="0"/>
                          </a:rPr>
                          <m:t>4</m:t>
                        </m:r>
                      </m:num>
                      <m:den>
                        <m:r>
                          <a:rPr lang="en-IN" sz="800" b="0" i="0" dirty="0" smtClean="0">
                            <a:latin typeface="Cambria Math" panose="02040503050406030204" pitchFamily="18" charset="0"/>
                          </a:rPr>
                          <m:t>4</m:t>
                        </m:r>
                      </m:den>
                    </m:f>
                  </m:oMath>
                </a14:m>
                <a:r>
                  <a:rPr lang="es-US" sz="500" b="0" i="0" strike="noStrike" cap="none" spc="0" baseline="0" dirty="0">
                    <a:solidFill>
                      <a:srgbClr val="000000"/>
                    </a:solidFill>
                    <a:effectLst/>
                    <a:latin typeface="Libre Franklin"/>
                    <a:ea typeface="Libre Franklin"/>
                    <a:cs typeface="Libre Franklin"/>
                  </a:rPr>
                  <a:t> o cualquier otra fracción equivalente a 1. ¿Debemos usar </a:t>
                </a:r>
                <a14:m>
                  <m:oMath xmlns:m="http://schemas.openxmlformats.org/officeDocument/2006/math">
                    <m:f>
                      <m:fPr>
                        <m:ctrlPr>
                          <a:rPr lang="en-US" sz="800" b="0" i="1" dirty="0" smtClean="0">
                            <a:latin typeface="Cambria Math" panose="02040503050406030204" pitchFamily="18" charset="0"/>
                          </a:rPr>
                        </m:ctrlPr>
                      </m:fPr>
                      <m:num>
                        <m:r>
                          <a:rPr lang="en-IN" sz="800" b="0" i="0" dirty="0" smtClean="0">
                            <a:latin typeface="Cambria Math" panose="02040503050406030204" pitchFamily="18" charset="0"/>
                          </a:rPr>
                          <m:t>4</m:t>
                        </m:r>
                      </m:num>
                      <m:den>
                        <m:r>
                          <a:rPr lang="en-IN" sz="800" b="0" i="0" dirty="0" smtClean="0">
                            <a:latin typeface="Cambria Math" panose="02040503050406030204" pitchFamily="18" charset="0"/>
                          </a:rPr>
                          <m:t>4</m:t>
                        </m:r>
                      </m:den>
                    </m:f>
                  </m:oMath>
                </a14:m>
                <a:r>
                  <a:rPr lang="es-US" sz="500" b="0" i="0" strike="noStrike" cap="none" spc="0" baseline="0" dirty="0">
                    <a:solidFill>
                      <a:srgbClr val="000000"/>
                    </a:solidFill>
                    <a:effectLst/>
                    <a:latin typeface="Libre Franklin"/>
                    <a:ea typeface="Libre Franklin"/>
                    <a:cs typeface="Libre Franklin"/>
                  </a:rPr>
                  <a:t> o alguna otra fracción? ¿Por qué?</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En lugar de restar </a:t>
                </a:r>
                <a14:m>
                  <m:oMath xmlns:m="http://schemas.openxmlformats.org/officeDocument/2006/math">
                    <m:f>
                      <m:fPr>
                        <m:ctrlPr>
                          <a:rPr lang="en-US" sz="700" b="0" i="1" dirty="0" smtClean="0">
                            <a:latin typeface="Cambria Math" panose="02040503050406030204" pitchFamily="18" charset="0"/>
                          </a:rPr>
                        </m:ctrlPr>
                      </m:fPr>
                      <m:num>
                        <m:r>
                          <a:rPr lang="en-IN" sz="700" b="0" i="0" dirty="0" smtClean="0">
                            <a:latin typeface="Cambria Math" panose="02040503050406030204" pitchFamily="18" charset="0"/>
                          </a:rPr>
                          <m:t>3</m:t>
                        </m:r>
                      </m:num>
                      <m:den>
                        <m:r>
                          <a:rPr lang="en-IN" sz="700" b="0" i="0" dirty="0" smtClean="0">
                            <a:latin typeface="Cambria Math" panose="02040503050406030204" pitchFamily="18" charset="0"/>
                          </a:rPr>
                          <m:t>4</m:t>
                        </m:r>
                      </m:den>
                    </m:f>
                  </m:oMath>
                </a14:m>
                <a:r>
                  <a:rPr lang="es-US" sz="500" b="0" i="0" strike="noStrike" cap="none" spc="0" baseline="0" dirty="0">
                    <a:solidFill>
                      <a:srgbClr val="000000"/>
                    </a:solidFill>
                    <a:effectLst/>
                    <a:latin typeface="Libre Franklin"/>
                    <a:ea typeface="Libre Franklin"/>
                    <a:cs typeface="Libre Franklin"/>
                  </a:rPr>
                  <a:t> de </a:t>
                </a:r>
                <a:r>
                  <a:rPr lang="es-US" sz="500" b="0" i="0" strike="noStrike" cap="none" spc="0" baseline="0" dirty="0">
                    <a:solidFill>
                      <a:srgbClr val="000000"/>
                    </a:solidFill>
                    <a:effectLst/>
                    <a:latin typeface="Cambria"/>
                    <a:ea typeface="Cambria"/>
                    <a:cs typeface="Cambria"/>
                  </a:rPr>
                  <a:t>3</a:t>
                </a:r>
                <a:r>
                  <a:rPr lang="es-US" sz="500" b="0" i="0" strike="noStrike" cap="none" spc="0" baseline="0" dirty="0">
                    <a:solidFill>
                      <a:srgbClr val="000000"/>
                    </a:solidFill>
                    <a:effectLst/>
                    <a:latin typeface="Libre Franklin"/>
                    <a:ea typeface="Libre Franklin"/>
                    <a:cs typeface="Libre Franklin"/>
                  </a:rPr>
                  <a:t>, podemos restar </a:t>
                </a:r>
                <a14:m>
                  <m:oMath xmlns:m="http://schemas.openxmlformats.org/officeDocument/2006/math">
                    <m:f>
                      <m:fPr>
                        <m:ctrlPr>
                          <a:rPr lang="en-US" sz="700" b="0" i="1" dirty="0" smtClean="0">
                            <a:latin typeface="Cambria Math" panose="02040503050406030204" pitchFamily="18" charset="0"/>
                          </a:rPr>
                        </m:ctrlPr>
                      </m:fPr>
                      <m:num>
                        <m:r>
                          <a:rPr lang="en-IN" sz="700" b="0" i="0" dirty="0" smtClean="0">
                            <a:latin typeface="Cambria Math" panose="02040503050406030204" pitchFamily="18" charset="0"/>
                          </a:rPr>
                          <m:t>3</m:t>
                        </m:r>
                      </m:num>
                      <m:den>
                        <m:r>
                          <a:rPr lang="en-IN" sz="700" b="0" i="0" dirty="0" smtClean="0">
                            <a:latin typeface="Cambria Math" panose="02040503050406030204" pitchFamily="18" charset="0"/>
                          </a:rPr>
                          <m:t>4</m:t>
                        </m:r>
                      </m:den>
                    </m:f>
                  </m:oMath>
                </a14:m>
                <a:r>
                  <a:rPr lang="es-US" sz="500" b="0" i="0" strike="noStrike" cap="none" spc="0" baseline="0" dirty="0">
                    <a:solidFill>
                      <a:srgbClr val="000000"/>
                    </a:solidFill>
                    <a:effectLst/>
                    <a:latin typeface="Libre Franklin"/>
                    <a:ea typeface="Libre Franklin"/>
                    <a:cs typeface="Libre Franklin"/>
                  </a:rPr>
                  <a:t> de </a:t>
                </a:r>
                <a:r>
                  <a:rPr lang="es-US" sz="500" b="0" i="0" strike="noStrike" cap="none" spc="0" baseline="0" dirty="0">
                    <a:solidFill>
                      <a:srgbClr val="000000"/>
                    </a:solidFill>
                    <a:effectLst/>
                    <a:latin typeface="Cambria"/>
                    <a:ea typeface="Cambria"/>
                    <a:cs typeface="Cambria"/>
                  </a:rPr>
                  <a:t>1</a:t>
                </a:r>
                <a:r>
                  <a:rPr lang="es-US" sz="500" b="0" i="0" strike="noStrike" cap="none" spc="0" baseline="0" dirty="0">
                    <a:solidFill>
                      <a:srgbClr val="000000"/>
                    </a:solidFill>
                    <a:effectLst/>
                    <a:latin typeface="Libre Franklin"/>
                    <a:ea typeface="Libre Franklin"/>
                    <a:cs typeface="Libre Franklin"/>
                  </a:rPr>
                  <a:t> o </a:t>
                </a:r>
                <a14:m>
                  <m:oMath xmlns:m="http://schemas.openxmlformats.org/officeDocument/2006/math">
                    <m:f>
                      <m:fPr>
                        <m:ctrlPr>
                          <a:rPr lang="en-US" sz="800" b="0" i="1" dirty="0" smtClean="0">
                            <a:latin typeface="Cambria Math" panose="02040503050406030204" pitchFamily="18" charset="0"/>
                          </a:rPr>
                        </m:ctrlPr>
                      </m:fPr>
                      <m:num>
                        <m:r>
                          <a:rPr lang="en-IN" sz="800" b="0" i="0" dirty="0" smtClean="0">
                            <a:latin typeface="Cambria Math" panose="02040503050406030204" pitchFamily="18" charset="0"/>
                          </a:rPr>
                          <m:t>4</m:t>
                        </m:r>
                      </m:num>
                      <m:den>
                        <m:r>
                          <a:rPr lang="en-IN" sz="800" b="0" i="0" dirty="0" smtClean="0">
                            <a:latin typeface="Cambria Math" panose="02040503050406030204" pitchFamily="18" charset="0"/>
                          </a:rPr>
                          <m:t>4</m:t>
                        </m:r>
                      </m:den>
                    </m:f>
                  </m:oMath>
                </a14:m>
                <a:r>
                  <a:rPr lang="es-US" sz="500" b="0"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[Retire tres cubos de </a:t>
                </a:r>
                <a:r>
                  <a:rPr lang="es-US" sz="500" b="1" i="0" strike="noStrike" cap="none" spc="0" baseline="0" dirty="0">
                    <a:solidFill>
                      <a:srgbClr val="000000"/>
                    </a:solidFill>
                    <a:effectLst/>
                    <a:latin typeface="Cambria"/>
                    <a:ea typeface="Cambria"/>
                    <a:cs typeface="Cambria"/>
                  </a:rPr>
                  <a:t>1</a:t>
                </a:r>
                <a:r>
                  <a:rPr lang="es-US" sz="500" b="1" i="0" strike="noStrike" cap="none" spc="0" baseline="0" dirty="0">
                    <a:solidFill>
                      <a:srgbClr val="000000"/>
                    </a:solidFill>
                    <a:effectLst/>
                    <a:latin typeface="Libre Franklin"/>
                    <a:ea typeface="Libre Franklin"/>
                    <a:cs typeface="Libre Franklin"/>
                  </a:rPr>
                  <a:t> entero, o </a:t>
                </a:r>
                <a14:m>
                  <m:oMath xmlns:m="http://schemas.openxmlformats.org/officeDocument/2006/math">
                    <m:f>
                      <m:fPr>
                        <m:ctrlPr>
                          <a:rPr lang="en-US" sz="800" b="1" i="1" dirty="0" smtClean="0">
                            <a:latin typeface="Cambria Math" panose="02040503050406030204" pitchFamily="18" charset="0"/>
                          </a:rPr>
                        </m:ctrlPr>
                      </m:fPr>
                      <m:num>
                        <m:r>
                          <a:rPr lang="en-IN" sz="800" b="1" i="0" dirty="0" smtClean="0">
                            <a:latin typeface="Cambria Math" panose="02040503050406030204" pitchFamily="18" charset="0"/>
                          </a:rPr>
                          <m:t>𝟒</m:t>
                        </m:r>
                      </m:num>
                      <m:den>
                        <m:r>
                          <a:rPr lang="en-IN" sz="800" b="1" i="0" dirty="0" smtClean="0">
                            <a:latin typeface="Cambria Math" panose="02040503050406030204" pitchFamily="18" charset="0"/>
                          </a:rPr>
                          <m:t>𝟒</m:t>
                        </m:r>
                      </m:den>
                    </m:f>
                  </m:oMath>
                </a14:m>
                <a:r>
                  <a:rPr lang="es-US" sz="500" b="1" i="0" strike="noStrike" cap="none" spc="0" baseline="0" dirty="0">
                    <a:solidFill>
                      <a:srgbClr val="000000"/>
                    </a:solidFill>
                    <a:effectLst/>
                    <a:latin typeface="Libre Franklin"/>
                    <a:ea typeface="Libre Franklin"/>
                    <a:cs typeface="Libre Franklin"/>
                  </a:rPr>
                  <a:t>, para representar quitar </a:t>
                </a:r>
                <a14:m>
                  <m:oMath xmlns:m="http://schemas.openxmlformats.org/officeDocument/2006/math">
                    <m:f>
                      <m:fPr>
                        <m:ctrlPr>
                          <a:rPr lang="en-US" sz="800" b="1" i="1" dirty="0" smtClean="0">
                            <a:latin typeface="Cambria Math" panose="02040503050406030204" pitchFamily="18" charset="0"/>
                          </a:rPr>
                        </m:ctrlPr>
                      </m:fPr>
                      <m:num>
                        <m:r>
                          <a:rPr lang="en-IN" sz="800" b="1" i="0" dirty="0" smtClean="0">
                            <a:latin typeface="Cambria Math" panose="02040503050406030204" pitchFamily="18" charset="0"/>
                          </a:rPr>
                          <m:t>𝟑</m:t>
                        </m:r>
                      </m:num>
                      <m:den>
                        <m:r>
                          <a:rPr lang="en-IN" sz="800" b="1" i="0" dirty="0" smtClean="0">
                            <a:latin typeface="Cambria Math" panose="02040503050406030204" pitchFamily="18" charset="0"/>
                          </a:rPr>
                          <m:t>𝟒</m:t>
                        </m:r>
                      </m:den>
                    </m:f>
                  </m:oMath>
                </a14:m>
                <a:r>
                  <a:rPr lang="es-US" sz="500" b="1" i="0" strike="noStrike" cap="none" spc="0" baseline="0" dirty="0">
                    <a:solidFill>
                      <a:srgbClr val="000000"/>
                    </a:solidFill>
                    <a:effectLst/>
                    <a:latin typeface="Libre Franklin"/>
                    <a:ea typeface="Libre Franklin"/>
                    <a:cs typeface="Libre Franklin"/>
                  </a:rPr>
                  <a:t> de </a:t>
                </a:r>
                <a:r>
                  <a:rPr lang="es-US" sz="500" b="1" i="0" strike="noStrike" cap="none" spc="0" baseline="0" dirty="0">
                    <a:solidFill>
                      <a:srgbClr val="000000"/>
                    </a:solidFill>
                    <a:effectLst/>
                    <a:latin typeface="Cambria"/>
                    <a:ea typeface="Cambria"/>
                    <a:cs typeface="Cambria"/>
                  </a:rPr>
                  <a:t>1</a:t>
                </a:r>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[Registre </a:t>
                </a:r>
                <a14:m>
                  <m:oMath xmlns:m="http://schemas.openxmlformats.org/officeDocument/2006/math">
                    <m:f>
                      <m:fPr>
                        <m:ctrlPr>
                          <a:rPr lang="en-US" sz="800" b="1" i="1" dirty="0" smtClean="0">
                            <a:latin typeface="Cambria Math" panose="02040503050406030204" pitchFamily="18" charset="0"/>
                          </a:rPr>
                        </m:ctrlPr>
                      </m:fPr>
                      <m:num>
                        <m:r>
                          <a:rPr lang="en-IN" sz="800" b="1" i="0" dirty="0" smtClean="0">
                            <a:latin typeface="Cambria Math" panose="02040503050406030204" pitchFamily="18" charset="0"/>
                          </a:rPr>
                          <m:t>𝟒</m:t>
                        </m:r>
                      </m:num>
                      <m:den>
                        <m:r>
                          <a:rPr lang="en-IN" sz="800" b="1" i="0" dirty="0" smtClean="0">
                            <a:latin typeface="Cambria Math" panose="02040503050406030204" pitchFamily="18" charset="0"/>
                          </a:rPr>
                          <m:t>𝟒</m:t>
                        </m:r>
                      </m:den>
                    </m:f>
                    <m:r>
                      <a:rPr lang="en-IN" sz="800" b="1" i="1" dirty="0" smtClean="0">
                        <a:latin typeface="Cambria Math" panose="02040503050406030204" pitchFamily="18" charset="0"/>
                      </a:rPr>
                      <m:t>−</m:t>
                    </m:r>
                    <m:f>
                      <m:fPr>
                        <m:ctrlPr>
                          <a:rPr lang="en-US" sz="800" b="1" i="1" dirty="0" smtClean="0">
                            <a:latin typeface="Cambria Math" panose="02040503050406030204" pitchFamily="18" charset="0"/>
                          </a:rPr>
                        </m:ctrlPr>
                      </m:fPr>
                      <m:num>
                        <m:r>
                          <a:rPr lang="en-IN" sz="800" b="1" i="0" dirty="0" smtClean="0">
                            <a:latin typeface="Cambria Math" panose="02040503050406030204" pitchFamily="18" charset="0"/>
                          </a:rPr>
                          <m:t>𝟑</m:t>
                        </m:r>
                      </m:num>
                      <m:den>
                        <m:r>
                          <a:rPr lang="en-IN" sz="800" b="1" i="0" dirty="0" smtClean="0">
                            <a:latin typeface="Cambria Math" panose="02040503050406030204" pitchFamily="18" charset="0"/>
                          </a:rPr>
                          <m:t>𝟒</m:t>
                        </m:r>
                      </m:den>
                    </m:f>
                    <m:r>
                      <a:rPr lang="en-IN" sz="800" b="1" i="1" dirty="0" smtClean="0">
                        <a:latin typeface="Cambria Math" panose="02040503050406030204" pitchFamily="18" charset="0"/>
                      </a:rPr>
                      <m:t>=</m:t>
                    </m:r>
                    <m:f>
                      <m:fPr>
                        <m:ctrlPr>
                          <a:rPr lang="en-US" sz="800" b="1" i="1" dirty="0" smtClean="0">
                            <a:latin typeface="Cambria Math" panose="02040503050406030204" pitchFamily="18" charset="0"/>
                          </a:rPr>
                        </m:ctrlPr>
                      </m:fPr>
                      <m:num>
                        <m:r>
                          <a:rPr lang="en-IN" sz="800" b="1" i="0" dirty="0" smtClean="0">
                            <a:latin typeface="Cambria Math" panose="02040503050406030204" pitchFamily="18" charset="0"/>
                          </a:rPr>
                          <m:t>𝟏</m:t>
                        </m:r>
                      </m:num>
                      <m:den>
                        <m:r>
                          <a:rPr lang="en-IN" sz="800" b="1" i="0" dirty="0" smtClean="0">
                            <a:latin typeface="Cambria Math" panose="02040503050406030204" pitchFamily="18" charset="0"/>
                          </a:rPr>
                          <m:t>𝟒</m:t>
                        </m:r>
                      </m:den>
                    </m:f>
                  </m:oMath>
                </a14:m>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¿Es la respuesta </a:t>
                </a:r>
                <a14:m>
                  <m:oMath xmlns:m="http://schemas.openxmlformats.org/officeDocument/2006/math">
                    <m:f>
                      <m:fPr>
                        <m:ctrlPr>
                          <a:rPr lang="en-US" sz="800" b="0" i="1" dirty="0" smtClean="0">
                            <a:latin typeface="Cambria Math" panose="02040503050406030204" pitchFamily="18" charset="0"/>
                          </a:rPr>
                        </m:ctrlPr>
                      </m:fPr>
                      <m:num>
                        <m:r>
                          <a:rPr lang="en-IN" sz="800" b="0" i="0" dirty="0" smtClean="0">
                            <a:latin typeface="Cambria Math" panose="02040503050406030204" pitchFamily="18" charset="0"/>
                          </a:rPr>
                          <m:t>1</m:t>
                        </m:r>
                      </m:num>
                      <m:den>
                        <m:r>
                          <a:rPr lang="en-IN" sz="800" b="0" i="0" dirty="0" smtClean="0">
                            <a:latin typeface="Cambria Math" panose="02040503050406030204" pitchFamily="18" charset="0"/>
                          </a:rPr>
                          <m:t>4</m:t>
                        </m:r>
                      </m:den>
                    </m:f>
                  </m:oMath>
                </a14:m>
                <a:r>
                  <a:rPr lang="es-US" sz="500" b="0" i="0" strike="noStrike" cap="none" spc="0" baseline="0" dirty="0">
                    <a:solidFill>
                      <a:srgbClr val="000000"/>
                    </a:solidFill>
                    <a:effectLst/>
                    <a:latin typeface="Libre Franklin"/>
                    <a:ea typeface="Libre Franklin"/>
                    <a:cs typeface="Libre Franklin"/>
                  </a:rPr>
                  <a:t>? ¿Por qué?</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¿Cuál es la respuesta? ¿Cómo lo saben?</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[Registre </a:t>
                </a:r>
                <a14:m>
                  <m:oMath xmlns:m="http://schemas.openxmlformats.org/officeDocument/2006/math">
                    <m:r>
                      <a:rPr lang="en-IN" sz="800" b="1" i="0" dirty="0" smtClean="0">
                        <a:latin typeface="Cambria Math" panose="02040503050406030204" pitchFamily="18" charset="0"/>
                      </a:rPr>
                      <m:t>𝟐</m:t>
                    </m:r>
                    <m:r>
                      <a:rPr lang="en-IN" sz="800" b="1" i="0" dirty="0" smtClean="0">
                        <a:latin typeface="Cambria Math" panose="02040503050406030204" pitchFamily="18" charset="0"/>
                      </a:rPr>
                      <m:t>+</m:t>
                    </m:r>
                    <m:f>
                      <m:fPr>
                        <m:ctrlPr>
                          <a:rPr lang="en-US" sz="800" b="1" i="1" dirty="0" smtClean="0">
                            <a:latin typeface="Cambria Math" panose="02040503050406030204" pitchFamily="18" charset="0"/>
                          </a:rPr>
                        </m:ctrlPr>
                      </m:fPr>
                      <m:num>
                        <m:r>
                          <a:rPr lang="en-IN" sz="800" b="1" i="0" dirty="0" smtClean="0">
                            <a:latin typeface="Cambria Math" panose="02040503050406030204" pitchFamily="18" charset="0"/>
                          </a:rPr>
                          <m:t>𝟏</m:t>
                        </m:r>
                      </m:num>
                      <m:den>
                        <m:r>
                          <a:rPr lang="en-IN" sz="800" b="1" i="0" dirty="0" smtClean="0">
                            <a:latin typeface="Cambria Math" panose="02040503050406030204" pitchFamily="18" charset="0"/>
                          </a:rPr>
                          <m:t>𝟒</m:t>
                        </m:r>
                      </m:den>
                    </m:f>
                    <m:r>
                      <a:rPr lang="en-IN" sz="800" b="1" i="1" dirty="0" smtClean="0">
                        <a:latin typeface="Cambria Math" panose="02040503050406030204" pitchFamily="18" charset="0"/>
                      </a:rPr>
                      <m:t>=</m:t>
                    </m:r>
                    <m:r>
                      <a:rPr lang="en-IN" sz="800" b="1" i="1" dirty="0" smtClean="0">
                        <a:latin typeface="Cambria Math" panose="02040503050406030204" pitchFamily="18" charset="0"/>
                      </a:rPr>
                      <m:t>𝟐</m:t>
                    </m:r>
                    <m:f>
                      <m:fPr>
                        <m:ctrlPr>
                          <a:rPr lang="en-US" sz="800" b="1" i="1" dirty="0" smtClean="0">
                            <a:latin typeface="Cambria Math" panose="02040503050406030204" pitchFamily="18" charset="0"/>
                          </a:rPr>
                        </m:ctrlPr>
                      </m:fPr>
                      <m:num>
                        <m:r>
                          <a:rPr lang="en-IN" sz="800" b="1" i="0" dirty="0" smtClean="0">
                            <a:latin typeface="Cambria Math" panose="02040503050406030204" pitchFamily="18" charset="0"/>
                          </a:rPr>
                          <m:t>𝟏</m:t>
                        </m:r>
                      </m:num>
                      <m:den>
                        <m:r>
                          <a:rPr lang="en-IN" sz="800" b="1" i="0" dirty="0" smtClean="0">
                            <a:latin typeface="Cambria Math" panose="02040503050406030204" pitchFamily="18" charset="0"/>
                          </a:rPr>
                          <m:t>𝟒</m:t>
                        </m:r>
                      </m:den>
                    </m:f>
                  </m:oMath>
                </a14:m>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[Invite a la clase a usar la rutina Pensar-Trabajar en parejas-Compartir para analizar cómo restar de </a:t>
                </a:r>
                <a:r>
                  <a:rPr lang="es-US" sz="500" b="1" i="0" strike="noStrike" cap="none" spc="0" baseline="0" dirty="0">
                    <a:solidFill>
                      <a:srgbClr val="000000"/>
                    </a:solidFill>
                    <a:effectLst/>
                    <a:latin typeface="Cambria"/>
                    <a:ea typeface="Cambria"/>
                    <a:cs typeface="Cambria"/>
                  </a:rPr>
                  <a:t>1</a:t>
                </a:r>
                <a:r>
                  <a:rPr lang="es-US" sz="500" b="1" i="0" strike="noStrike" cap="none" spc="0" baseline="0" dirty="0">
                    <a:solidFill>
                      <a:srgbClr val="000000"/>
                    </a:solidFill>
                    <a:effectLst/>
                    <a:latin typeface="Libre Franklin"/>
                    <a:ea typeface="Libre Franklin"/>
                    <a:cs typeface="Libre Franklin"/>
                  </a:rPr>
                  <a:t> se relaciona con la resta de números enteros].</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a:t>
                </a:r>
                <a:r>
                  <a:rPr lang="es-US" sz="700" b="1" i="0" strike="noStrike" cap="none" spc="0" baseline="0" dirty="0">
                    <a:solidFill>
                      <a:srgbClr val="000000"/>
                    </a:solidFill>
                    <a:effectLst/>
                    <a:latin typeface="Libre Franklin"/>
                    <a:ea typeface="Libre Franklin"/>
                    <a:cs typeface="Libre Franklin"/>
                  </a:rPr>
                  <a:t>Considere hacer las siguientes preguntas para promover el estándar MP6</a:t>
                </a:r>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pPr marL="171450" indent="-171450">
                  <a:buFont typeface="Arial" panose="020B0604020202020204" pitchFamily="34" charset="0"/>
                  <a:buChar char="•"/>
                </a:pPr>
                <a:r>
                  <a:rPr lang="es-US" sz="500" b="1" i="0" strike="noStrike" cap="none" spc="0" baseline="0" dirty="0">
                    <a:solidFill>
                      <a:srgbClr val="000000"/>
                    </a:solidFill>
                    <a:effectLst/>
                    <a:latin typeface="Libre Franklin"/>
                    <a:ea typeface="Libre Franklin"/>
                    <a:cs typeface="Libre Franklin"/>
                  </a:rPr>
                  <a:t>¿Cómo podemos describir la expresión de resta </a:t>
                </a:r>
                <a14:m>
                  <m:oMath xmlns:m="http://schemas.openxmlformats.org/officeDocument/2006/math">
                    <m:r>
                      <a:rPr lang="en-IN" sz="700" b="1" i="0" dirty="0" smtClean="0">
                        <a:latin typeface="Cambria Math" panose="02040503050406030204" pitchFamily="18" charset="0"/>
                      </a:rPr>
                      <m:t>𝟓</m:t>
                    </m:r>
                    <m:r>
                      <a:rPr lang="en-IN" sz="700" b="1" i="0" dirty="0" smtClean="0">
                        <a:latin typeface="Cambria Math" panose="02040503050406030204" pitchFamily="18" charset="0"/>
                      </a:rPr>
                      <m:t>−</m:t>
                    </m:r>
                    <m:r>
                      <a:rPr lang="en-IN" sz="700" b="1" i="1" dirty="0" smtClean="0">
                        <a:latin typeface="Cambria Math" panose="02040503050406030204" pitchFamily="18" charset="0"/>
                      </a:rPr>
                      <m:t>𝟐</m:t>
                    </m:r>
                    <m:f>
                      <m:fPr>
                        <m:ctrlPr>
                          <a:rPr lang="en-US" sz="700" b="1" i="1" dirty="0" smtClean="0">
                            <a:latin typeface="Cambria Math" panose="02040503050406030204" pitchFamily="18" charset="0"/>
                          </a:rPr>
                        </m:ctrlPr>
                      </m:fPr>
                      <m:num>
                        <m:r>
                          <a:rPr lang="en-IN" sz="700" b="1" i="1" dirty="0" smtClean="0">
                            <a:latin typeface="Cambria Math" panose="02040503050406030204" pitchFamily="18" charset="0"/>
                          </a:rPr>
                          <m:t>𝟑</m:t>
                        </m:r>
                      </m:num>
                      <m:den>
                        <m:r>
                          <a:rPr lang="en-IN" sz="700" b="1" i="1" dirty="0" smtClean="0">
                            <a:latin typeface="Cambria Math" panose="02040503050406030204" pitchFamily="18" charset="0"/>
                          </a:rPr>
                          <m:t>𝟒</m:t>
                        </m:r>
                      </m:den>
                    </m:f>
                  </m:oMath>
                </a14:m>
                <a:r>
                  <a:rPr lang="es-US" sz="500" b="1" i="0" strike="noStrike" cap="none" spc="0" baseline="0" dirty="0">
                    <a:solidFill>
                      <a:srgbClr val="000000"/>
                    </a:solidFill>
                    <a:effectLst/>
                    <a:latin typeface="Libre Franklin"/>
                    <a:ea typeface="Libre Franklin"/>
                    <a:cs typeface="Libre Franklin"/>
                  </a:rPr>
                  <a:t> usando las palabras </a:t>
                </a:r>
                <a:r>
                  <a:rPr lang="es-US" sz="500" b="1" i="1" strike="noStrike" cap="none" spc="0" baseline="0" dirty="0">
                    <a:solidFill>
                      <a:srgbClr val="000000"/>
                    </a:solidFill>
                    <a:effectLst/>
                    <a:latin typeface="Libre Franklin"/>
                    <a:ea typeface="Libre Franklin"/>
                    <a:cs typeface="Libre Franklin"/>
                  </a:rPr>
                  <a:t>minuendo</a:t>
                </a:r>
                <a:r>
                  <a:rPr lang="es-US" sz="500" b="1" i="0" strike="noStrike" cap="none" spc="0" baseline="0" dirty="0">
                    <a:solidFill>
                      <a:srgbClr val="000000"/>
                    </a:solidFill>
                    <a:effectLst/>
                    <a:latin typeface="Libre Franklin"/>
                    <a:ea typeface="Libre Franklin"/>
                    <a:cs typeface="Libre Franklin"/>
                  </a:rPr>
                  <a:t> y </a:t>
                </a:r>
                <a:r>
                  <a:rPr lang="es-US" sz="500" b="1" i="1" strike="noStrike" cap="none" spc="0" baseline="0" dirty="0">
                    <a:solidFill>
                      <a:srgbClr val="000000"/>
                    </a:solidFill>
                    <a:effectLst/>
                    <a:latin typeface="Libre Franklin"/>
                    <a:ea typeface="Libre Franklin"/>
                    <a:cs typeface="Libre Franklin"/>
                  </a:rPr>
                  <a:t>sustraendo</a:t>
                </a:r>
                <a:r>
                  <a:rPr lang="es-US" sz="500" b="1" i="0" strike="noStrike" cap="none" spc="0" baseline="0" dirty="0">
                    <a:solidFill>
                      <a:srgbClr val="000000"/>
                    </a:solidFill>
                    <a:effectLst/>
                    <a:latin typeface="Libre Franklin"/>
                    <a:ea typeface="Libre Franklin"/>
                    <a:cs typeface="Libre Franklin"/>
                  </a:rPr>
                  <a:t>?</a:t>
                </a:r>
              </a:p>
              <a:p>
                <a:pPr marL="171450" indent="-171450">
                  <a:buFont typeface="Arial" panose="020B0604020202020204" pitchFamily="34" charset="0"/>
                  <a:buChar char="•"/>
                </a:pPr>
                <a:r>
                  <a:rPr lang="es-US" sz="500" b="1" i="0" strike="noStrike" cap="none" spc="0" baseline="0" dirty="0">
                    <a:solidFill>
                      <a:srgbClr val="000000"/>
                    </a:solidFill>
                    <a:effectLst/>
                    <a:latin typeface="Libre Franklin"/>
                    <a:ea typeface="Libre Franklin"/>
                    <a:cs typeface="Libre Franklin"/>
                  </a:rPr>
                  <a:t>¿Qué significa la palabra parte en el vínculo numérico? </a:t>
                </a:r>
                <a:r>
                  <a:rPr lang="es-US" sz="500" b="1" i="1" strike="noStrike" cap="none" spc="0" baseline="0" dirty="0">
                    <a:solidFill>
                      <a:srgbClr val="000000"/>
                    </a:solidFill>
                    <a:effectLst/>
                    <a:latin typeface="Libre Franklin"/>
                    <a:ea typeface="Libre Franklin"/>
                    <a:cs typeface="Libre Franklin"/>
                  </a:rPr>
                  <a:t>¿Y </a:t>
                </a:r>
                <a:r>
                  <a:rPr lang="es-US" sz="500" b="1" i="1" strike="noStrike" cap="none" spc="0" baseline="0" dirty="0" err="1">
                    <a:solidFill>
                      <a:srgbClr val="000000"/>
                    </a:solidFill>
                    <a:effectLst/>
                    <a:latin typeface="Libre Franklin"/>
                    <a:ea typeface="Libre Franklin"/>
                    <a:cs typeface="Libre Franklin"/>
                  </a:rPr>
                  <a:t>total</a:t>
                </a:r>
                <a:r>
                  <a:rPr lang="es-US" sz="500" b="1" i="0" strike="noStrike" cap="none" spc="0" baseline="0" dirty="0" err="1">
                    <a:solidFill>
                      <a:srgbClr val="000000"/>
                    </a:solidFill>
                    <a:effectLst/>
                    <a:latin typeface="Libre Franklin"/>
                    <a:ea typeface="Libre Franklin"/>
                    <a:cs typeface="Libre Franklin"/>
                  </a:rPr>
                  <a:t>?y</a:t>
                </a:r>
                <a:r>
                  <a:rPr lang="es-US" sz="500" b="1" i="0" strike="noStrike" cap="none" spc="0" baseline="0" dirty="0">
                    <a:solidFill>
                      <a:srgbClr val="000000"/>
                    </a:solidFill>
                    <a:effectLst/>
                    <a:latin typeface="Libre Franklin"/>
                    <a:ea typeface="Libre Franklin"/>
                    <a:cs typeface="Libre Franklin"/>
                  </a:rPr>
                  <a:t> </a:t>
                </a:r>
                <a:r>
                  <a:rPr lang="es-US" sz="500" b="1" i="1" strike="noStrike" cap="none" spc="0" baseline="0" dirty="0">
                    <a:solidFill>
                      <a:srgbClr val="000000"/>
                    </a:solidFill>
                    <a:effectLst/>
                    <a:latin typeface="Libre Franklin"/>
                    <a:ea typeface="Libre Franklin"/>
                    <a:cs typeface="Libre Franklin"/>
                  </a:rPr>
                  <a:t>¿Y sustraendo</a:t>
                </a:r>
                <a:r>
                  <a:rPr lang="es-US" sz="500" b="1" i="0" strike="noStrike" cap="none" spc="0" baseline="0" dirty="0">
                    <a:solidFill>
                      <a:srgbClr val="000000"/>
                    </a:solidFill>
                    <a:effectLst/>
                    <a:latin typeface="Libre Franklin"/>
                    <a:ea typeface="Libre Franklin"/>
                    <a:cs typeface="Libre Franklin"/>
                  </a:rPr>
                  <a:t>? </a:t>
                </a:r>
                <a:r>
                  <a:rPr lang="es-US" sz="500" b="1" i="1" strike="noStrike" cap="none" spc="0" baseline="0" dirty="0">
                    <a:solidFill>
                      <a:srgbClr val="000000"/>
                    </a:solidFill>
                    <a:effectLst/>
                    <a:latin typeface="Libre Franklin"/>
                    <a:ea typeface="Libre Franklin"/>
                    <a:cs typeface="Libre Franklin"/>
                  </a:rPr>
                  <a:t>¿Y minuendo</a:t>
                </a:r>
                <a:r>
                  <a:rPr lang="es-US" sz="500" b="1" i="0" strike="noStrike" cap="none" spc="0" baseline="0" dirty="0">
                    <a:solidFill>
                      <a:srgbClr val="000000"/>
                    </a:solidFill>
                    <a:effectLst/>
                    <a:latin typeface="Libre Franklin"/>
                    <a:ea typeface="Libre Franklin"/>
                    <a:cs typeface="Libre Franklin"/>
                  </a:rPr>
                  <a:t>? </a:t>
                </a:r>
                <a:r>
                  <a:rPr lang="es-US" sz="500" b="1" i="1" strike="noStrike" cap="none" spc="0" baseline="0" dirty="0">
                    <a:solidFill>
                      <a:srgbClr val="000000"/>
                    </a:solidFill>
                    <a:effectLst/>
                    <a:latin typeface="Libre Franklin"/>
                    <a:ea typeface="Libre Franklin"/>
                    <a:cs typeface="Libre Franklin"/>
                  </a:rPr>
                  <a:t>¿Diferencia</a:t>
                </a:r>
                <a:r>
                  <a:rPr lang="es-US" sz="500" b="1" i="0" strike="noStrike" cap="none" spc="0" baseline="0" dirty="0">
                    <a:solidFill>
                      <a:srgbClr val="000000"/>
                    </a:solidFill>
                    <a:effectLst/>
                    <a:latin typeface="Libre Franklin"/>
                    <a:ea typeface="Libre Franklin"/>
                    <a:cs typeface="Libre Franklin"/>
                  </a:rPr>
                  <a:t>?]</a:t>
                </a:r>
                <a:endParaRPr sz="1200" b="1" i="0" dirty="0">
                  <a:latin typeface="Libre Franklin" pitchFamily="2" charset="0"/>
                </a:endParaRPr>
              </a:p>
            </p:txBody>
          </p:sp>
        </mc:Choice>
        <mc:Fallback xmlns="">
          <p:sp>
            <p:nvSpPr>
              <p:cNvPr id="3" name="Notes Placeholder 2">
                <a:extLst>
                  <a:ext uri="{FF2B5EF4-FFF2-40B4-BE49-F238E27FC236}">
                    <a16:creationId xmlns:a16="http://schemas.microsoft.com/office/drawing/2014/main" id="{526288E7-BE2D-573C-F5BD-36F4EFB376EE}"/>
                  </a:ext>
                </a:extLst>
              </p:cNvPr>
              <p:cNvSpPr>
                <a:spLocks noGrp="1"/>
              </p:cNvSpPr>
              <p:nvPr>
                <p:ph type="body" idx="1"/>
              </p:nvPr>
            </p:nvSpPr>
            <p:spPr/>
            <p:txBody>
              <a:bodyPr>
                <a:normAutofit fontScale="62500" lnSpcReduction="20000"/>
              </a:bodyPr>
              <a:lstStyle/>
              <a:p>
                <a:r>
                  <a:rPr lang="es-US" sz="500" b="1" i="0" strike="noStrike" cap="none" spc="0" baseline="0" dirty="0">
                    <a:solidFill>
                      <a:srgbClr val="000000"/>
                    </a:solidFill>
                    <a:effectLst/>
                    <a:latin typeface="Libre Franklin"/>
                    <a:ea typeface="Libre Franklin"/>
                    <a:cs typeface="Libre Franklin"/>
                  </a:rPr>
                  <a:t>[Muestre </a:t>
                </a:r>
                <a:r>
                  <a:rPr lang="en-IN" sz="800" b="1" i="0" dirty="0">
                    <a:latin typeface="Cambria Math" panose="02040503050406030204" pitchFamily="18" charset="0"/>
                  </a:rPr>
                  <a:t>𝟓−𝟐 𝟑</a:t>
                </a:r>
                <a:r>
                  <a:rPr lang="en-US" sz="800" b="1" i="0" dirty="0">
                    <a:latin typeface="Cambria Math" panose="02040503050406030204" pitchFamily="18" charset="0"/>
                  </a:rPr>
                  <a:t>/</a:t>
                </a:r>
                <a:r>
                  <a:rPr lang="en-IN" sz="800" b="1" i="0" dirty="0">
                    <a:latin typeface="Cambria Math" panose="02040503050406030204" pitchFamily="18" charset="0"/>
                  </a:rPr>
                  <a:t>𝟒</a:t>
                </a:r>
                <a:r>
                  <a:rPr lang="es-US" sz="500" b="1" i="0" strike="noStrike" cap="none" spc="0" baseline="0" dirty="0">
                    <a:solidFill>
                      <a:srgbClr val="000000"/>
                    </a:solidFill>
                    <a:effectLst/>
                    <a:latin typeface="Libre Franklin"/>
                    <a:ea typeface="Libre Franklin"/>
                    <a:cs typeface="Libre Franklin"/>
                  </a:rPr>
                  <a:t>, la expresión de la sección Presentar].</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Antes, pensaron en un método que usarían para hallar esta diferencia. ¿Podemos usar el mismo método para hallar la diferencia para esta expresión como lo hicimos con la última expresión, </a:t>
                </a:r>
                <a:r>
                  <a:rPr lang="en-IN" sz="800" b="0" i="0" dirty="0">
                    <a:latin typeface="Cambria Math" panose="02040503050406030204" pitchFamily="18" charset="0"/>
                  </a:rPr>
                  <a:t>32 5</a:t>
                </a:r>
                <a:r>
                  <a:rPr lang="en-US" sz="800" b="0" i="0" dirty="0">
                    <a:latin typeface="Cambria Math" panose="02040503050406030204" pitchFamily="18" charset="0"/>
                  </a:rPr>
                  <a:t>/</a:t>
                </a:r>
                <a:r>
                  <a:rPr lang="en-IN" sz="800" b="0" i="0" dirty="0">
                    <a:latin typeface="Cambria Math" panose="02040503050406030204" pitchFamily="18" charset="0"/>
                  </a:rPr>
                  <a:t>6−17</a:t>
                </a:r>
                <a:r>
                  <a:rPr lang="es-US" sz="500" b="0" i="0" strike="noStrike" cap="none" spc="0" baseline="0" dirty="0">
                    <a:solidFill>
                      <a:srgbClr val="000000"/>
                    </a:solidFill>
                    <a:effectLst/>
                    <a:latin typeface="Libre Franklin"/>
                    <a:ea typeface="Libre Franklin"/>
                    <a:cs typeface="Libre Franklin"/>
                  </a:rPr>
                  <a:t>? ¿Por qué?</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La expresión </a:t>
                </a:r>
                <a:r>
                  <a:rPr lang="en-IN" sz="800" b="0" i="0" dirty="0">
                    <a:latin typeface="Cambria Math" panose="02040503050406030204" pitchFamily="18" charset="0"/>
                  </a:rPr>
                  <a:t>5−2 3</a:t>
                </a:r>
                <a:r>
                  <a:rPr lang="en-US" sz="800" b="0" i="0" dirty="0">
                    <a:latin typeface="Cambria Math" panose="02040503050406030204" pitchFamily="18" charset="0"/>
                  </a:rPr>
                  <a:t>/</a:t>
                </a:r>
                <a:r>
                  <a:rPr lang="en-IN" sz="800" b="0" i="0" dirty="0">
                    <a:latin typeface="Cambria Math" panose="02040503050406030204" pitchFamily="18" charset="0"/>
                  </a:rPr>
                  <a:t>4</a:t>
                </a:r>
                <a:r>
                  <a:rPr lang="es-US" sz="500" b="0" i="0" strike="noStrike" cap="none" spc="0" baseline="0" dirty="0">
                    <a:solidFill>
                      <a:srgbClr val="000000"/>
                    </a:solidFill>
                    <a:effectLst/>
                    <a:latin typeface="Libre Franklin"/>
                    <a:ea typeface="Libre Franklin"/>
                    <a:cs typeface="Libre Franklin"/>
                  </a:rPr>
                  <a:t> es un poco diferente a la anterior; entonces, intentemos un método diferente para restar. Descompongamos el minuendo o el valor de inicio, </a:t>
                </a:r>
                <a:r>
                  <a:rPr lang="es-US" sz="500" b="0" i="0" strike="noStrike" cap="none" spc="0" baseline="0" dirty="0">
                    <a:solidFill>
                      <a:srgbClr val="000000"/>
                    </a:solidFill>
                    <a:effectLst/>
                    <a:latin typeface="Cambria"/>
                    <a:ea typeface="Cambria"/>
                    <a:cs typeface="Cambria"/>
                  </a:rPr>
                  <a:t>5</a:t>
                </a:r>
                <a:r>
                  <a:rPr lang="es-US" sz="500" b="0"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[Muestre el vínculo numérico]:</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¿Qué observan?</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El </a:t>
                </a:r>
                <a:r>
                  <a:rPr lang="es-US" sz="500" b="0" i="1" strike="noStrike" cap="none" spc="0" baseline="0" dirty="0">
                    <a:solidFill>
                      <a:srgbClr val="000000"/>
                    </a:solidFill>
                    <a:effectLst/>
                    <a:latin typeface="Libre Franklin"/>
                    <a:ea typeface="Libre Franklin"/>
                    <a:cs typeface="Libre Franklin"/>
                  </a:rPr>
                  <a:t>sustraendo</a:t>
                </a:r>
                <a:r>
                  <a:rPr lang="es-US" sz="500" b="0" i="0" strike="noStrike" cap="none" spc="0" baseline="0" dirty="0">
                    <a:solidFill>
                      <a:srgbClr val="000000"/>
                    </a:solidFill>
                    <a:effectLst/>
                    <a:latin typeface="Libre Franklin"/>
                    <a:ea typeface="Libre Franklin"/>
                    <a:cs typeface="Libre Franklin"/>
                  </a:rPr>
                  <a:t> o el número que se resta del valor de inicio, puede descomponerse de cualquier manera y en tantas partes como necesitemos. En este caso, el sustraendo </a:t>
                </a:r>
                <a:r>
                  <a:rPr lang="en-IN" sz="700" b="0" i="0" dirty="0">
                    <a:latin typeface="Cambria Math" panose="02040503050406030204" pitchFamily="18" charset="0"/>
                  </a:rPr>
                  <a:t>2 3</a:t>
                </a:r>
                <a:r>
                  <a:rPr lang="en-US" sz="700" b="0" i="0" dirty="0">
                    <a:latin typeface="Cambria Math" panose="02040503050406030204" pitchFamily="18" charset="0"/>
                  </a:rPr>
                  <a:t>/</a:t>
                </a:r>
                <a:r>
                  <a:rPr lang="en-IN" sz="700" b="0" i="0" dirty="0">
                    <a:latin typeface="Cambria Math" panose="02040503050406030204" pitchFamily="18" charset="0"/>
                  </a:rPr>
                  <a:t>4</a:t>
                </a:r>
                <a:r>
                  <a:rPr lang="en-IN" sz="500" b="0" i="0" strike="noStrike" cap="none" spc="0" baseline="0" dirty="0">
                    <a:solidFill>
                      <a:srgbClr val="000000"/>
                    </a:solidFill>
                    <a:effectLst/>
                    <a:latin typeface="Libre Franklin"/>
                    <a:ea typeface="Libre Franklin"/>
                    <a:cs typeface="Libre Franklin"/>
                  </a:rPr>
                  <a:t> </a:t>
                </a:r>
                <a:r>
                  <a:rPr lang="es-US" sz="500" b="0" i="0" strike="noStrike" cap="none" spc="0" baseline="0" dirty="0">
                    <a:solidFill>
                      <a:srgbClr val="000000"/>
                    </a:solidFill>
                    <a:effectLst/>
                    <a:latin typeface="Libre Franklin"/>
                    <a:ea typeface="Libre Franklin"/>
                    <a:cs typeface="Libre Franklin"/>
                  </a:rPr>
                  <a:t>está descompuesto en un número entero y una parte fraccionaria. Podemos restar esas partes en cualquier orden. ¿Cuál restarían primero? ¿Por qué?</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¿Cuánto es </a:t>
                </a:r>
                <a:r>
                  <a:rPr lang="es-US" sz="500" b="0" i="0" strike="noStrike" cap="none" spc="0" baseline="0" dirty="0">
                    <a:solidFill>
                      <a:srgbClr val="000000"/>
                    </a:solidFill>
                    <a:effectLst/>
                    <a:latin typeface="Cambria"/>
                    <a:ea typeface="Cambria"/>
                    <a:cs typeface="Cambria"/>
                  </a:rPr>
                  <a:t>5 − 2</a:t>
                </a:r>
                <a:r>
                  <a:rPr lang="es-US" sz="500" b="0" i="0" strike="noStrike" cap="none" spc="0" baseline="0" dirty="0">
                    <a:solidFill>
                      <a:srgbClr val="000000"/>
                    </a:solidFill>
                    <a:effectLst/>
                    <a:latin typeface="Libre Franklin"/>
                    <a:ea typeface="Libre Franklin"/>
                    <a:cs typeface="Libre Franklin"/>
                  </a:rPr>
                  <a:t>?</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Registre </a:t>
                </a:r>
                <a:r>
                  <a:rPr lang="es-US" sz="500" b="0" i="0" strike="noStrike" cap="none" spc="0" baseline="0" dirty="0">
                    <a:solidFill>
                      <a:srgbClr val="000000"/>
                    </a:solidFill>
                    <a:effectLst/>
                    <a:latin typeface="Cambria"/>
                    <a:ea typeface="Cambria"/>
                    <a:cs typeface="Cambria"/>
                  </a:rPr>
                  <a:t>5 − 2 = 3.</a:t>
                </a:r>
                <a:endParaRPr lang="en-US" sz="1200" b="0" i="0" dirty="0">
                  <a:latin typeface="Libre Franklin" pitchFamily="2" charset="0"/>
                </a:endParaRP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¿Qué queda por restar?</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[Use cubos </a:t>
                </a:r>
                <a:r>
                  <a:rPr lang="es-US" sz="500" b="1" i="0" strike="noStrike" cap="none" spc="0" baseline="0" dirty="0" err="1">
                    <a:solidFill>
                      <a:srgbClr val="000000"/>
                    </a:solidFill>
                    <a:effectLst/>
                    <a:latin typeface="Libre Franklin"/>
                    <a:ea typeface="Libre Franklin"/>
                    <a:cs typeface="Libre Franklin"/>
                  </a:rPr>
                  <a:t>Unifix</a:t>
                </a:r>
                <a:r>
                  <a:rPr lang="es-US" sz="500" b="1" i="0" strike="noStrike" cap="none" spc="0" baseline="0" dirty="0">
                    <a:solidFill>
                      <a:srgbClr val="000000"/>
                    </a:solidFill>
                    <a:effectLst/>
                    <a:latin typeface="Libre Franklin"/>
                    <a:ea typeface="Libre Franklin"/>
                    <a:cs typeface="Libre Franklin"/>
                  </a:rPr>
                  <a:t> para mostrar </a:t>
                </a:r>
                <a:r>
                  <a:rPr lang="es-US" sz="500" b="1" i="0" strike="noStrike" cap="none" spc="0" baseline="0" dirty="0">
                    <a:solidFill>
                      <a:srgbClr val="000000"/>
                    </a:solidFill>
                    <a:effectLst/>
                    <a:latin typeface="Cambria"/>
                    <a:ea typeface="Cambria"/>
                    <a:cs typeface="Cambria"/>
                  </a:rPr>
                  <a:t>3</a:t>
                </a:r>
                <a:r>
                  <a:rPr lang="es-US" sz="500" b="1" i="0" strike="noStrike" cap="none" spc="0" baseline="0" dirty="0">
                    <a:solidFill>
                      <a:srgbClr val="000000"/>
                    </a:solidFill>
                    <a:effectLst/>
                    <a:latin typeface="Libre Franklin"/>
                    <a:ea typeface="Libre Franklin"/>
                    <a:cs typeface="Libre Franklin"/>
                  </a:rPr>
                  <a:t> unidades, cada una compuesta de cuartos. Use </a:t>
                </a:r>
                <a:r>
                  <a:rPr lang="es-US" sz="500" b="1" i="0" strike="noStrike" cap="none" spc="0" baseline="0" dirty="0">
                    <a:solidFill>
                      <a:srgbClr val="000000"/>
                    </a:solidFill>
                    <a:effectLst/>
                    <a:latin typeface="Cambria"/>
                    <a:ea typeface="Cambria"/>
                    <a:cs typeface="Cambria"/>
                  </a:rPr>
                  <a:t>2</a:t>
                </a:r>
                <a:r>
                  <a:rPr lang="es-US" sz="500" b="1" i="0" strike="noStrike" cap="none" spc="0" baseline="0" dirty="0">
                    <a:solidFill>
                      <a:srgbClr val="000000"/>
                    </a:solidFill>
                    <a:effectLst/>
                    <a:latin typeface="Libre Franklin"/>
                    <a:ea typeface="Libre Franklin"/>
                    <a:cs typeface="Libre Franklin"/>
                  </a:rPr>
                  <a:t> unidades del mismo color y </a:t>
                </a:r>
                <a:r>
                  <a:rPr lang="es-US" sz="500" b="1" i="0" strike="noStrike" cap="none" spc="0" baseline="0" dirty="0">
                    <a:solidFill>
                      <a:srgbClr val="000000"/>
                    </a:solidFill>
                    <a:effectLst/>
                    <a:latin typeface="Cambria"/>
                    <a:ea typeface="Cambria"/>
                    <a:cs typeface="Cambria"/>
                  </a:rPr>
                  <a:t>1</a:t>
                </a:r>
                <a:r>
                  <a:rPr lang="es-US" sz="500" b="1" i="0" strike="noStrike" cap="none" spc="0" baseline="0" dirty="0">
                    <a:solidFill>
                      <a:srgbClr val="000000"/>
                    </a:solidFill>
                    <a:effectLst/>
                    <a:latin typeface="Libre Franklin"/>
                    <a:ea typeface="Libre Franklin"/>
                    <a:cs typeface="Libre Franklin"/>
                  </a:rPr>
                  <a:t> de otro color].</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¿Qué observan?</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[Dibuje un vínculo numérico debajo de </a:t>
                </a:r>
                <a:r>
                  <a:rPr lang="es-US" sz="500" b="1" i="0" strike="noStrike" cap="none" spc="0" baseline="0" dirty="0">
                    <a:solidFill>
                      <a:srgbClr val="000000"/>
                    </a:solidFill>
                    <a:effectLst/>
                    <a:latin typeface="Cambria"/>
                    <a:ea typeface="Cambria"/>
                    <a:cs typeface="Cambria"/>
                  </a:rPr>
                  <a:t>3</a:t>
                </a:r>
                <a:r>
                  <a:rPr lang="es-US" sz="500" b="1" i="0" strike="noStrike" cap="none" spc="0" baseline="0" dirty="0">
                    <a:solidFill>
                      <a:srgbClr val="000000"/>
                    </a:solidFill>
                    <a:effectLst/>
                    <a:latin typeface="Libre Franklin"/>
                    <a:ea typeface="Libre Franklin"/>
                    <a:cs typeface="Libre Franklin"/>
                  </a:rPr>
                  <a:t> que muestre </a:t>
                </a:r>
                <a:r>
                  <a:rPr lang="es-US" sz="500" b="1" i="0" strike="noStrike" cap="none" spc="0" baseline="0" dirty="0">
                    <a:solidFill>
                      <a:srgbClr val="000000"/>
                    </a:solidFill>
                    <a:effectLst/>
                    <a:latin typeface="Cambria"/>
                    <a:ea typeface="Cambria"/>
                    <a:cs typeface="Cambria"/>
                  </a:rPr>
                  <a:t>3</a:t>
                </a:r>
                <a:r>
                  <a:rPr lang="es-US" sz="500" b="1" i="0" strike="noStrike" cap="none" spc="0" baseline="0" dirty="0">
                    <a:solidFill>
                      <a:srgbClr val="000000"/>
                    </a:solidFill>
                    <a:effectLst/>
                    <a:latin typeface="Libre Franklin"/>
                    <a:ea typeface="Libre Franklin"/>
                    <a:cs typeface="Libre Franklin"/>
                  </a:rPr>
                  <a:t> descompuesto en </a:t>
                </a:r>
                <a:r>
                  <a:rPr lang="es-US" sz="500" b="1" i="0" strike="noStrike" cap="none" spc="0" baseline="0" dirty="0">
                    <a:solidFill>
                      <a:srgbClr val="000000"/>
                    </a:solidFill>
                    <a:effectLst/>
                    <a:latin typeface="Cambria"/>
                    <a:ea typeface="Cambria"/>
                    <a:cs typeface="Cambria"/>
                  </a:rPr>
                  <a:t>2</a:t>
                </a:r>
                <a:r>
                  <a:rPr lang="es-US" sz="500" b="1" i="0" strike="noStrike" cap="none" spc="0" baseline="0" dirty="0">
                    <a:solidFill>
                      <a:srgbClr val="000000"/>
                    </a:solidFill>
                    <a:effectLst/>
                    <a:latin typeface="Libre Franklin"/>
                    <a:ea typeface="Libre Franklin"/>
                    <a:cs typeface="Libre Franklin"/>
                  </a:rPr>
                  <a:t> y </a:t>
                </a:r>
                <a:r>
                  <a:rPr lang="en-IN" sz="800" b="1" i="0" dirty="0">
                    <a:latin typeface="Cambria Math" panose="02040503050406030204" pitchFamily="18" charset="0"/>
                  </a:rPr>
                  <a:t>𝟒</a:t>
                </a:r>
                <a:r>
                  <a:rPr lang="en-US" sz="800" b="1" i="0" dirty="0">
                    <a:latin typeface="Cambria Math" panose="02040503050406030204" pitchFamily="18" charset="0"/>
                  </a:rPr>
                  <a:t>/</a:t>
                </a:r>
                <a:r>
                  <a:rPr lang="en-IN" sz="800" b="1" i="0" dirty="0">
                    <a:latin typeface="Cambria Math" panose="02040503050406030204" pitchFamily="18" charset="0"/>
                  </a:rPr>
                  <a:t>𝟒</a:t>
                </a:r>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Podemos expresar </a:t>
                </a:r>
                <a:r>
                  <a:rPr lang="es-US" sz="500" b="0" i="0" strike="noStrike" cap="none" spc="0" baseline="0" dirty="0">
                    <a:solidFill>
                      <a:srgbClr val="000000"/>
                    </a:solidFill>
                    <a:effectLst/>
                    <a:latin typeface="Cambria"/>
                    <a:ea typeface="Cambria"/>
                    <a:cs typeface="Cambria"/>
                  </a:rPr>
                  <a:t>1</a:t>
                </a:r>
                <a:r>
                  <a:rPr lang="es-US" sz="500" b="0" i="0" strike="noStrike" cap="none" spc="0" baseline="0" dirty="0">
                    <a:solidFill>
                      <a:srgbClr val="000000"/>
                    </a:solidFill>
                    <a:effectLst/>
                    <a:latin typeface="Libre Franklin"/>
                    <a:ea typeface="Libre Franklin"/>
                    <a:cs typeface="Libre Franklin"/>
                  </a:rPr>
                  <a:t> usando </a:t>
                </a:r>
                <a:r>
                  <a:rPr lang="en-IN" sz="800" b="0" i="0" dirty="0">
                    <a:latin typeface="Cambria Math" panose="02040503050406030204" pitchFamily="18" charset="0"/>
                  </a:rPr>
                  <a:t>4</a:t>
                </a:r>
                <a:r>
                  <a:rPr lang="en-US" sz="800" b="0" i="0" dirty="0">
                    <a:latin typeface="Cambria Math" panose="02040503050406030204" pitchFamily="18" charset="0"/>
                  </a:rPr>
                  <a:t>/</a:t>
                </a:r>
                <a:r>
                  <a:rPr lang="en-IN" sz="800" b="0" i="0" dirty="0">
                    <a:latin typeface="Cambria Math" panose="02040503050406030204" pitchFamily="18" charset="0"/>
                  </a:rPr>
                  <a:t>4</a:t>
                </a:r>
                <a:r>
                  <a:rPr lang="es-US" sz="500" b="0" i="0" strike="noStrike" cap="none" spc="0" baseline="0" dirty="0">
                    <a:solidFill>
                      <a:srgbClr val="000000"/>
                    </a:solidFill>
                    <a:effectLst/>
                    <a:latin typeface="Libre Franklin"/>
                    <a:ea typeface="Libre Franklin"/>
                    <a:cs typeface="Libre Franklin"/>
                  </a:rPr>
                  <a:t> o cualquier otra fracción equivalente a 1. ¿Debemos usar </a:t>
                </a:r>
                <a:r>
                  <a:rPr lang="en-IN" sz="800" b="0" i="0" dirty="0">
                    <a:latin typeface="Cambria Math" panose="02040503050406030204" pitchFamily="18" charset="0"/>
                  </a:rPr>
                  <a:t>4</a:t>
                </a:r>
                <a:r>
                  <a:rPr lang="en-US" sz="800" b="0" i="0" dirty="0">
                    <a:latin typeface="Cambria Math" panose="02040503050406030204" pitchFamily="18" charset="0"/>
                  </a:rPr>
                  <a:t>/</a:t>
                </a:r>
                <a:r>
                  <a:rPr lang="en-IN" sz="800" b="0" i="0" dirty="0">
                    <a:latin typeface="Cambria Math" panose="02040503050406030204" pitchFamily="18" charset="0"/>
                  </a:rPr>
                  <a:t>4</a:t>
                </a:r>
                <a:r>
                  <a:rPr lang="es-US" sz="500" b="0" i="0" strike="noStrike" cap="none" spc="0" baseline="0" dirty="0">
                    <a:solidFill>
                      <a:srgbClr val="000000"/>
                    </a:solidFill>
                    <a:effectLst/>
                    <a:latin typeface="Libre Franklin"/>
                    <a:ea typeface="Libre Franklin"/>
                    <a:cs typeface="Libre Franklin"/>
                  </a:rPr>
                  <a:t> o alguna otra fracción? ¿Por qué?</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En lugar de restar </a:t>
                </a:r>
                <a:r>
                  <a:rPr lang="en-IN" sz="700" b="0" i="0" dirty="0">
                    <a:latin typeface="Cambria Math" panose="02040503050406030204" pitchFamily="18" charset="0"/>
                  </a:rPr>
                  <a:t>3</a:t>
                </a:r>
                <a:r>
                  <a:rPr lang="en-US" sz="700" b="0" i="0" dirty="0">
                    <a:latin typeface="Cambria Math" panose="02040503050406030204" pitchFamily="18" charset="0"/>
                  </a:rPr>
                  <a:t>/</a:t>
                </a:r>
                <a:r>
                  <a:rPr lang="en-IN" sz="700" b="0" i="0" dirty="0">
                    <a:latin typeface="Cambria Math" panose="02040503050406030204" pitchFamily="18" charset="0"/>
                  </a:rPr>
                  <a:t>4</a:t>
                </a:r>
                <a:r>
                  <a:rPr lang="es-US" sz="500" b="0" i="0" strike="noStrike" cap="none" spc="0" baseline="0" dirty="0">
                    <a:solidFill>
                      <a:srgbClr val="000000"/>
                    </a:solidFill>
                    <a:effectLst/>
                    <a:latin typeface="Libre Franklin"/>
                    <a:ea typeface="Libre Franklin"/>
                    <a:cs typeface="Libre Franklin"/>
                  </a:rPr>
                  <a:t> de </a:t>
                </a:r>
                <a:r>
                  <a:rPr lang="es-US" sz="500" b="0" i="0" strike="noStrike" cap="none" spc="0" baseline="0" dirty="0">
                    <a:solidFill>
                      <a:srgbClr val="000000"/>
                    </a:solidFill>
                    <a:effectLst/>
                    <a:latin typeface="Cambria"/>
                    <a:ea typeface="Cambria"/>
                    <a:cs typeface="Cambria"/>
                  </a:rPr>
                  <a:t>3</a:t>
                </a:r>
                <a:r>
                  <a:rPr lang="es-US" sz="500" b="0" i="0" strike="noStrike" cap="none" spc="0" baseline="0" dirty="0">
                    <a:solidFill>
                      <a:srgbClr val="000000"/>
                    </a:solidFill>
                    <a:effectLst/>
                    <a:latin typeface="Libre Franklin"/>
                    <a:ea typeface="Libre Franklin"/>
                    <a:cs typeface="Libre Franklin"/>
                  </a:rPr>
                  <a:t>, podemos restar </a:t>
                </a:r>
                <a:r>
                  <a:rPr lang="en-IN" sz="700" b="0" i="0" dirty="0">
                    <a:latin typeface="Cambria Math" panose="02040503050406030204" pitchFamily="18" charset="0"/>
                  </a:rPr>
                  <a:t>3</a:t>
                </a:r>
                <a:r>
                  <a:rPr lang="en-US" sz="700" b="0" i="0" dirty="0">
                    <a:latin typeface="Cambria Math" panose="02040503050406030204" pitchFamily="18" charset="0"/>
                  </a:rPr>
                  <a:t>/</a:t>
                </a:r>
                <a:r>
                  <a:rPr lang="en-IN" sz="700" b="0" i="0" dirty="0">
                    <a:latin typeface="Cambria Math" panose="02040503050406030204" pitchFamily="18" charset="0"/>
                  </a:rPr>
                  <a:t>4</a:t>
                </a:r>
                <a:r>
                  <a:rPr lang="es-US" sz="500" b="0" i="0" strike="noStrike" cap="none" spc="0" baseline="0" dirty="0">
                    <a:solidFill>
                      <a:srgbClr val="000000"/>
                    </a:solidFill>
                    <a:effectLst/>
                    <a:latin typeface="Libre Franklin"/>
                    <a:ea typeface="Libre Franklin"/>
                    <a:cs typeface="Libre Franklin"/>
                  </a:rPr>
                  <a:t> de </a:t>
                </a:r>
                <a:r>
                  <a:rPr lang="es-US" sz="500" b="0" i="0" strike="noStrike" cap="none" spc="0" baseline="0" dirty="0">
                    <a:solidFill>
                      <a:srgbClr val="000000"/>
                    </a:solidFill>
                    <a:effectLst/>
                    <a:latin typeface="Cambria"/>
                    <a:ea typeface="Cambria"/>
                    <a:cs typeface="Cambria"/>
                  </a:rPr>
                  <a:t>1</a:t>
                </a:r>
                <a:r>
                  <a:rPr lang="es-US" sz="500" b="0" i="0" strike="noStrike" cap="none" spc="0" baseline="0" dirty="0">
                    <a:solidFill>
                      <a:srgbClr val="000000"/>
                    </a:solidFill>
                    <a:effectLst/>
                    <a:latin typeface="Libre Franklin"/>
                    <a:ea typeface="Libre Franklin"/>
                    <a:cs typeface="Libre Franklin"/>
                  </a:rPr>
                  <a:t> o </a:t>
                </a:r>
                <a:r>
                  <a:rPr lang="en-IN" sz="800" b="0" i="0" dirty="0">
                    <a:latin typeface="Cambria Math" panose="02040503050406030204" pitchFamily="18" charset="0"/>
                  </a:rPr>
                  <a:t>4</a:t>
                </a:r>
                <a:r>
                  <a:rPr lang="en-US" sz="800" b="0" i="0" dirty="0">
                    <a:latin typeface="Cambria Math" panose="02040503050406030204" pitchFamily="18" charset="0"/>
                  </a:rPr>
                  <a:t>/</a:t>
                </a:r>
                <a:r>
                  <a:rPr lang="en-IN" sz="800" b="0" i="0" dirty="0">
                    <a:latin typeface="Cambria Math" panose="02040503050406030204" pitchFamily="18" charset="0"/>
                  </a:rPr>
                  <a:t>4</a:t>
                </a:r>
                <a:r>
                  <a:rPr lang="es-US" sz="500" b="0"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[Retire tres cubos de </a:t>
                </a:r>
                <a:r>
                  <a:rPr lang="es-US" sz="500" b="1" i="0" strike="noStrike" cap="none" spc="0" baseline="0" dirty="0">
                    <a:solidFill>
                      <a:srgbClr val="000000"/>
                    </a:solidFill>
                    <a:effectLst/>
                    <a:latin typeface="Cambria"/>
                    <a:ea typeface="Cambria"/>
                    <a:cs typeface="Cambria"/>
                  </a:rPr>
                  <a:t>1</a:t>
                </a:r>
                <a:r>
                  <a:rPr lang="es-US" sz="500" b="1" i="0" strike="noStrike" cap="none" spc="0" baseline="0" dirty="0">
                    <a:solidFill>
                      <a:srgbClr val="000000"/>
                    </a:solidFill>
                    <a:effectLst/>
                    <a:latin typeface="Libre Franklin"/>
                    <a:ea typeface="Libre Franklin"/>
                    <a:cs typeface="Libre Franklin"/>
                  </a:rPr>
                  <a:t> entero, o </a:t>
                </a:r>
                <a:r>
                  <a:rPr lang="en-IN" sz="800" b="1" i="0" dirty="0">
                    <a:latin typeface="Cambria Math" panose="02040503050406030204" pitchFamily="18" charset="0"/>
                  </a:rPr>
                  <a:t>𝟒</a:t>
                </a:r>
                <a:r>
                  <a:rPr lang="en-US" sz="800" b="1" i="0" dirty="0">
                    <a:latin typeface="Cambria Math" panose="02040503050406030204" pitchFamily="18" charset="0"/>
                  </a:rPr>
                  <a:t>/</a:t>
                </a:r>
                <a:r>
                  <a:rPr lang="en-IN" sz="800" b="1" i="0" dirty="0">
                    <a:latin typeface="Cambria Math" panose="02040503050406030204" pitchFamily="18" charset="0"/>
                  </a:rPr>
                  <a:t>𝟒</a:t>
                </a:r>
                <a:r>
                  <a:rPr lang="es-US" sz="500" b="1" i="0" strike="noStrike" cap="none" spc="0" baseline="0" dirty="0">
                    <a:solidFill>
                      <a:srgbClr val="000000"/>
                    </a:solidFill>
                    <a:effectLst/>
                    <a:latin typeface="Libre Franklin"/>
                    <a:ea typeface="Libre Franklin"/>
                    <a:cs typeface="Libre Franklin"/>
                  </a:rPr>
                  <a:t>, para representar quitar </a:t>
                </a:r>
                <a:r>
                  <a:rPr lang="en-IN" sz="800" b="1" i="0" dirty="0">
                    <a:latin typeface="Cambria Math" panose="02040503050406030204" pitchFamily="18" charset="0"/>
                  </a:rPr>
                  <a:t>𝟑</a:t>
                </a:r>
                <a:r>
                  <a:rPr lang="en-US" sz="800" b="1" i="0" dirty="0">
                    <a:latin typeface="Cambria Math" panose="02040503050406030204" pitchFamily="18" charset="0"/>
                  </a:rPr>
                  <a:t>/</a:t>
                </a:r>
                <a:r>
                  <a:rPr lang="en-IN" sz="800" b="1" i="0" dirty="0">
                    <a:latin typeface="Cambria Math" panose="02040503050406030204" pitchFamily="18" charset="0"/>
                  </a:rPr>
                  <a:t>𝟒</a:t>
                </a:r>
                <a:r>
                  <a:rPr lang="es-US" sz="500" b="1" i="0" strike="noStrike" cap="none" spc="0" baseline="0" dirty="0">
                    <a:solidFill>
                      <a:srgbClr val="000000"/>
                    </a:solidFill>
                    <a:effectLst/>
                    <a:latin typeface="Libre Franklin"/>
                    <a:ea typeface="Libre Franklin"/>
                    <a:cs typeface="Libre Franklin"/>
                  </a:rPr>
                  <a:t> de </a:t>
                </a:r>
                <a:r>
                  <a:rPr lang="es-US" sz="500" b="1" i="0" strike="noStrike" cap="none" spc="0" baseline="0" dirty="0">
                    <a:solidFill>
                      <a:srgbClr val="000000"/>
                    </a:solidFill>
                    <a:effectLst/>
                    <a:latin typeface="Cambria"/>
                    <a:ea typeface="Cambria"/>
                    <a:cs typeface="Cambria"/>
                  </a:rPr>
                  <a:t>1</a:t>
                </a:r>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[Registre </a:t>
                </a:r>
                <a:r>
                  <a:rPr lang="en-IN" sz="800" b="1" i="0" dirty="0">
                    <a:latin typeface="Cambria Math" panose="02040503050406030204" pitchFamily="18" charset="0"/>
                  </a:rPr>
                  <a:t>𝟒</a:t>
                </a:r>
                <a:r>
                  <a:rPr lang="en-US" sz="800" b="1" i="0" dirty="0">
                    <a:latin typeface="Cambria Math" panose="02040503050406030204" pitchFamily="18" charset="0"/>
                  </a:rPr>
                  <a:t>/</a:t>
                </a:r>
                <a:r>
                  <a:rPr lang="en-IN" sz="800" b="1" i="0" dirty="0">
                    <a:latin typeface="Cambria Math" panose="02040503050406030204" pitchFamily="18" charset="0"/>
                  </a:rPr>
                  <a:t>𝟒−𝟑</a:t>
                </a:r>
                <a:r>
                  <a:rPr lang="en-US" sz="800" b="1" i="0" dirty="0">
                    <a:latin typeface="Cambria Math" panose="02040503050406030204" pitchFamily="18" charset="0"/>
                  </a:rPr>
                  <a:t>/</a:t>
                </a:r>
                <a:r>
                  <a:rPr lang="en-IN" sz="800" b="1" i="0" dirty="0">
                    <a:latin typeface="Cambria Math" panose="02040503050406030204" pitchFamily="18" charset="0"/>
                  </a:rPr>
                  <a:t>𝟒=𝟏</a:t>
                </a:r>
                <a:r>
                  <a:rPr lang="en-US" sz="800" b="1" i="0" dirty="0">
                    <a:latin typeface="Cambria Math" panose="02040503050406030204" pitchFamily="18" charset="0"/>
                  </a:rPr>
                  <a:t>/</a:t>
                </a:r>
                <a:r>
                  <a:rPr lang="en-IN" sz="800" b="1" i="0" dirty="0">
                    <a:latin typeface="Cambria Math" panose="02040503050406030204" pitchFamily="18" charset="0"/>
                  </a:rPr>
                  <a:t>𝟒</a:t>
                </a:r>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¿Es la respuesta </a:t>
                </a:r>
                <a:r>
                  <a:rPr lang="en-IN" sz="800" b="0" i="0" dirty="0">
                    <a:latin typeface="Cambria Math" panose="02040503050406030204" pitchFamily="18" charset="0"/>
                  </a:rPr>
                  <a:t>1</a:t>
                </a:r>
                <a:r>
                  <a:rPr lang="en-US" sz="800" b="0" i="0" dirty="0">
                    <a:latin typeface="Cambria Math" panose="02040503050406030204" pitchFamily="18" charset="0"/>
                  </a:rPr>
                  <a:t>/</a:t>
                </a:r>
                <a:r>
                  <a:rPr lang="en-IN" sz="800" b="0" i="0" dirty="0">
                    <a:latin typeface="Cambria Math" panose="02040503050406030204" pitchFamily="18" charset="0"/>
                  </a:rPr>
                  <a:t>4</a:t>
                </a:r>
                <a:r>
                  <a:rPr lang="es-US" sz="500" b="0" i="0" strike="noStrike" cap="none" spc="0" baseline="0" dirty="0">
                    <a:solidFill>
                      <a:srgbClr val="000000"/>
                    </a:solidFill>
                    <a:effectLst/>
                    <a:latin typeface="Libre Franklin"/>
                    <a:ea typeface="Libre Franklin"/>
                    <a:cs typeface="Libre Franklin"/>
                  </a:rPr>
                  <a:t>? ¿Por qué?</a:t>
                </a:r>
              </a:p>
              <a:p>
                <a:endParaRPr lang="en-US" sz="1200" b="0" i="0" dirty="0">
                  <a:latin typeface="Libre Franklin" pitchFamily="2" charset="0"/>
                </a:endParaRPr>
              </a:p>
              <a:p>
                <a:r>
                  <a:rPr lang="es-US" sz="500" b="0" i="0" strike="noStrike" cap="none" spc="0" baseline="0" dirty="0">
                    <a:solidFill>
                      <a:srgbClr val="000000"/>
                    </a:solidFill>
                    <a:effectLst/>
                    <a:latin typeface="Libre Franklin"/>
                    <a:ea typeface="Libre Franklin"/>
                    <a:cs typeface="Libre Franklin"/>
                  </a:rPr>
                  <a:t>¿Cuál es la respuesta? ¿Cómo lo saben?</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[Registre </a:t>
                </a:r>
                <a:r>
                  <a:rPr lang="en-IN" sz="800" b="1" i="0" dirty="0">
                    <a:latin typeface="Cambria Math" panose="02040503050406030204" pitchFamily="18" charset="0"/>
                  </a:rPr>
                  <a:t>𝟐+𝟏</a:t>
                </a:r>
                <a:r>
                  <a:rPr lang="en-US" sz="800" b="1" i="0" dirty="0">
                    <a:latin typeface="Cambria Math" panose="02040503050406030204" pitchFamily="18" charset="0"/>
                  </a:rPr>
                  <a:t>/</a:t>
                </a:r>
                <a:r>
                  <a:rPr lang="en-IN" sz="800" b="1" i="0" dirty="0">
                    <a:latin typeface="Cambria Math" panose="02040503050406030204" pitchFamily="18" charset="0"/>
                  </a:rPr>
                  <a:t>𝟒=𝟐 𝟏</a:t>
                </a:r>
                <a:r>
                  <a:rPr lang="en-US" sz="800" b="1" i="0" dirty="0">
                    <a:latin typeface="Cambria Math" panose="02040503050406030204" pitchFamily="18" charset="0"/>
                  </a:rPr>
                  <a:t>/</a:t>
                </a:r>
                <a:r>
                  <a:rPr lang="en-IN" sz="800" b="1" i="0" dirty="0">
                    <a:latin typeface="Cambria Math" panose="02040503050406030204" pitchFamily="18" charset="0"/>
                  </a:rPr>
                  <a:t>𝟒</a:t>
                </a:r>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[Invite a la clase a usar la rutina Pensar-Trabajar en parejas-Compartir para analizar cómo restar de </a:t>
                </a:r>
                <a:r>
                  <a:rPr lang="es-US" sz="500" b="1" i="0" strike="noStrike" cap="none" spc="0" baseline="0" dirty="0">
                    <a:solidFill>
                      <a:srgbClr val="000000"/>
                    </a:solidFill>
                    <a:effectLst/>
                    <a:latin typeface="Cambria"/>
                    <a:ea typeface="Cambria"/>
                    <a:cs typeface="Cambria"/>
                  </a:rPr>
                  <a:t>1</a:t>
                </a:r>
                <a:r>
                  <a:rPr lang="es-US" sz="500" b="1" i="0" strike="noStrike" cap="none" spc="0" baseline="0" dirty="0">
                    <a:solidFill>
                      <a:srgbClr val="000000"/>
                    </a:solidFill>
                    <a:effectLst/>
                    <a:latin typeface="Libre Franklin"/>
                    <a:ea typeface="Libre Franklin"/>
                    <a:cs typeface="Libre Franklin"/>
                  </a:rPr>
                  <a:t> se relaciona con la resta de números enteros].</a:t>
                </a:r>
              </a:p>
              <a:p>
                <a:endParaRPr lang="en-US" sz="1200" b="1" i="0" dirty="0">
                  <a:latin typeface="Libre Franklin" pitchFamily="2" charset="0"/>
                </a:endParaRPr>
              </a:p>
              <a:p>
                <a:r>
                  <a:rPr lang="es-US" sz="500" b="1" i="0" strike="noStrike" cap="none" spc="0" baseline="0" dirty="0">
                    <a:solidFill>
                      <a:srgbClr val="000000"/>
                    </a:solidFill>
                    <a:effectLst/>
                    <a:latin typeface="Libre Franklin"/>
                    <a:ea typeface="Libre Franklin"/>
                    <a:cs typeface="Libre Franklin"/>
                  </a:rPr>
                  <a:t>[</a:t>
                </a:r>
                <a:r>
                  <a:rPr lang="es-US" sz="700" b="1" i="0" strike="noStrike" cap="none" spc="0" baseline="0" dirty="0">
                    <a:solidFill>
                      <a:srgbClr val="000000"/>
                    </a:solidFill>
                    <a:effectLst/>
                    <a:latin typeface="Libre Franklin"/>
                    <a:ea typeface="Libre Franklin"/>
                    <a:cs typeface="Libre Franklin"/>
                  </a:rPr>
                  <a:t>Considere hacer las siguientes preguntas</a:t>
                </a:r>
                <a:r>
                  <a:rPr lang="es-US" sz="500" b="1"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pPr marL="171450" indent="-171450">
                  <a:buFont typeface="Arial" panose="020B0604020202020204" pitchFamily="34" charset="0"/>
                  <a:buChar char="•"/>
                </a:pPr>
                <a:r>
                  <a:rPr lang="es-US" sz="500" b="1" i="0" strike="noStrike" cap="none" spc="0" baseline="0" dirty="0">
                    <a:solidFill>
                      <a:srgbClr val="000000"/>
                    </a:solidFill>
                    <a:effectLst/>
                    <a:latin typeface="Libre Franklin"/>
                    <a:ea typeface="Libre Franklin"/>
                    <a:cs typeface="Libre Franklin"/>
                  </a:rPr>
                  <a:t>¿Cómo podemos describir la expresión de resta </a:t>
                </a:r>
                <a:r>
                  <a:rPr lang="en-IN" sz="700" b="1" i="0" dirty="0">
                    <a:latin typeface="Cambria Math" panose="02040503050406030204" pitchFamily="18" charset="0"/>
                  </a:rPr>
                  <a:t>𝟓−𝟐 𝟑</a:t>
                </a:r>
                <a:r>
                  <a:rPr lang="en-US" sz="700" b="1" i="0" dirty="0">
                    <a:latin typeface="Cambria Math" panose="02040503050406030204" pitchFamily="18" charset="0"/>
                  </a:rPr>
                  <a:t>/</a:t>
                </a:r>
                <a:r>
                  <a:rPr lang="en-IN" sz="700" b="1" i="0" dirty="0">
                    <a:latin typeface="Cambria Math" panose="02040503050406030204" pitchFamily="18" charset="0"/>
                  </a:rPr>
                  <a:t>𝟒</a:t>
                </a:r>
                <a:r>
                  <a:rPr lang="es-US" sz="500" b="1" i="0" strike="noStrike" cap="none" spc="0" baseline="0" dirty="0">
                    <a:solidFill>
                      <a:srgbClr val="000000"/>
                    </a:solidFill>
                    <a:effectLst/>
                    <a:latin typeface="Libre Franklin"/>
                    <a:ea typeface="Libre Franklin"/>
                    <a:cs typeface="Libre Franklin"/>
                  </a:rPr>
                  <a:t> usando las palabras </a:t>
                </a:r>
                <a:r>
                  <a:rPr lang="es-US" sz="500" b="1" i="1" strike="noStrike" cap="none" spc="0" baseline="0" dirty="0">
                    <a:solidFill>
                      <a:srgbClr val="000000"/>
                    </a:solidFill>
                    <a:effectLst/>
                    <a:latin typeface="Libre Franklin"/>
                    <a:ea typeface="Libre Franklin"/>
                    <a:cs typeface="Libre Franklin"/>
                  </a:rPr>
                  <a:t>minuendo</a:t>
                </a:r>
                <a:r>
                  <a:rPr lang="es-US" sz="500" b="1" i="0" strike="noStrike" cap="none" spc="0" baseline="0" dirty="0">
                    <a:solidFill>
                      <a:srgbClr val="000000"/>
                    </a:solidFill>
                    <a:effectLst/>
                    <a:latin typeface="Libre Franklin"/>
                    <a:ea typeface="Libre Franklin"/>
                    <a:cs typeface="Libre Franklin"/>
                  </a:rPr>
                  <a:t> y </a:t>
                </a:r>
                <a:r>
                  <a:rPr lang="es-US" sz="500" b="1" i="1" strike="noStrike" cap="none" spc="0" baseline="0" dirty="0">
                    <a:solidFill>
                      <a:srgbClr val="000000"/>
                    </a:solidFill>
                    <a:effectLst/>
                    <a:latin typeface="Libre Franklin"/>
                    <a:ea typeface="Libre Franklin"/>
                    <a:cs typeface="Libre Franklin"/>
                  </a:rPr>
                  <a:t>sustraendo</a:t>
                </a:r>
                <a:r>
                  <a:rPr lang="es-US" sz="500" b="1" i="0" strike="noStrike" cap="none" spc="0" baseline="0" dirty="0">
                    <a:solidFill>
                      <a:srgbClr val="000000"/>
                    </a:solidFill>
                    <a:effectLst/>
                    <a:latin typeface="Libre Franklin"/>
                    <a:ea typeface="Libre Franklin"/>
                    <a:cs typeface="Libre Franklin"/>
                  </a:rPr>
                  <a:t>?</a:t>
                </a:r>
              </a:p>
              <a:p>
                <a:pPr marL="171450" indent="-171450">
                  <a:buFont typeface="Arial" panose="020B0604020202020204" pitchFamily="34" charset="0"/>
                  <a:buChar char="•"/>
                </a:pPr>
                <a:r>
                  <a:rPr lang="es-US" sz="500" b="1" i="0" strike="noStrike" cap="none" spc="0" baseline="0" dirty="0">
                    <a:solidFill>
                      <a:srgbClr val="000000"/>
                    </a:solidFill>
                    <a:effectLst/>
                    <a:latin typeface="Libre Franklin"/>
                    <a:ea typeface="Libre Franklin"/>
                    <a:cs typeface="Libre Franklin"/>
                  </a:rPr>
                  <a:t>¿Qué significa la palabra parte en el vínculo numérico? </a:t>
                </a:r>
                <a:r>
                  <a:rPr lang="es-US" sz="500" b="1" i="1" strike="noStrike" cap="none" spc="0" baseline="0" dirty="0">
                    <a:solidFill>
                      <a:srgbClr val="000000"/>
                    </a:solidFill>
                    <a:effectLst/>
                    <a:latin typeface="Libre Franklin"/>
                    <a:ea typeface="Libre Franklin"/>
                    <a:cs typeface="Libre Franklin"/>
                  </a:rPr>
                  <a:t>¿Y </a:t>
                </a:r>
                <a:r>
                  <a:rPr lang="es-US" sz="500" b="1" i="1" strike="noStrike" cap="none" spc="0" baseline="0" dirty="0" err="1">
                    <a:solidFill>
                      <a:srgbClr val="000000"/>
                    </a:solidFill>
                    <a:effectLst/>
                    <a:latin typeface="Libre Franklin"/>
                    <a:ea typeface="Libre Franklin"/>
                    <a:cs typeface="Libre Franklin"/>
                  </a:rPr>
                  <a:t>total</a:t>
                </a:r>
                <a:r>
                  <a:rPr lang="es-US" sz="500" b="1" i="0" strike="noStrike" cap="none" spc="0" baseline="0" dirty="0" err="1">
                    <a:solidFill>
                      <a:srgbClr val="000000"/>
                    </a:solidFill>
                    <a:effectLst/>
                    <a:latin typeface="Libre Franklin"/>
                    <a:ea typeface="Libre Franklin"/>
                    <a:cs typeface="Libre Franklin"/>
                  </a:rPr>
                  <a:t>?y</a:t>
                </a:r>
                <a:r>
                  <a:rPr lang="es-US" sz="500" b="1" i="0" strike="noStrike" cap="none" spc="0" baseline="0" dirty="0">
                    <a:solidFill>
                      <a:srgbClr val="000000"/>
                    </a:solidFill>
                    <a:effectLst/>
                    <a:latin typeface="Libre Franklin"/>
                    <a:ea typeface="Libre Franklin"/>
                    <a:cs typeface="Libre Franklin"/>
                  </a:rPr>
                  <a:t> </a:t>
                </a:r>
                <a:r>
                  <a:rPr lang="es-US" sz="500" b="1" i="1" strike="noStrike" cap="none" spc="0" baseline="0" dirty="0">
                    <a:solidFill>
                      <a:srgbClr val="000000"/>
                    </a:solidFill>
                    <a:effectLst/>
                    <a:latin typeface="Libre Franklin"/>
                    <a:ea typeface="Libre Franklin"/>
                    <a:cs typeface="Libre Franklin"/>
                  </a:rPr>
                  <a:t>¿Y sustraendo</a:t>
                </a:r>
                <a:r>
                  <a:rPr lang="es-US" sz="500" b="1" i="0" strike="noStrike" cap="none" spc="0" baseline="0" dirty="0">
                    <a:solidFill>
                      <a:srgbClr val="000000"/>
                    </a:solidFill>
                    <a:effectLst/>
                    <a:latin typeface="Libre Franklin"/>
                    <a:ea typeface="Libre Franklin"/>
                    <a:cs typeface="Libre Franklin"/>
                  </a:rPr>
                  <a:t>? </a:t>
                </a:r>
                <a:r>
                  <a:rPr lang="es-US" sz="500" b="1" i="1" strike="noStrike" cap="none" spc="0" baseline="0" dirty="0">
                    <a:solidFill>
                      <a:srgbClr val="000000"/>
                    </a:solidFill>
                    <a:effectLst/>
                    <a:latin typeface="Libre Franklin"/>
                    <a:ea typeface="Libre Franklin"/>
                    <a:cs typeface="Libre Franklin"/>
                  </a:rPr>
                  <a:t>¿Y minuendo</a:t>
                </a:r>
                <a:r>
                  <a:rPr lang="es-US" sz="500" b="1" i="0" strike="noStrike" cap="none" spc="0" baseline="0" dirty="0">
                    <a:solidFill>
                      <a:srgbClr val="000000"/>
                    </a:solidFill>
                    <a:effectLst/>
                    <a:latin typeface="Libre Franklin"/>
                    <a:ea typeface="Libre Franklin"/>
                    <a:cs typeface="Libre Franklin"/>
                  </a:rPr>
                  <a:t>? </a:t>
                </a:r>
                <a:r>
                  <a:rPr lang="es-US" sz="500" b="1" i="1" strike="noStrike" cap="none" spc="0" baseline="0" dirty="0">
                    <a:solidFill>
                      <a:srgbClr val="000000"/>
                    </a:solidFill>
                    <a:effectLst/>
                    <a:latin typeface="Libre Franklin"/>
                    <a:ea typeface="Libre Franklin"/>
                    <a:cs typeface="Libre Franklin"/>
                  </a:rPr>
                  <a:t>¿Diferencia</a:t>
                </a:r>
                <a:r>
                  <a:rPr lang="es-US" sz="500" b="1" i="0" strike="noStrike" cap="none" spc="0" baseline="0" dirty="0">
                    <a:solidFill>
                      <a:srgbClr val="000000"/>
                    </a:solidFill>
                    <a:effectLst/>
                    <a:latin typeface="Libre Franklin"/>
                    <a:ea typeface="Libre Franklin"/>
                    <a:cs typeface="Libre Franklin"/>
                  </a:rPr>
                  <a:t>?]</a:t>
                </a:r>
                <a:endParaRPr sz="1200" b="1" i="0" dirty="0">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EA45739F-774A-C9AD-0685-50C4E9003A50}"/>
              </a:ext>
            </a:extLst>
          </p:cNvPr>
          <p:cNvSpPr>
            <a:spLocks noGrp="1"/>
          </p:cNvSpPr>
          <p:nvPr>
            <p:ph type="sldNum" sz="quarter" idx="10"/>
          </p:nvPr>
        </p:nvSpPr>
        <p:spPr/>
        <p:txBody>
          <a:bodyPr/>
          <a:lstStyle/>
          <a:p>
            <a:fld id="{6101C5E1-D8E9-464D-A93E-CE21651935A7}" type="slidenum">
              <a:rPr lang="en-US" smtClean="0"/>
              <a:t>18</a:t>
            </a:fld>
            <a:endParaRPr lang="en-US"/>
          </a:p>
        </p:txBody>
      </p:sp>
    </p:spTree>
    <p:extLst>
      <p:ext uri="{BB962C8B-B14F-4D97-AF65-F5344CB8AC3E}">
        <p14:creationId xmlns:p14="http://schemas.microsoft.com/office/powerpoint/2010/main" val="6447650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0C0EC-6249-8E57-5358-E53D01C024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A701A6-46C7-F173-B731-D639A4FFF499}"/>
              </a:ext>
            </a:extLst>
          </p:cNvPr>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E705AD40-E28C-E254-9A53-926869FFF1ED}"/>
                  </a:ext>
                </a:extLst>
              </p:cNvPr>
              <p:cNvSpPr>
                <a:spLocks noGrp="1"/>
              </p:cNvSpPr>
              <p:nvPr>
                <p:ph type="body" idx="1"/>
              </p:nvPr>
            </p:nvSpPr>
            <p:spPr/>
            <p:txBody>
              <a:bodyPr>
                <a:normAutofit fontScale="92500" lnSpcReduction="20000"/>
              </a:bodyPr>
              <a:lstStyle/>
              <a:p>
                <a:r>
                  <a:rPr lang="es-US" sz="800" b="1" i="0" strike="noStrike" cap="none" spc="0" baseline="0" dirty="0">
                    <a:solidFill>
                      <a:srgbClr val="000000"/>
                    </a:solidFill>
                    <a:effectLst/>
                    <a:latin typeface="Libre Franklin"/>
                    <a:ea typeface="Libre Franklin"/>
                    <a:cs typeface="Libre Franklin"/>
                  </a:rPr>
                  <a:t>[Muestre la siguiente ecuación}:</a:t>
                </a:r>
              </a:p>
              <a:p>
                <a:endParaRPr lang="en-US" sz="1200" b="1" i="0" dirty="0">
                  <a:latin typeface="Libre Franklin" pitchFamily="2" charset="0"/>
                </a:endParaRPr>
              </a:p>
              <a:p>
                <a:pPr/>
                <a14:m>
                  <m:oMathPara xmlns:m="http://schemas.openxmlformats.org/officeDocument/2006/math">
                    <m:oMathParaPr>
                      <m:jc m:val="centerGroup"/>
                    </m:oMathParaPr>
                    <m:oMath xmlns:m="http://schemas.openxmlformats.org/officeDocument/2006/math">
                      <m:r>
                        <a:rPr lang="en-IN" sz="1200" b="1" i="0" smtClean="0">
                          <a:latin typeface="Cambria Math" panose="02040503050406030204" pitchFamily="18" charset="0"/>
                        </a:rPr>
                        <m:t>𝟓</m:t>
                      </m:r>
                      <m:r>
                        <a:rPr lang="en-IN" sz="1200" b="1" i="0" smtClean="0">
                          <a:latin typeface="Cambria Math" panose="02040503050406030204" pitchFamily="18" charset="0"/>
                        </a:rPr>
                        <m:t>−</m:t>
                      </m:r>
                      <m:r>
                        <a:rPr lang="en-IN" sz="1200" b="1" i="1" smtClean="0">
                          <a:latin typeface="Cambria Math" panose="02040503050406030204" pitchFamily="18" charset="0"/>
                        </a:rPr>
                        <m:t>𝟐</m:t>
                      </m:r>
                      <m:f>
                        <m:fPr>
                          <m:ctrlPr>
                            <a:rPr lang="en-US" sz="1200" b="1" i="1" smtClean="0">
                              <a:latin typeface="Cambria Math" panose="02040503050406030204" pitchFamily="18" charset="0"/>
                            </a:rPr>
                          </m:ctrlPr>
                        </m:fPr>
                        <m:num>
                          <m:r>
                            <a:rPr lang="en-IN" sz="1200" b="1" i="1" smtClean="0">
                              <a:latin typeface="Cambria Math" panose="02040503050406030204" pitchFamily="18" charset="0"/>
                            </a:rPr>
                            <m:t>𝟑</m:t>
                          </m:r>
                        </m:num>
                        <m:den>
                          <m:r>
                            <a:rPr lang="en-IN" sz="1200" b="1" i="1" smtClean="0">
                              <a:latin typeface="Cambria Math" panose="02040503050406030204" pitchFamily="18" charset="0"/>
                            </a:rPr>
                            <m:t>𝟒</m:t>
                          </m:r>
                        </m:den>
                      </m:f>
                      <m:r>
                        <a:rPr lang="en-IN" sz="1200" b="1" i="1" smtClean="0">
                          <a:latin typeface="Cambria Math" panose="02040503050406030204" pitchFamily="18" charset="0"/>
                        </a:rPr>
                        <m:t>=</m:t>
                      </m:r>
                      <m:r>
                        <a:rPr lang="en-IN" sz="1200" b="1" i="0" smtClean="0">
                          <a:latin typeface="Cambria Math" panose="02040503050406030204" pitchFamily="18" charset="0"/>
                        </a:rPr>
                        <m:t>𝟑</m:t>
                      </m:r>
                      <m:r>
                        <a:rPr lang="en-IN" sz="1200" b="1" i="0" smtClean="0">
                          <a:latin typeface="Cambria Math" panose="02040503050406030204" pitchFamily="18" charset="0"/>
                        </a:rPr>
                        <m:t>−</m:t>
                      </m:r>
                      <m:f>
                        <m:fPr>
                          <m:ctrlPr>
                            <a:rPr lang="en-US" sz="1200" b="1" i="1" smtClean="0">
                              <a:latin typeface="Cambria Math" panose="02040503050406030204" pitchFamily="18" charset="0"/>
                            </a:rPr>
                          </m:ctrlPr>
                        </m:fPr>
                        <m:num>
                          <m:r>
                            <a:rPr lang="en-IN" sz="1200" b="1" i="1" smtClean="0">
                              <a:latin typeface="Cambria Math" panose="02040503050406030204" pitchFamily="18" charset="0"/>
                            </a:rPr>
                            <m:t>𝟑</m:t>
                          </m:r>
                        </m:num>
                        <m:den>
                          <m:r>
                            <a:rPr lang="en-IN" sz="1200" b="1" i="1" smtClean="0">
                              <a:latin typeface="Cambria Math" panose="02040503050406030204" pitchFamily="18" charset="0"/>
                            </a:rPr>
                            <m:t>𝟒</m:t>
                          </m:r>
                        </m:den>
                      </m:f>
                    </m:oMath>
                  </m:oMathPara>
                </a14:m>
                <a:endParaRPr lang="en-US" sz="1200" b="1" i="0" dirty="0">
                  <a:latin typeface="Libre Franklin" pitchFamily="2" charset="0"/>
                </a:endParaRPr>
              </a:p>
              <a:p>
                <a:endParaRPr lang="en-US" sz="1200" b="1" i="0"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Cuando restamos números enteros primero, pudimos reescribir la expresión original como </a:t>
                </a:r>
                <a14:m>
                  <m:oMath xmlns:m="http://schemas.openxmlformats.org/officeDocument/2006/math">
                    <m:r>
                      <a:rPr lang="en-IN" sz="800" b="0" i="0" dirty="0" smtClean="0">
                        <a:latin typeface="Cambria Math" panose="02040503050406030204" pitchFamily="18" charset="0"/>
                      </a:rPr>
                      <m:t>3−</m:t>
                    </m:r>
                    <m:f>
                      <m:fPr>
                        <m:ctrlPr>
                          <a:rPr lang="en-US" sz="800" b="0" i="1" dirty="0" smtClean="0">
                            <a:latin typeface="Cambria Math" panose="02040503050406030204" pitchFamily="18" charset="0"/>
                          </a:rPr>
                        </m:ctrlPr>
                      </m:fPr>
                      <m:num>
                        <m:r>
                          <a:rPr lang="en-IN" sz="800" b="0" i="1" dirty="0" smtClean="0">
                            <a:latin typeface="Cambria Math" panose="02040503050406030204" pitchFamily="18" charset="0"/>
                          </a:rPr>
                          <m:t>3</m:t>
                        </m:r>
                      </m:num>
                      <m:den>
                        <m:r>
                          <a:rPr lang="en-IN" sz="800" b="0" i="1" dirty="0" smtClean="0">
                            <a:latin typeface="Cambria Math" panose="02040503050406030204" pitchFamily="18" charset="0"/>
                          </a:rPr>
                          <m:t>4</m:t>
                        </m:r>
                      </m:den>
                    </m:f>
                  </m:oMath>
                </a14:m>
                <a:r>
                  <a:rPr lang="es-US" sz="800" b="0" i="0" strike="noStrike" cap="none" spc="0" baseline="0" dirty="0">
                    <a:solidFill>
                      <a:srgbClr val="000000"/>
                    </a:solidFill>
                    <a:effectLst/>
                    <a:latin typeface="Libre Franklin"/>
                    <a:ea typeface="Libre Franklin"/>
                    <a:cs typeface="Libre Franklin"/>
                  </a:rPr>
                  <a:t>. ¿Eso hace que el problema sea más simple? ¿Por qué?</a:t>
                </a:r>
              </a:p>
              <a:p>
                <a:endParaRPr lang="en-US" sz="1200" b="0" i="0"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Entonces, podemos restar primero la parte de número entero del minuendo. Hacer esto nos proporciona un problema más simple. Una vez que tenemos el problema más simple, podemos restar de </a:t>
                </a:r>
                <a:r>
                  <a:rPr lang="es-US" sz="800" b="0" i="0" strike="noStrike" cap="none" spc="0" baseline="0" dirty="0">
                    <a:solidFill>
                      <a:srgbClr val="000000"/>
                    </a:solidFill>
                    <a:effectLst/>
                    <a:latin typeface="Cambria"/>
                    <a:ea typeface="Cambria"/>
                    <a:cs typeface="Cambria"/>
                  </a:rPr>
                  <a:t>1</a:t>
                </a:r>
                <a:r>
                  <a:rPr lang="es-US" sz="800" b="0" i="0" strike="noStrike" cap="none" spc="0" baseline="0" dirty="0">
                    <a:solidFill>
                      <a:srgbClr val="000000"/>
                    </a:solidFill>
                    <a:effectLst/>
                    <a:latin typeface="Libre Franklin"/>
                    <a:ea typeface="Libre Franklin"/>
                    <a:cs typeface="Libre Franklin"/>
                  </a:rPr>
                  <a:t> para hallar la diferencia.</a:t>
                </a:r>
              </a:p>
              <a:p>
                <a:endParaRPr lang="en-US" sz="1200" b="0" i="0"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Analicemos otros dos métodos para hallar la diferencia </a:t>
                </a:r>
                <a14:m>
                  <m:oMath xmlns:m="http://schemas.openxmlformats.org/officeDocument/2006/math">
                    <m:r>
                      <a:rPr lang="en-IN" sz="800" b="0" i="0" dirty="0" smtClean="0">
                        <a:latin typeface="Cambria Math" panose="02040503050406030204" pitchFamily="18" charset="0"/>
                      </a:rPr>
                      <m:t>5−</m:t>
                    </m:r>
                    <m:r>
                      <a:rPr lang="en-IN" sz="800" b="0" i="1" dirty="0" smtClean="0">
                        <a:latin typeface="Cambria Math" panose="02040503050406030204" pitchFamily="18" charset="0"/>
                      </a:rPr>
                      <m:t>2</m:t>
                    </m:r>
                    <m:f>
                      <m:fPr>
                        <m:ctrlPr>
                          <a:rPr lang="en-US" sz="800" b="0" i="1" dirty="0" smtClean="0">
                            <a:latin typeface="Cambria Math" panose="02040503050406030204" pitchFamily="18" charset="0"/>
                          </a:rPr>
                        </m:ctrlPr>
                      </m:fPr>
                      <m:num>
                        <m:r>
                          <a:rPr lang="en-IN" sz="800" b="0" i="1" dirty="0" smtClean="0">
                            <a:latin typeface="Cambria Math" panose="02040503050406030204" pitchFamily="18" charset="0"/>
                          </a:rPr>
                          <m:t>3</m:t>
                        </m:r>
                      </m:num>
                      <m:den>
                        <m:r>
                          <a:rPr lang="en-IN" sz="800" b="0" i="1" dirty="0" smtClean="0">
                            <a:latin typeface="Cambria Math" panose="02040503050406030204" pitchFamily="18" charset="0"/>
                          </a:rPr>
                          <m:t>4</m:t>
                        </m:r>
                      </m:den>
                    </m:f>
                  </m:oMath>
                </a14:m>
                <a:r>
                  <a:rPr lang="es-US" sz="800" b="0" i="0" strike="noStrike" cap="none" spc="0" baseline="0" dirty="0">
                    <a:solidFill>
                      <a:srgbClr val="000000"/>
                    </a:solidFill>
                    <a:effectLst/>
                    <a:latin typeface="Libre Franklin"/>
                    <a:ea typeface="Libre Franklin"/>
                    <a:cs typeface="Libre Franklin"/>
                  </a:rPr>
                  <a:t>.</a:t>
                </a:r>
              </a:p>
              <a:p>
                <a:endParaRPr lang="en-US" sz="1200" b="1" i="0"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[Muestre el trabajo de la clase que aparece en la edición para la enseñanza].</a:t>
                </a:r>
              </a:p>
              <a:p>
                <a:endParaRPr lang="en-US" sz="1200" b="1" i="0" dirty="0">
                  <a:latin typeface="Libre Franklin" pitchFamily="2" charset="0"/>
                </a:endParaRPr>
              </a:p>
              <a:p>
                <a:r>
                  <a:rPr lang="es-US" sz="800" b="1" i="0" strike="noStrike" cap="none" spc="0" baseline="0" dirty="0">
                    <a:solidFill>
                      <a:srgbClr val="000000"/>
                    </a:solidFill>
                    <a:effectLst/>
                    <a:latin typeface="Libre Franklin"/>
                    <a:ea typeface="Libre Franklin"/>
                    <a:cs typeface="Libre Franklin"/>
                  </a:rPr>
                  <a:t>[Invite a la clase a usar la rutina Pensar-Trabajar en parejas-Compartir para analizar lo que ven en cada ejemplo de trabajo].</a:t>
                </a:r>
              </a:p>
              <a:p>
                <a:endParaRPr lang="en-US" sz="1200" b="1" i="0"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¿Qué observan sobre el trabajo de Riley?</a:t>
                </a:r>
              </a:p>
              <a:p>
                <a:endParaRPr lang="en-US" sz="1200" b="0" i="0"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Riley usó el método de sumar para hallar la diferencia, que es el mismo método que podríamos usar cuando restamos números enteros.</a:t>
                </a:r>
              </a:p>
              <a:p>
                <a:endParaRPr lang="en-US" sz="1200" b="0" i="0"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¿Qué observan sobre el trabajo de Leo?</a:t>
                </a:r>
              </a:p>
              <a:p>
                <a:endParaRPr lang="en-US" sz="1200" b="0" i="0"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Leo eligió descomponer el sustraendo como </a:t>
                </a:r>
                <a14:m>
                  <m:oMath xmlns:m="http://schemas.openxmlformats.org/officeDocument/2006/math">
                    <m:r>
                      <a:rPr lang="en-IN" sz="800" b="0" i="1" dirty="0" smtClean="0">
                        <a:latin typeface="Cambria Math" panose="02040503050406030204" pitchFamily="18" charset="0"/>
                      </a:rPr>
                      <m:t>2</m:t>
                    </m:r>
                    <m:f>
                      <m:fPr>
                        <m:ctrlPr>
                          <a:rPr lang="en-US" sz="800" b="0" i="1" dirty="0" smtClean="0">
                            <a:latin typeface="Cambria Math" panose="02040503050406030204" pitchFamily="18" charset="0"/>
                          </a:rPr>
                        </m:ctrlPr>
                      </m:fPr>
                      <m:num>
                        <m:r>
                          <a:rPr lang="en-IN" sz="800" b="0" i="1" dirty="0" smtClean="0">
                            <a:latin typeface="Cambria Math" panose="02040503050406030204" pitchFamily="18" charset="0"/>
                          </a:rPr>
                          <m:t>3</m:t>
                        </m:r>
                      </m:num>
                      <m:den>
                        <m:r>
                          <a:rPr lang="en-IN" sz="800" b="0" i="1" dirty="0" smtClean="0">
                            <a:latin typeface="Cambria Math" panose="02040503050406030204" pitchFamily="18" charset="0"/>
                          </a:rPr>
                          <m:t>4</m:t>
                        </m:r>
                      </m:den>
                    </m:f>
                  </m:oMath>
                </a14:m>
                <a:r>
                  <a:rPr lang="es-US" sz="800" b="0" i="0" strike="noStrike" cap="none" spc="0" baseline="0" dirty="0">
                    <a:solidFill>
                      <a:srgbClr val="000000"/>
                    </a:solidFill>
                    <a:effectLst/>
                    <a:latin typeface="Libre Franklin"/>
                    <a:ea typeface="Libre Franklin"/>
                    <a:cs typeface="Libre Franklin"/>
                  </a:rPr>
                  <a:t> en 2 y </a:t>
                </a:r>
                <a14:m>
                  <m:oMath xmlns:m="http://schemas.openxmlformats.org/officeDocument/2006/math">
                    <m:f>
                      <m:fPr>
                        <m:ctrlPr>
                          <a:rPr lang="en-US" sz="800" b="0" i="1" dirty="0" smtClean="0">
                            <a:latin typeface="Cambria Math" panose="02040503050406030204" pitchFamily="18" charset="0"/>
                          </a:rPr>
                        </m:ctrlPr>
                      </m:fPr>
                      <m:num>
                        <m:r>
                          <a:rPr lang="en-IN" sz="800" b="0" i="1" dirty="0" smtClean="0">
                            <a:latin typeface="Cambria Math" panose="02040503050406030204" pitchFamily="18" charset="0"/>
                          </a:rPr>
                          <m:t>3</m:t>
                        </m:r>
                      </m:num>
                      <m:den>
                        <m:r>
                          <a:rPr lang="en-IN" sz="800" b="0" i="1" dirty="0" smtClean="0">
                            <a:latin typeface="Cambria Math" panose="02040503050406030204" pitchFamily="18" charset="0"/>
                          </a:rPr>
                          <m:t>4</m:t>
                        </m:r>
                      </m:den>
                    </m:f>
                  </m:oMath>
                </a14:m>
                <a:r>
                  <a:rPr lang="es-US" sz="800" b="0" i="0" strike="noStrike" cap="none" spc="0" baseline="0" dirty="0">
                    <a:solidFill>
                      <a:srgbClr val="000000"/>
                    </a:solidFill>
                    <a:effectLst/>
                    <a:latin typeface="Libre Franklin"/>
                    <a:ea typeface="Libre Franklin"/>
                    <a:cs typeface="Libre Franklin"/>
                  </a:rPr>
                  <a:t>. Luego, Leo restó la parte del número entero del total, </a:t>
                </a:r>
                <a:r>
                  <a:rPr lang="es-US" sz="800" b="0" i="0" strike="noStrike" cap="none" spc="0" baseline="0" dirty="0">
                    <a:solidFill>
                      <a:srgbClr val="000000"/>
                    </a:solidFill>
                    <a:effectLst/>
                    <a:latin typeface="Cambria"/>
                    <a:ea typeface="Cambria"/>
                    <a:cs typeface="Cambria"/>
                  </a:rPr>
                  <a:t>5</a:t>
                </a:r>
                <a:r>
                  <a:rPr lang="es-US" sz="800" b="0" i="0" strike="noStrike" cap="none" spc="0" baseline="0" dirty="0">
                    <a:solidFill>
                      <a:srgbClr val="000000"/>
                    </a:solidFill>
                    <a:effectLst/>
                    <a:latin typeface="Libre Franklin"/>
                    <a:ea typeface="Libre Franklin"/>
                    <a:cs typeface="Libre Franklin"/>
                  </a:rPr>
                  <a:t> y restó </a:t>
                </a:r>
                <a14:m>
                  <m:oMath xmlns:m="http://schemas.openxmlformats.org/officeDocument/2006/math">
                    <m:f>
                      <m:fPr>
                        <m:ctrlPr>
                          <a:rPr lang="en-US" sz="800" b="0" i="1" dirty="0" smtClean="0">
                            <a:latin typeface="Cambria Math" panose="02040503050406030204" pitchFamily="18" charset="0"/>
                          </a:rPr>
                        </m:ctrlPr>
                      </m:fPr>
                      <m:num>
                        <m:r>
                          <a:rPr lang="en-IN" sz="800" b="0" i="1" dirty="0" smtClean="0">
                            <a:latin typeface="Cambria Math" panose="02040503050406030204" pitchFamily="18" charset="0"/>
                          </a:rPr>
                          <m:t>3</m:t>
                        </m:r>
                      </m:num>
                      <m:den>
                        <m:r>
                          <a:rPr lang="en-IN" sz="800" b="0" i="1" dirty="0" smtClean="0">
                            <a:latin typeface="Cambria Math" panose="02040503050406030204" pitchFamily="18" charset="0"/>
                          </a:rPr>
                          <m:t>4</m:t>
                        </m:r>
                      </m:den>
                    </m:f>
                  </m:oMath>
                </a14:m>
                <a:r>
                  <a:rPr lang="es-US" sz="800" b="0" i="0" strike="noStrike" cap="none" spc="0" baseline="0" dirty="0">
                    <a:solidFill>
                      <a:srgbClr val="000000"/>
                    </a:solidFill>
                    <a:effectLst/>
                    <a:latin typeface="Libre Franklin"/>
                    <a:ea typeface="Libre Franklin"/>
                    <a:cs typeface="Libre Franklin"/>
                  </a:rPr>
                  <a:t> de la diferencia. Con su método, Leo descompuso las partes y restó cada parte del total.</a:t>
                </a:r>
              </a:p>
              <a:p>
                <a:endParaRPr lang="en-US" sz="1200" b="0" i="0" dirty="0">
                  <a:latin typeface="Libre Franklin" pitchFamily="2" charset="0"/>
                </a:endParaRPr>
              </a:p>
              <a:p>
                <a:r>
                  <a:rPr lang="es-US" sz="800" b="0" i="0" strike="noStrike" cap="none" spc="0" baseline="0" dirty="0">
                    <a:solidFill>
                      <a:srgbClr val="000000"/>
                    </a:solidFill>
                    <a:effectLst/>
                    <a:latin typeface="Libre Franklin"/>
                    <a:ea typeface="Libre Franklin"/>
                    <a:cs typeface="Libre Franklin"/>
                  </a:rPr>
                  <a:t>Hay muchos métodos que podemos usar para restar. Podemos restar unidades semejantes, restar de </a:t>
                </a:r>
                <a:r>
                  <a:rPr lang="es-US" sz="800" b="0" i="0" strike="noStrike" cap="none" spc="0" baseline="0" dirty="0">
                    <a:solidFill>
                      <a:srgbClr val="000000"/>
                    </a:solidFill>
                    <a:effectLst/>
                    <a:latin typeface="Cambria"/>
                    <a:ea typeface="Cambria"/>
                    <a:cs typeface="Cambria"/>
                  </a:rPr>
                  <a:t>1</a:t>
                </a:r>
                <a:r>
                  <a:rPr lang="es-US" sz="800" b="0" i="0" strike="noStrike" cap="none" spc="0" baseline="0" dirty="0">
                    <a:solidFill>
                      <a:srgbClr val="000000"/>
                    </a:solidFill>
                    <a:effectLst/>
                    <a:latin typeface="Libre Franklin"/>
                    <a:ea typeface="Libre Franklin"/>
                    <a:cs typeface="Libre Franklin"/>
                  </a:rPr>
                  <a:t>, sumar o descomponer las partes a restar del total. Siempre debemos considerar la expresión dada y, luego, elegir un método que tenga sentido para restar.</a:t>
                </a:r>
              </a:p>
              <a:p>
                <a:endParaRPr lang="en-US" sz="1200" b="1" i="0" dirty="0">
                  <a:latin typeface="Libre Franklin" pitchFamily="2" charset="0"/>
                </a:endParaRPr>
              </a:p>
            </p:txBody>
          </p:sp>
        </mc:Choice>
        <mc:Fallback xmlns="">
          <p:sp>
            <p:nvSpPr>
              <p:cNvPr id="3" name="Notes Placeholder 2">
                <a:extLst>
                  <a:ext uri="{FF2B5EF4-FFF2-40B4-BE49-F238E27FC236}">
                    <a16:creationId xmlns:a16="http://schemas.microsoft.com/office/drawing/2014/main" id="{E705AD40-E28C-E254-9A53-926869FFF1ED}"/>
                  </a:ext>
                </a:extLst>
              </p:cNvPr>
              <p:cNvSpPr>
                <a:spLocks noGrp="1"/>
              </p:cNvSpPr>
              <p:nvPr>
                <p:ph type="body" idx="1"/>
              </p:nvPr>
            </p:nvSpPr>
            <p:spPr/>
            <p:txBody>
              <a:bodyPr>
                <a:normAutofit fontScale="92500" lnSpcReduction="20000"/>
              </a:bodyPr>
              <a:lstStyle/>
              <a:p>
                <a:r>
                  <a:rPr lang="es-US" sz="800" b="1" i="0" strike="noStrike" cap="none" spc="0" baseline="0">
                    <a:solidFill>
                      <a:srgbClr val="000000"/>
                    </a:solidFill>
                    <a:effectLst/>
                    <a:latin typeface="Libre Franklin"/>
                    <a:ea typeface="Libre Franklin"/>
                    <a:cs typeface="Libre Franklin"/>
                  </a:rPr>
                  <a:t>[Muestre la siguiente ecuación}:</a:t>
                </a:r>
              </a:p>
              <a:p>
                <a:endParaRPr lang="en-US" sz="1200" b="1" i="0">
                  <a:latin typeface="Libre Franklin" pitchFamily="2" charset="0"/>
                </a:endParaRPr>
              </a:p>
              <a:p>
                <a:pPr/>
                <a:r>
                  <a:rPr lang="en-IN" sz="1200" b="1" i="0">
                    <a:latin typeface="Cambria Math" panose="02040503050406030204" pitchFamily="18" charset="0"/>
                  </a:rPr>
                  <a:t>𝟓−𝟐 𝟑</a:t>
                </a:r>
                <a:r>
                  <a:rPr lang="en-US" sz="1200" b="1" i="0">
                    <a:latin typeface="Cambria Math" panose="02040503050406030204" pitchFamily="18" charset="0"/>
                  </a:rPr>
                  <a:t>/</a:t>
                </a:r>
                <a:r>
                  <a:rPr lang="en-IN" sz="1200" b="1" i="0">
                    <a:latin typeface="Cambria Math" panose="02040503050406030204" pitchFamily="18" charset="0"/>
                  </a:rPr>
                  <a:t>𝟒=𝟑−𝟑</a:t>
                </a:r>
                <a:r>
                  <a:rPr lang="en-US" sz="1200" b="1" i="0">
                    <a:latin typeface="Cambria Math" panose="02040503050406030204" pitchFamily="18" charset="0"/>
                  </a:rPr>
                  <a:t>/</a:t>
                </a:r>
                <a:r>
                  <a:rPr lang="en-IN" sz="1200" b="1" i="0">
                    <a:latin typeface="Cambria Math" panose="02040503050406030204" pitchFamily="18" charset="0"/>
                  </a:rPr>
                  <a:t>𝟒</a:t>
                </a:r>
                <a:endParaRPr lang="en-US" sz="1200" b="1" i="0">
                  <a:latin typeface="Libre Franklin" pitchFamily="2" charset="0"/>
                </a:endParaRPr>
              </a:p>
              <a:p>
                <a:endParaRPr lang="en-US" sz="1200" b="1" i="0">
                  <a:latin typeface="Libre Franklin" pitchFamily="2" charset="0"/>
                </a:endParaRPr>
              </a:p>
              <a:p>
                <a:r>
                  <a:rPr lang="es-US" sz="800" b="0" i="0" strike="noStrike" cap="none" spc="0" baseline="0">
                    <a:solidFill>
                      <a:srgbClr val="000000"/>
                    </a:solidFill>
                    <a:effectLst/>
                    <a:latin typeface="Libre Franklin"/>
                    <a:ea typeface="Libre Franklin"/>
                    <a:cs typeface="Libre Franklin"/>
                  </a:rPr>
                  <a:t>Cuando restamos números enteros primero, pudimos reescribir la expresión original como . ¿Eso hace que el problema sea más simple? ¿Por qué?</a:t>
                </a:r>
              </a:p>
              <a:p>
                <a:endParaRPr lang="en-US" sz="1200" b="0" i="0">
                  <a:latin typeface="Libre Franklin" pitchFamily="2" charset="0"/>
                </a:endParaRPr>
              </a:p>
              <a:p>
                <a:r>
                  <a:rPr lang="es-US" sz="800" b="0" i="0" strike="noStrike" cap="none" spc="0" baseline="0">
                    <a:solidFill>
                      <a:srgbClr val="000000"/>
                    </a:solidFill>
                    <a:effectLst/>
                    <a:latin typeface="Libre Franklin"/>
                    <a:ea typeface="Libre Franklin"/>
                    <a:cs typeface="Libre Franklin"/>
                  </a:rPr>
                  <a:t>Entonces, podemos restar primero la parte de número entero del minuendo. Hacer esto nos proporciona un problema más simple. Una vez que tenemos el problema más simple, podemos restar de </a:t>
                </a:r>
                <a:r>
                  <a:rPr lang="es-US" sz="800" b="0" i="0" strike="noStrike" cap="none" spc="0" baseline="0">
                    <a:solidFill>
                      <a:srgbClr val="000000"/>
                    </a:solidFill>
                    <a:effectLst/>
                    <a:latin typeface="Cambria"/>
                    <a:ea typeface="Cambria"/>
                    <a:cs typeface="Cambria"/>
                  </a:rPr>
                  <a:t>1</a:t>
                </a:r>
                <a:r>
                  <a:rPr lang="es-US" sz="800" b="0" i="0" strike="noStrike" cap="none" spc="0" baseline="0">
                    <a:solidFill>
                      <a:srgbClr val="000000"/>
                    </a:solidFill>
                    <a:effectLst/>
                    <a:latin typeface="Libre Franklin"/>
                    <a:ea typeface="Libre Franklin"/>
                    <a:cs typeface="Libre Franklin"/>
                  </a:rPr>
                  <a:t> para hallar la diferencia.</a:t>
                </a:r>
              </a:p>
              <a:p>
                <a:endParaRPr lang="en-US" sz="1200" b="0" i="0">
                  <a:latin typeface="Libre Franklin" pitchFamily="2" charset="0"/>
                </a:endParaRPr>
              </a:p>
              <a:p>
                <a:r>
                  <a:rPr lang="es-US" sz="800" b="0" i="0" strike="noStrike" cap="none" spc="0" baseline="0">
                    <a:solidFill>
                      <a:srgbClr val="000000"/>
                    </a:solidFill>
                    <a:effectLst/>
                    <a:latin typeface="Libre Franklin"/>
                    <a:ea typeface="Libre Franklin"/>
                    <a:cs typeface="Libre Franklin"/>
                  </a:rPr>
                  <a:t>Analicemos otros dos métodos para hallar la diferencia .</a:t>
                </a:r>
              </a:p>
              <a:p>
                <a:endParaRPr lang="en-US" sz="1200" b="1" i="0">
                  <a:latin typeface="Libre Franklin" pitchFamily="2" charset="0"/>
                </a:endParaRPr>
              </a:p>
              <a:p>
                <a:r>
                  <a:rPr lang="es-US" sz="800" b="1" i="0" strike="noStrike" cap="none" spc="0" baseline="0">
                    <a:solidFill>
                      <a:srgbClr val="000000"/>
                    </a:solidFill>
                    <a:effectLst/>
                    <a:latin typeface="Libre Franklin"/>
                    <a:ea typeface="Libre Franklin"/>
                    <a:cs typeface="Libre Franklin"/>
                  </a:rPr>
                  <a:t>[Muestre el trabajo de la clase que aparece en la edición para la enseñanza].</a:t>
                </a:r>
              </a:p>
              <a:p>
                <a:endParaRPr lang="en-US" sz="1200" b="1" i="0">
                  <a:latin typeface="Libre Franklin" pitchFamily="2" charset="0"/>
                </a:endParaRPr>
              </a:p>
              <a:p>
                <a:r>
                  <a:rPr lang="es-US" sz="800" b="1" i="0" strike="noStrike" cap="none" spc="0" baseline="0">
                    <a:solidFill>
                      <a:srgbClr val="000000"/>
                    </a:solidFill>
                    <a:effectLst/>
                    <a:latin typeface="Libre Franklin"/>
                    <a:ea typeface="Libre Franklin"/>
                    <a:cs typeface="Libre Franklin"/>
                  </a:rPr>
                  <a:t>[Invite a la clase a usar la rutina Pensar-Trabajar en parejas-Compartir para analizar lo que ven en cada ejemplo de trabajo].</a:t>
                </a:r>
              </a:p>
              <a:p>
                <a:endParaRPr lang="en-US" sz="1200" b="1" i="0">
                  <a:latin typeface="Libre Franklin" pitchFamily="2" charset="0"/>
                </a:endParaRPr>
              </a:p>
              <a:p>
                <a:r>
                  <a:rPr lang="es-US" sz="800" b="0" i="0" strike="noStrike" cap="none" spc="0" baseline="0">
                    <a:solidFill>
                      <a:srgbClr val="000000"/>
                    </a:solidFill>
                    <a:effectLst/>
                    <a:latin typeface="Libre Franklin"/>
                    <a:ea typeface="Libre Franklin"/>
                    <a:cs typeface="Libre Franklin"/>
                  </a:rPr>
                  <a:t>¿Qué observan sobre el trabajo de Riley?</a:t>
                </a:r>
              </a:p>
              <a:p>
                <a:endParaRPr lang="en-US" sz="1200" b="0" i="0">
                  <a:latin typeface="Libre Franklin" pitchFamily="2" charset="0"/>
                </a:endParaRPr>
              </a:p>
              <a:p>
                <a:r>
                  <a:rPr lang="es-US" sz="800" b="0" i="0" strike="noStrike" cap="none" spc="0" baseline="0">
                    <a:solidFill>
                      <a:srgbClr val="000000"/>
                    </a:solidFill>
                    <a:effectLst/>
                    <a:latin typeface="Libre Franklin"/>
                    <a:ea typeface="Libre Franklin"/>
                    <a:cs typeface="Libre Franklin"/>
                  </a:rPr>
                  <a:t>Riley usó el método de sumar para hallar la diferencia, que es el mismo método que podríamos usar cuando restamos números enteros.</a:t>
                </a:r>
              </a:p>
              <a:p>
                <a:endParaRPr lang="en-US" sz="1200" b="0" i="0">
                  <a:latin typeface="Libre Franklin" pitchFamily="2" charset="0"/>
                </a:endParaRPr>
              </a:p>
              <a:p>
                <a:r>
                  <a:rPr lang="es-US" sz="800" b="0" i="0" strike="noStrike" cap="none" spc="0" baseline="0">
                    <a:solidFill>
                      <a:srgbClr val="000000"/>
                    </a:solidFill>
                    <a:effectLst/>
                    <a:latin typeface="Libre Franklin"/>
                    <a:ea typeface="Libre Franklin"/>
                    <a:cs typeface="Libre Franklin"/>
                  </a:rPr>
                  <a:t>¿Qué observan sobre el trabajo de Leo?</a:t>
                </a:r>
              </a:p>
              <a:p>
                <a:endParaRPr lang="en-US" sz="1200" b="0" i="0">
                  <a:latin typeface="Libre Franklin" pitchFamily="2" charset="0"/>
                </a:endParaRPr>
              </a:p>
              <a:p>
                <a:r>
                  <a:rPr lang="es-US" sz="800" b="0" i="0" strike="noStrike" cap="none" spc="0" baseline="0">
                    <a:solidFill>
                      <a:srgbClr val="000000"/>
                    </a:solidFill>
                    <a:effectLst/>
                    <a:latin typeface="Libre Franklin"/>
                    <a:ea typeface="Libre Franklin"/>
                    <a:cs typeface="Libre Franklin"/>
                  </a:rPr>
                  <a:t>Leo eligió descomponer el sustraendo como </a:t>
                </a:r>
                <a:r>
                  <a:rPr lang="es-US" sz="800" b="0" i="0" strike="noStrike" cap="none" spc="0" baseline="0">
                    <a:solidFill>
                      <a:srgbClr val="000000"/>
                    </a:solidFill>
                    <a:effectLst/>
                    <a:latin typeface="Cambria"/>
                    <a:ea typeface="Cambria"/>
                    <a:cs typeface="Cambria"/>
                  </a:rPr>
                  <a:t>2</a:t>
                </a:r>
                <a:r>
                  <a:rPr lang="es-US" sz="800" b="0" i="0" strike="noStrike" cap="none" spc="0" baseline="0">
                    <a:solidFill>
                      <a:srgbClr val="000000"/>
                    </a:solidFill>
                    <a:effectLst/>
                    <a:latin typeface="Libre Franklin"/>
                    <a:ea typeface="Libre Franklin"/>
                    <a:cs typeface="Libre Franklin"/>
                  </a:rPr>
                  <a:t> y . Luego, Leo restó la parte del número entero del total, </a:t>
                </a:r>
                <a:r>
                  <a:rPr lang="es-US" sz="800" b="0" i="0" strike="noStrike" cap="none" spc="0" baseline="0">
                    <a:solidFill>
                      <a:srgbClr val="000000"/>
                    </a:solidFill>
                    <a:effectLst/>
                    <a:latin typeface="Cambria"/>
                    <a:ea typeface="Cambria"/>
                    <a:cs typeface="Cambria"/>
                  </a:rPr>
                  <a:t>5</a:t>
                </a:r>
                <a:r>
                  <a:rPr lang="es-US" sz="800" b="0" i="0" strike="noStrike" cap="none" spc="0" baseline="0">
                    <a:solidFill>
                      <a:srgbClr val="000000"/>
                    </a:solidFill>
                    <a:effectLst/>
                    <a:latin typeface="Libre Franklin"/>
                    <a:ea typeface="Libre Franklin"/>
                    <a:cs typeface="Libre Franklin"/>
                  </a:rPr>
                  <a:t> y restó de la diferencia. Con su método, Leo descompuso las partes y restó cada parte del total.</a:t>
                </a:r>
              </a:p>
              <a:p>
                <a:endParaRPr lang="en-US" sz="1200" b="0" i="0">
                  <a:latin typeface="Libre Franklin" pitchFamily="2" charset="0"/>
                </a:endParaRPr>
              </a:p>
              <a:p>
                <a:r>
                  <a:rPr lang="es-US" sz="800" b="0" i="0" strike="noStrike" cap="none" spc="0" baseline="0">
                    <a:solidFill>
                      <a:srgbClr val="000000"/>
                    </a:solidFill>
                    <a:effectLst/>
                    <a:latin typeface="Libre Franklin"/>
                    <a:ea typeface="Libre Franklin"/>
                    <a:cs typeface="Libre Franklin"/>
                  </a:rPr>
                  <a:t>Hay muchos métodos que podemos usar para restar. Podemos restar unidades semejantes, restar de </a:t>
                </a:r>
                <a:r>
                  <a:rPr lang="es-US" sz="800" b="0" i="0" strike="noStrike" cap="none" spc="0" baseline="0">
                    <a:solidFill>
                      <a:srgbClr val="000000"/>
                    </a:solidFill>
                    <a:effectLst/>
                    <a:latin typeface="Cambria"/>
                    <a:ea typeface="Cambria"/>
                    <a:cs typeface="Cambria"/>
                  </a:rPr>
                  <a:t>1</a:t>
                </a:r>
                <a:r>
                  <a:rPr lang="es-US" sz="800" b="0" i="0" strike="noStrike" cap="none" spc="0" baseline="0">
                    <a:solidFill>
                      <a:srgbClr val="000000"/>
                    </a:solidFill>
                    <a:effectLst/>
                    <a:latin typeface="Libre Franklin"/>
                    <a:ea typeface="Libre Franklin"/>
                    <a:cs typeface="Libre Franklin"/>
                  </a:rPr>
                  <a:t>, sumar o descomponer las partes a restar del total. Siempre debemos considerar la expresión dada y, luego, elegir un método que tenga sentido para restar.</a:t>
                </a:r>
              </a:p>
              <a:p>
                <a:endParaRPr lang="en-US" sz="1200" b="1" i="0">
                  <a:latin typeface="Libre Franklin" pitchFamily="2" charset="0"/>
                </a:endParaRPr>
              </a:p>
            </p:txBody>
          </p:sp>
        </mc:Fallback>
      </mc:AlternateContent>
      <p:sp>
        <p:nvSpPr>
          <p:cNvPr id="4" name="Slide Number Placeholder 3">
            <a:extLst>
              <a:ext uri="{FF2B5EF4-FFF2-40B4-BE49-F238E27FC236}">
                <a16:creationId xmlns:a16="http://schemas.microsoft.com/office/drawing/2014/main" id="{B1A90990-A413-65EB-DFB5-853268884AA9}"/>
              </a:ext>
            </a:extLst>
          </p:cNvPr>
          <p:cNvSpPr>
            <a:spLocks noGrp="1"/>
          </p:cNvSpPr>
          <p:nvPr>
            <p:ph type="sldNum" sz="quarter" idx="10"/>
          </p:nvPr>
        </p:nvSpPr>
        <p:spPr/>
        <p:txBody>
          <a:bodyPr/>
          <a:lstStyle/>
          <a:p>
            <a:fld id="{6101C5E1-D8E9-464D-A93E-CE21651935A7}" type="slidenum">
              <a:rPr lang="en-US" smtClean="0"/>
              <a:t>19</a:t>
            </a:fld>
            <a:endParaRPr lang="en-US"/>
          </a:p>
        </p:txBody>
      </p:sp>
    </p:spTree>
    <p:extLst>
      <p:ext uri="{BB962C8B-B14F-4D97-AF65-F5344CB8AC3E}">
        <p14:creationId xmlns:p14="http://schemas.microsoft.com/office/powerpoint/2010/main" val="2549591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DE8C4-E87B-6C0E-C39D-E6F0BDE97C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75D02D-6660-FC57-BBA4-BA0CAB454F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222F5A-2ACB-286A-3E45-5CDB28778D32}"/>
              </a:ext>
            </a:extLst>
          </p:cNvPr>
          <p:cNvSpPr>
            <a:spLocks noGrp="1"/>
          </p:cNvSpPr>
          <p:nvPr>
            <p:ph type="body" idx="1"/>
          </p:nvPr>
        </p:nvSpPr>
        <p:spPr/>
        <p:txBody>
          <a:bodyPr>
            <a:normAutofit/>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dirty="0">
                <a:solidFill>
                  <a:srgbClr val="000000"/>
                </a:solidFill>
                <a:effectLst/>
                <a:latin typeface="Libre Franklin"/>
                <a:ea typeface="Libre Franklin"/>
                <a:cs typeface="Libre Franklin"/>
              </a:rPr>
              <a:t>[Pida a sus estudiantes que vayan a los problemas 1 a 3 en sus libros. Pídales que completen los problemas de forma independiente, pero que comparen las respuestas en parejas].</a:t>
            </a:r>
          </a:p>
          <a:p>
            <a:endParaRPr lang="en-US" sz="1200"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[Recorra el salón y anime a sus estudiantes a restar usando diferentes métodos].</a:t>
            </a:r>
          </a:p>
          <a:p>
            <a:endParaRPr lang="en-US" sz="1200"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la clase a que se reúna y converse en parejas acerca de las siguientes preguntas:</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¿Qué método prefieren?</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¿Pueden pensar en dos problemas de resta para los cuales usarían métodos diferentes? ¿Por qué?</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¿Qué podría hacer que prefirieran un método por sobre otro?]</a:t>
            </a:r>
          </a:p>
        </p:txBody>
      </p:sp>
      <p:sp>
        <p:nvSpPr>
          <p:cNvPr id="4" name="Slide Number Placeholder 3">
            <a:extLst>
              <a:ext uri="{FF2B5EF4-FFF2-40B4-BE49-F238E27FC236}">
                <a16:creationId xmlns:a16="http://schemas.microsoft.com/office/drawing/2014/main" id="{67058A19-9A4D-89AE-254B-34173A0EE719}"/>
              </a:ext>
            </a:extLst>
          </p:cNvPr>
          <p:cNvSpPr>
            <a:spLocks noGrp="1"/>
          </p:cNvSpPr>
          <p:nvPr>
            <p:ph type="sldNum" sz="quarter" idx="10"/>
          </p:nvPr>
        </p:nvSpPr>
        <p:spPr/>
        <p:txBody>
          <a:bodyPr/>
          <a:lstStyle/>
          <a:p>
            <a:fld id="{6101C5E1-D8E9-464D-A93E-CE21651935A7}" type="slidenum">
              <a:rPr lang="en-US" smtClean="0"/>
              <a:t>20</a:t>
            </a:fld>
            <a:endParaRPr lang="en-US"/>
          </a:p>
        </p:txBody>
      </p:sp>
    </p:spTree>
    <p:extLst>
      <p:ext uri="{BB962C8B-B14F-4D97-AF65-F5344CB8AC3E}">
        <p14:creationId xmlns:p14="http://schemas.microsoft.com/office/powerpoint/2010/main" val="27546999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57EA2-CE8F-994F-BEDF-6F4FD9AB6A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6FB899-51F8-BF6F-597D-2EC8A4A144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3AD01B-64F0-6626-736A-D57F60A20B9E}"/>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[Recorra el salón y anime a sus estudiantes a restar usando diferentes métodos].</a:t>
            </a:r>
          </a:p>
          <a:p>
            <a:endParaRPr lang="en-US" sz="1200"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la clase a que se reúna y converse en parejas acerca de las siguientes preguntas:</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¿Qué método prefieren?</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¿Pueden pensar en dos problemas de resta para los cuales usarían métodos diferentes? ¿Por qué?</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¿Qué podría hacer que prefirieran un método por sobre otro?]</a:t>
            </a:r>
          </a:p>
        </p:txBody>
      </p:sp>
      <p:sp>
        <p:nvSpPr>
          <p:cNvPr id="4" name="Slide Number Placeholder 3">
            <a:extLst>
              <a:ext uri="{FF2B5EF4-FFF2-40B4-BE49-F238E27FC236}">
                <a16:creationId xmlns:a16="http://schemas.microsoft.com/office/drawing/2014/main" id="{1FAFC973-6A69-4FAA-54DA-F94E208C9E6A}"/>
              </a:ext>
            </a:extLst>
          </p:cNvPr>
          <p:cNvSpPr>
            <a:spLocks noGrp="1"/>
          </p:cNvSpPr>
          <p:nvPr>
            <p:ph type="sldNum" sz="quarter" idx="10"/>
          </p:nvPr>
        </p:nvSpPr>
        <p:spPr/>
        <p:txBody>
          <a:bodyPr/>
          <a:lstStyle/>
          <a:p>
            <a:fld id="{6101C5E1-D8E9-464D-A93E-CE21651935A7}" type="slidenum">
              <a:rPr lang="en-US" smtClean="0"/>
              <a:t>21</a:t>
            </a:fld>
            <a:endParaRPr lang="en-US"/>
          </a:p>
        </p:txBody>
      </p:sp>
    </p:spTree>
    <p:extLst>
      <p:ext uri="{BB962C8B-B14F-4D97-AF65-F5344CB8AC3E}">
        <p14:creationId xmlns:p14="http://schemas.microsoft.com/office/powerpoint/2010/main" val="2415863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9C48C-3E7A-F7B5-1FFB-7185949F9C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87C606-18ED-A3C0-E7C5-FA106514D1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D1E517-187E-F344-62BD-70E522C7DC75}"/>
              </a:ext>
            </a:extLst>
          </p:cNvPr>
          <p:cNvSpPr>
            <a:spLocks noGrp="1"/>
          </p:cNvSpPr>
          <p:nvPr>
            <p:ph type="body" idx="1"/>
          </p:nvPr>
        </p:nvSpPr>
        <p:spPr/>
        <p:txBody>
          <a:bodyPr>
            <a:normAutofit/>
          </a:bodyPr>
          <a:lstStyle/>
          <a:p>
            <a:r>
              <a:rPr lang="es-US" sz="1200" b="1" i="0" strike="noStrike" cap="none" spc="0" baseline="0" dirty="0">
                <a:solidFill>
                  <a:srgbClr val="000000"/>
                </a:solidFill>
                <a:effectLst/>
                <a:latin typeface="Libre Franklin"/>
                <a:ea typeface="Libre Franklin"/>
                <a:cs typeface="Libre Franklin"/>
              </a:rPr>
              <a:t>[Recorra el salón y anime a sus estudiantes a restar usando diferentes métodos].</a:t>
            </a:r>
          </a:p>
          <a:p>
            <a:endParaRPr lang="en-US" sz="1200" b="1" i="0"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[Invite a la clase a que se reúna y converse en parejas acerca de las siguientes preguntas:</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¿Qué método prefieren?</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¿Pueden pensar en dos problemas de resta para los cuales usarían métodos diferentes? ¿Por qué?</a:t>
            </a:r>
          </a:p>
          <a:p>
            <a:pPr marL="171450" indent="-171450">
              <a:buFont typeface="Arial" panose="020B0604020202020204" pitchFamily="34" charset="0"/>
              <a:buChar char="•"/>
            </a:pPr>
            <a:r>
              <a:rPr lang="es-US" sz="1200" b="1" i="0" strike="noStrike" cap="none" spc="0" baseline="0" dirty="0">
                <a:solidFill>
                  <a:srgbClr val="000000"/>
                </a:solidFill>
                <a:effectLst/>
                <a:latin typeface="Libre Franklin"/>
                <a:ea typeface="Libre Franklin"/>
                <a:cs typeface="Libre Franklin"/>
              </a:rPr>
              <a:t>¿Qué podría hacer que prefirieran un método por sobre otro?]</a:t>
            </a:r>
          </a:p>
        </p:txBody>
      </p:sp>
      <p:sp>
        <p:nvSpPr>
          <p:cNvPr id="4" name="Slide Number Placeholder 3">
            <a:extLst>
              <a:ext uri="{FF2B5EF4-FFF2-40B4-BE49-F238E27FC236}">
                <a16:creationId xmlns:a16="http://schemas.microsoft.com/office/drawing/2014/main" id="{14AAD117-AE33-ACBE-2F9B-74AF5A100B74}"/>
              </a:ext>
            </a:extLst>
          </p:cNvPr>
          <p:cNvSpPr>
            <a:spLocks noGrp="1"/>
          </p:cNvSpPr>
          <p:nvPr>
            <p:ph type="sldNum" sz="quarter" idx="10"/>
          </p:nvPr>
        </p:nvSpPr>
        <p:spPr/>
        <p:txBody>
          <a:bodyPr/>
          <a:lstStyle/>
          <a:p>
            <a:fld id="{6101C5E1-D8E9-464D-A93E-CE21651935A7}" type="slidenum">
              <a:rPr lang="en-US" smtClean="0"/>
              <a:t>22</a:t>
            </a:fld>
            <a:endParaRPr lang="en-US"/>
          </a:p>
        </p:txBody>
      </p:sp>
    </p:spTree>
    <p:extLst>
      <p:ext uri="{BB962C8B-B14F-4D97-AF65-F5344CB8AC3E}">
        <p14:creationId xmlns:p14="http://schemas.microsoft.com/office/powerpoint/2010/main" val="15566592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23</a:t>
            </a:fld>
            <a:endParaRPr lang="en-IN"/>
          </a:p>
        </p:txBody>
      </p:sp>
    </p:spTree>
    <p:extLst>
      <p:ext uri="{BB962C8B-B14F-4D97-AF65-F5344CB8AC3E}">
        <p14:creationId xmlns:p14="http://schemas.microsoft.com/office/powerpoint/2010/main" val="30969492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294A-CDD3-00EE-A9C8-01D152A4B9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140D0-AB74-C4D3-F323-42E52492E0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72EB45-8F3F-2E83-5206-7F70F8FACB5A}"/>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FAC25EB8-4E1E-038C-1988-C7527199A776}"/>
              </a:ext>
            </a:extLst>
          </p:cNvPr>
          <p:cNvSpPr>
            <a:spLocks noGrp="1"/>
          </p:cNvSpPr>
          <p:nvPr>
            <p:ph type="sldNum" sz="quarter" idx="5"/>
          </p:nvPr>
        </p:nvSpPr>
        <p:spPr/>
        <p:txBody>
          <a:bodyPr/>
          <a:lstStyle/>
          <a:p>
            <a:fld id="{0B0F539B-F1C1-4ADB-81D1-E7D98D4FA728}" type="slidenum">
              <a:rPr lang="en-IN" smtClean="0"/>
              <a:t>24</a:t>
            </a:fld>
            <a:endParaRPr lang="en-IN"/>
          </a:p>
        </p:txBody>
      </p:sp>
    </p:spTree>
    <p:extLst>
      <p:ext uri="{BB962C8B-B14F-4D97-AF65-F5344CB8AC3E}">
        <p14:creationId xmlns:p14="http://schemas.microsoft.com/office/powerpoint/2010/main" val="35347556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CF5CA-C3BB-80E4-0821-81571DB43C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5DF55C-F543-45FE-222D-3618183945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3DB884-4D04-179C-B45E-E493AE8A5CF4}"/>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54C80864-A67D-4B28-BC02-11102191DE51}"/>
              </a:ext>
            </a:extLst>
          </p:cNvPr>
          <p:cNvSpPr>
            <a:spLocks noGrp="1"/>
          </p:cNvSpPr>
          <p:nvPr>
            <p:ph type="sldNum" sz="quarter" idx="5"/>
          </p:nvPr>
        </p:nvSpPr>
        <p:spPr/>
        <p:txBody>
          <a:bodyPr/>
          <a:lstStyle/>
          <a:p>
            <a:fld id="{0B0F539B-F1C1-4ADB-81D1-E7D98D4FA728}" type="slidenum">
              <a:rPr lang="en-IN" smtClean="0"/>
              <a:t>25</a:t>
            </a:fld>
            <a:endParaRPr lang="en-IN"/>
          </a:p>
        </p:txBody>
      </p:sp>
    </p:spTree>
    <p:extLst>
      <p:ext uri="{BB962C8B-B14F-4D97-AF65-F5344CB8AC3E}">
        <p14:creationId xmlns:p14="http://schemas.microsoft.com/office/powerpoint/2010/main" val="13011588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37932-DB02-CB60-3C2F-EA1C8ECDAD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919B59-F2F6-E0C1-7296-B1D436197A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122A87-D403-9162-A971-14343AEA5ECE}"/>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a:extLst>
              <a:ext uri="{FF2B5EF4-FFF2-40B4-BE49-F238E27FC236}">
                <a16:creationId xmlns:a16="http://schemas.microsoft.com/office/drawing/2014/main" id="{EDA05087-F0D1-FA23-A300-CCFC18CC0DA9}"/>
              </a:ext>
            </a:extLst>
          </p:cNvPr>
          <p:cNvSpPr>
            <a:spLocks noGrp="1"/>
          </p:cNvSpPr>
          <p:nvPr>
            <p:ph type="sldNum" sz="quarter" idx="5"/>
          </p:nvPr>
        </p:nvSpPr>
        <p:spPr/>
        <p:txBody>
          <a:bodyPr/>
          <a:lstStyle/>
          <a:p>
            <a:fld id="{0B0F539B-F1C1-4ADB-81D1-E7D98D4FA728}" type="slidenum">
              <a:rPr lang="en-IN" smtClean="0"/>
              <a:t>26</a:t>
            </a:fld>
            <a:endParaRPr lang="en-IN"/>
          </a:p>
        </p:txBody>
      </p:sp>
    </p:spTree>
    <p:extLst>
      <p:ext uri="{BB962C8B-B14F-4D97-AF65-F5344CB8AC3E}">
        <p14:creationId xmlns:p14="http://schemas.microsoft.com/office/powerpoint/2010/main" val="4827333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[Reúna a la clase y pídales que tengan a mano su Grupo de problemas. Use las primeras dos preguntas para guiar una conversación de toda la clase sobre la resta de números enteros y números mixtos. Anime a sus estudiantes a reformular o complementar las respuestas de sus pares].</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[Escriba las expresiones 8 − 5</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𝟖</m:t>
                        </m:r>
                      </m:den>
                    </m:f>
                  </m:oMath>
                </a14:m>
                <a:r>
                  <a:rPr lang="es-US" sz="1200" b="1" i="0" strike="noStrike" cap="none" spc="0" baseline="0" dirty="0">
                    <a:solidFill>
                      <a:srgbClr val="000000"/>
                    </a:solidFill>
                    <a:effectLst/>
                    <a:latin typeface="Libre Franklin"/>
                    <a:ea typeface="Libre Franklin"/>
                    <a:cs typeface="Libre Franklin"/>
                  </a:rPr>
                  <a:t> y 8</a:t>
                </a:r>
                <a14:m>
                  <m:oMath xmlns:m="http://schemas.openxmlformats.org/officeDocument/2006/math">
                    <m:f>
                      <m:fPr>
                        <m:ctrlPr>
                          <a:rPr lang="en-US" b="1" i="1" smtClean="0">
                            <a:latin typeface="Cambria Math" panose="02040503050406030204" pitchFamily="18" charset="0"/>
                          </a:rPr>
                        </m:ctrlPr>
                      </m:fPr>
                      <m:num>
                        <m:r>
                          <a:rPr lang="en-US" b="1" i="1" smtClean="0">
                            <a:latin typeface="Cambria Math" panose="02040503050406030204" pitchFamily="18" charset="0"/>
                          </a:rPr>
                          <m:t>𝟑</m:t>
                        </m:r>
                      </m:num>
                      <m:den>
                        <m:r>
                          <a:rPr lang="en-US" b="1" i="1" smtClean="0">
                            <a:latin typeface="Cambria Math" panose="02040503050406030204" pitchFamily="18" charset="0"/>
                          </a:rPr>
                          <m:t>𝟖</m:t>
                        </m:r>
                      </m:den>
                    </m:f>
                  </m:oMath>
                </a14:m>
                <a:r>
                  <a:rPr lang="es-US" sz="1200" b="1" i="0" strike="noStrike" cap="none" spc="0" baseline="0" dirty="0">
                    <a:solidFill>
                      <a:srgbClr val="000000"/>
                    </a:solidFill>
                    <a:effectLst/>
                    <a:latin typeface="Libre Franklin"/>
                    <a:ea typeface="Libre Franklin"/>
                    <a:cs typeface="Libre Franklin"/>
                  </a:rPr>
                  <a:t> − 5].</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[Pida a sus estudiantes que vayan a los problemas 10 a 15 de su Grupo de problemas. Invite a sus estudiantes a elegir un problema que les ayude a responder la tercera pregunta].</a:t>
                </a:r>
              </a:p>
            </p:txBody>
          </p:sp>
        </mc:Choice>
        <mc:Fallback xmlns="">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[Reúna a la clase y pídales que tengan a mano su Grupo de problemas. Use las primeras dos preguntas para guiar una conversación de toda la clase sobre la resta de números enteros y números mixtos. Anime a sus estudiantes a reformular o complementar las respuestas de sus pares].</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[Escriba las expresiones 8 − 5</a:t>
                </a:r>
                <a:r>
                  <a:rPr lang="en-US" b="1" i="0">
                    <a:latin typeface="Cambria Math" panose="02040503050406030204" pitchFamily="18" charset="0"/>
                  </a:rPr>
                  <a:t>𝟑/𝟖</a:t>
                </a:r>
                <a:r>
                  <a:rPr lang="es-US" sz="1200" b="1" i="0" strike="noStrike" cap="none" spc="0" baseline="0" dirty="0">
                    <a:solidFill>
                      <a:srgbClr val="000000"/>
                    </a:solidFill>
                    <a:effectLst/>
                    <a:latin typeface="Libre Franklin"/>
                    <a:ea typeface="Libre Franklin"/>
                    <a:cs typeface="Libre Franklin"/>
                  </a:rPr>
                  <a:t> y 8</a:t>
                </a:r>
                <a:r>
                  <a:rPr lang="en-US" b="1" i="0">
                    <a:latin typeface="Cambria Math" panose="02040503050406030204" pitchFamily="18" charset="0"/>
                  </a:rPr>
                  <a:t>𝟑/𝟖</a:t>
                </a:r>
                <a:r>
                  <a:rPr lang="es-US" sz="1200" b="1" i="0" strike="noStrike" cap="none" spc="0" baseline="0" dirty="0">
                    <a:solidFill>
                      <a:srgbClr val="000000"/>
                    </a:solidFill>
                    <a:effectLst/>
                    <a:latin typeface="Libre Franklin"/>
                    <a:ea typeface="Libre Franklin"/>
                    <a:cs typeface="Libre Franklin"/>
                  </a:rPr>
                  <a:t> − 5].</a:t>
                </a:r>
              </a:p>
              <a:p>
                <a:endParaRPr lang="en-US" b="1" dirty="0">
                  <a:latin typeface="Libre Franklin" pitchFamily="2" charset="0"/>
                </a:endParaRPr>
              </a:p>
              <a:p>
                <a:r>
                  <a:rPr lang="es-US" sz="1200" b="1" i="0" strike="noStrike" cap="none" spc="0" baseline="0" dirty="0">
                    <a:solidFill>
                      <a:srgbClr val="000000"/>
                    </a:solidFill>
                    <a:effectLst/>
                    <a:latin typeface="Libre Franklin"/>
                    <a:ea typeface="Libre Franklin"/>
                    <a:cs typeface="Libre Franklin"/>
                  </a:rPr>
                  <a:t>[Pida a sus estudiantes que vayan a los problemas 10 a 15 de su Grupo de problemas. Invite a sus estudiantes a elegir un problema que les ayude a responder la tercera pregunta].</a:t>
                </a:r>
              </a:p>
            </p:txBody>
          </p:sp>
        </mc:Fallback>
      </mc:AlternateContent>
      <p:sp>
        <p:nvSpPr>
          <p:cNvPr id="4" name="Slide Number Placeholder 3"/>
          <p:cNvSpPr>
            <a:spLocks noGrp="1"/>
          </p:cNvSpPr>
          <p:nvPr>
            <p:ph type="sldNum" sz="quarter" idx="5"/>
          </p:nvPr>
        </p:nvSpPr>
        <p:spPr/>
        <p:txBody>
          <a:bodyPr/>
          <a:lstStyle/>
          <a:p>
            <a:fld id="{0B0F539B-F1C1-4ADB-81D1-E7D98D4FA728}" type="slidenum">
              <a:rPr lang="en-IN" smtClean="0"/>
              <a:t>27</a:t>
            </a:fld>
            <a:endParaRPr lang="en-IN"/>
          </a:p>
        </p:txBody>
      </p:sp>
    </p:spTree>
    <p:extLst>
      <p:ext uri="{BB962C8B-B14F-4D97-AF65-F5344CB8AC3E}">
        <p14:creationId xmlns:p14="http://schemas.microsoft.com/office/powerpoint/2010/main" val="6417555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sz="1200"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5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28</a:t>
            </a:fld>
            <a:endParaRPr lang="en-IN"/>
          </a:p>
        </p:txBody>
      </p:sp>
    </p:spTree>
    <p:extLst>
      <p:ext uri="{BB962C8B-B14F-4D97-AF65-F5344CB8AC3E}">
        <p14:creationId xmlns:p14="http://schemas.microsoft.com/office/powerpoint/2010/main" val="31572043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chor="t">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194400" y="193843"/>
            <a:ext cx="1587600" cy="1530300"/>
          </a:xfrm>
        </p:spPr>
        <p:txBody>
          <a:bodyPr anchor="ctr">
            <a:noAutofit/>
          </a:bodyPr>
          <a:lstStyle>
            <a:lvl1pPr marL="0" indent="0" algn="ctr">
              <a:buNone/>
              <a:defRPr sz="7200" b="1">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hasCustomPrompt="1"/>
          </p:nvPr>
        </p:nvSpPr>
        <p:spPr>
          <a:xfrm>
            <a:off x="194400" y="2870086"/>
            <a:ext cx="11803200" cy="423863"/>
          </a:xfrm>
        </p:spPr>
        <p:txBody>
          <a:bodyPr>
            <a:normAutofit/>
          </a:bodyPr>
          <a:lstStyle>
            <a:lvl1pPr marL="0" indent="0">
              <a:buNone/>
              <a:defRPr sz="1800" b="1">
                <a:latin typeface="Libre Franklin" pitchFamily="2" charset="0"/>
              </a:defRPr>
            </a:lvl1pPr>
          </a:lstStyle>
          <a:p>
            <a:pPr marL="0" marR="0" lvl="0" indent="0" algn="l" defTabSz="914400" rtl="0" eaLnBrk="1" fontAlgn="auto" latinLnBrk="0" hangingPunct="1">
              <a:lnSpc>
                <a:spcPct val="90000"/>
              </a:lnSpc>
              <a:spcBef>
                <a:spcPts val="1000"/>
              </a:spcBef>
              <a:spcAft>
                <a:spcPct val="0"/>
              </a:spcAft>
              <a:buClrTx/>
              <a:buSzTx/>
              <a:buFont typeface="Arial" panose="020B0604020202020204" pitchFamily="34" charset="0"/>
              <a:buNone/>
              <a:defRPr/>
            </a:pPr>
            <a:r>
              <a:rPr lang="en-IN" sz="1800" b="1">
                <a:latin typeface="Libre Franklin" pitchFamily="2" charset="0"/>
              </a:rPr>
              <a:t>Key Question</a:t>
            </a:r>
            <a:endParaRPr lang="en-IN" sz="1800"/>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3386583474"/>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8" y="122422"/>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65582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572462677"/>
      </p:ext>
    </p:extLst>
  </p:cSld>
  <p:clrMapOvr>
    <a:masterClrMapping/>
  </p:clrMapOvr>
  <p:transition/>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8" y="122422"/>
            <a:ext cx="2119099"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5582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2249718701"/>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7" y="122422"/>
            <a:ext cx="1978423"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5582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92756721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1386000"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3892587552"/>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32129017"/>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9" y="122422"/>
            <a:ext cx="176740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655822"/>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89373721"/>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26802428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9ED3DA4E-D1FF-9545-168A-E49DE6D5D9B8}"/>
              </a:ext>
            </a:extLst>
          </p:cNvPr>
          <p:cNvSpPr/>
          <p:nvPr userDrawn="1"/>
        </p:nvSpPr>
        <p:spPr>
          <a:xfrm>
            <a:off x="272407" y="122422"/>
            <a:ext cx="1978423"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420049053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176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401966075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Rectangle 2">
            <a:extLst>
              <a:ext uri="{FF2B5EF4-FFF2-40B4-BE49-F238E27FC236}">
                <a16:creationId xmlns:a16="http://schemas.microsoft.com/office/drawing/2014/main" id="{AA9CBD4F-F20A-85BD-4028-2A229103E627}"/>
              </a:ext>
            </a:extLst>
          </p:cNvPr>
          <p:cNvSpPr/>
          <p:nvPr userDrawn="1"/>
        </p:nvSpPr>
        <p:spPr>
          <a:xfrm>
            <a:off x="272409" y="122422"/>
            <a:ext cx="1767406"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Tree>
    <p:extLst>
      <p:ext uri="{BB962C8B-B14F-4D97-AF65-F5344CB8AC3E}">
        <p14:creationId xmlns:p14="http://schemas.microsoft.com/office/powerpoint/2010/main" val="1215899940"/>
      </p:ext>
    </p:extLst>
  </p:cSld>
  <p:clrMapOvr>
    <a:masterClrMapping/>
  </p:clrMapOvr>
  <p:transition/>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7059699"/>
      </p:ext>
    </p:extLst>
  </p:cSld>
  <p:clrMap bg1="lt1" tx1="dk1" bg2="lt2" tx2="dk2" accent1="accent1" accent2="accent2" accent3="accent3" accent4="accent4" accent5="accent5" accent6="accent6" hlink="hlink" folHlink="folHlink"/>
  <p:sldLayoutIdLst>
    <p:sldLayoutId id="2147483722"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261697707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1795843111"/>
      </p:ext>
    </p:extLst>
  </p:cSld>
  <p:clrMap bg1="lt1" tx1="dk1" bg2="lt2" tx2="dk2" accent1="accent1" accent2="accent2" accent3="accent3" accent4="accent4" accent5="accent5" accent6="accent6" hlink="hlink" folHlink="folHlink"/>
  <p:sldLayoutIdLst>
    <p:sldLayoutId id="2147483731"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dirty="0">
                <a:latin typeface="Libre Franklin" pitchFamily="2" charset="0"/>
              </a:rPr>
              <a:t>© 2025 Great Minds PBC. Reproduction, distribution, or alteration of this PowerPoint or any slides, in whole or in part, is not permitted.</a:t>
            </a:r>
            <a:endParaRPr lang="en-IN" sz="800" dirty="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8266818"/>
      </p:ext>
    </p:extLst>
  </p:cSld>
  <p:clrMap bg1="lt1" tx1="dk1" bg2="lt2" tx2="dk2" accent1="accent1" accent2="accent2" accent3="accent3" accent4="accent4" accent5="accent5" accent6="accent6" hlink="hlink" folHlink="folHlink"/>
  <p:sldLayoutIdLst>
    <p:sldLayoutId id="2147483733" r:id="rId1"/>
    <p:sldLayoutId id="2147483734"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
        <p:nvSpPr>
          <p:cNvPr id="6" name="TextBox 5">
            <a:extLst>
              <a:ext uri="{FF2B5EF4-FFF2-40B4-BE49-F238E27FC236}">
                <a16:creationId xmlns:a16="http://schemas.microsoft.com/office/drawing/2014/main" id="{07523292-4F22-4B7D-8BB9-5E3A7EF2B8D9}"/>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dirty="0">
                <a:latin typeface="Libre Franklin" pitchFamily="2" charset="0"/>
              </a:rPr>
              <a:t>© 2025 Great Minds PBC. Reproduction, distribution, or alteration of this PowerPoint or any slides, in whole or in part, is not permitted.</a:t>
            </a:r>
            <a:endParaRPr lang="en-IN" sz="800" dirty="0">
              <a:latin typeface="Libre Franklin" pitchFamily="2" charset="0"/>
            </a:endParaRPr>
          </a:p>
        </p:txBody>
      </p:sp>
    </p:spTree>
    <p:extLst>
      <p:ext uri="{BB962C8B-B14F-4D97-AF65-F5344CB8AC3E}">
        <p14:creationId xmlns:p14="http://schemas.microsoft.com/office/powerpoint/2010/main" val="2584817246"/>
      </p:ext>
    </p:extLst>
  </p:cSld>
  <p:clrMap bg1="lt1" tx1="dk1" bg2="lt2" tx2="dk2" accent1="accent1" accent2="accent2" accent3="accent3" accent4="accent4" accent5="accent5" accent6="accent6" hlink="hlink" folHlink="folHlink"/>
  <p:sldLayoutIdLst>
    <p:sldLayoutId id="2147483736"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jpe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jpe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jpeg"/><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png"/></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9.png"/><Relationship Id="rId4" Type="http://schemas.openxmlformats.org/officeDocument/2006/relationships/image" Target="../media/image48.png"/></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1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56.png"/></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2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6"/>
          <p:cNvSpPr txBox="1">
            <a:spLocks noGrp="1"/>
          </p:cNvSpPr>
          <p:nvPr>
            <p:ph type="title"/>
          </p:nvPr>
        </p:nvSpPr>
        <p:spPr>
          <a:xfrm>
            <a:off x="2110534" y="852157"/>
            <a:ext cx="9887065" cy="1014743"/>
          </a:xfrm>
        </p:spPr>
        <p:txBody>
          <a:bodyPr>
            <a:normAutofit/>
          </a:bodyPr>
          <a:lstStyle/>
          <a:p>
            <a:r>
              <a:rPr lang="es-US" sz="3000" b="1" i="0" strike="noStrike" cap="none" spc="0" baseline="0" dirty="0">
                <a:solidFill>
                  <a:srgbClr val="000000"/>
                </a:solidFill>
                <a:effectLst/>
                <a:latin typeface="Libre Franklin"/>
                <a:ea typeface="Libre Franklin"/>
                <a:cs typeface="Libre Franklin"/>
              </a:rPr>
              <a:t>Restar números enteros de números mixtos y números mixtos de números enteros</a:t>
            </a:r>
          </a:p>
        </p:txBody>
      </p:sp>
      <p:sp>
        <p:nvSpPr>
          <p:cNvPr id="3" name="Content Placeholder 18"/>
          <p:cNvSpPr txBox="1">
            <a:spLocks noGrp="1"/>
          </p:cNvSpPr>
          <p:nvPr>
            <p:ph sz="quarter" idx="21"/>
          </p:nvPr>
        </p:nvSpPr>
        <p:spPr/>
        <p:txBody>
          <a:bodyPr/>
          <a:lstStyle/>
          <a:p>
            <a:r>
              <a:t>12</a:t>
            </a:r>
          </a:p>
        </p:txBody>
      </p:sp>
      <p:sp>
        <p:nvSpPr>
          <p:cNvPr id="4" name="Content Placeholder 22"/>
          <p:cNvSpPr txBox="1">
            <a:spLocks noGrp="1"/>
          </p:cNvSpPr>
          <p:nvPr>
            <p:ph sz="quarter" idx="22"/>
          </p:nvPr>
        </p:nvSpPr>
        <p:spPr>
          <a:xfrm>
            <a:off x="2109788" y="452503"/>
            <a:ext cx="4832350" cy="309497"/>
          </a:xfrm>
        </p:spPr>
        <p:txBody>
          <a:bodyPr>
            <a:normAutofit/>
          </a:bodyPr>
          <a:lstStyle/>
          <a:p>
            <a:r>
              <a:rPr lang="es-US" sz="1400" b="1" i="0" strike="noStrike" cap="none" spc="0" baseline="0" dirty="0">
                <a:solidFill>
                  <a:srgbClr val="D62714"/>
                </a:solidFill>
                <a:effectLst/>
                <a:latin typeface="Libre Franklin"/>
                <a:ea typeface="Libre Franklin"/>
                <a:cs typeface="Libre Franklin"/>
              </a:rPr>
              <a:t>Lección 12</a:t>
            </a:r>
          </a:p>
        </p:txBody>
      </p:sp>
      <p:sp>
        <p:nvSpPr>
          <p:cNvPr id="5" name="Content Placeholder 24"/>
          <p:cNvSpPr txBox="1">
            <a:spLocks noGrp="1"/>
          </p:cNvSpPr>
          <p:nvPr>
            <p:ph sz="quarter" idx="23" hasCustomPrompt="1"/>
          </p:nvPr>
        </p:nvSpPr>
        <p:spPr>
          <a:xfrm>
            <a:off x="194400" y="2778186"/>
            <a:ext cx="2148750" cy="336664"/>
          </a:xfrm>
        </p:spPr>
        <p:txBody>
          <a:bodyPr>
            <a:normAutofit lnSpcReduction="10000"/>
          </a:bodyPr>
          <a:lstStyle/>
          <a:p>
            <a:r>
              <a:rPr lang="es-US" sz="1800" b="1" i="0" strike="noStrike" cap="none" spc="0" baseline="0" dirty="0">
                <a:solidFill>
                  <a:srgbClr val="000000"/>
                </a:solidFill>
                <a:effectLst/>
                <a:latin typeface="Libre Franklin"/>
                <a:ea typeface="Libre Franklin"/>
                <a:cs typeface="Libre Franklin"/>
              </a:rPr>
              <a:t>Preguntas clave</a:t>
            </a:r>
            <a:endParaRPr dirty="0"/>
          </a:p>
        </p:txBody>
      </p:sp>
      <p:sp>
        <p:nvSpPr>
          <p:cNvPr id="6" name="Content Placeholder 26"/>
          <p:cNvSpPr txBox="1">
            <a:spLocks noGrp="1"/>
          </p:cNvSpPr>
          <p:nvPr>
            <p:ph sz="quarter" idx="24"/>
          </p:nvPr>
        </p:nvSpPr>
        <p:spPr>
          <a:xfrm>
            <a:off x="194400" y="3394193"/>
            <a:ext cx="9737725" cy="774700"/>
          </a:xfrm>
        </p:spPr>
        <p:txBody>
          <a:bodyPr/>
          <a:lstStyle/>
          <a:p>
            <a:r>
              <a:rPr lang="es-US" sz="1600" b="0" i="0" strike="noStrike" cap="none" spc="0" baseline="0" dirty="0">
                <a:solidFill>
                  <a:srgbClr val="000000"/>
                </a:solidFill>
                <a:effectLst/>
                <a:latin typeface="Libre Franklin"/>
                <a:ea typeface="Libre Franklin"/>
                <a:cs typeface="Libre Franklin"/>
              </a:rPr>
              <a:t>¿Cómo deciden qué método usar cuando restan números mixtos y números enteros?</a:t>
            </a:r>
            <a:r>
              <a:rPr sz="1600" dirty="0"/>
              <a:t>
</a:t>
            </a:r>
            <a:r>
              <a:rPr lang="es-US" sz="1600" b="0" i="0" strike="noStrike" cap="none" spc="0" baseline="0" dirty="0">
                <a:solidFill>
                  <a:srgbClr val="000000"/>
                </a:solidFill>
                <a:effectLst/>
                <a:latin typeface="Libre Franklin"/>
                <a:ea typeface="Libre Franklin"/>
                <a:cs typeface="Libre Franklin"/>
              </a:rPr>
              <a:t>¿Cómo aplican lo que saben sobre la resta con números enteros a la resta con números mixtos?</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Fluidez</a:t>
            </a:r>
          </a:p>
          <a:p>
            <a:r>
              <a:rPr lang="es-US" sz="2400" b="1" i="0" strike="noStrike" cap="none" spc="0" baseline="0" dirty="0">
                <a:solidFill>
                  <a:srgbClr val="D62714"/>
                </a:solidFill>
                <a:effectLst/>
                <a:latin typeface="Libre Franklin"/>
                <a:ea typeface="Libre Franklin"/>
                <a:cs typeface="Libre Franklin"/>
              </a:rPr>
              <a:t>Intercambio con la pizarra blanca: Formar el siguiente número entero (1 de 4)</a:t>
            </a:r>
            <a:endParaRPr sz="2400" b="1" i="0" dirty="0">
              <a:solidFill>
                <a:srgbClr val="D62714"/>
              </a:solidFill>
              <a:latin typeface="Libre Franklin"/>
            </a:endParaRPr>
          </a:p>
        </p:txBody>
      </p:sp>
      <p:sp>
        <p:nvSpPr>
          <p:cNvPr id="14" name="Content Placeholder 1"/>
          <p:cNvSpPr>
            <a:spLocks noGrp="1"/>
          </p:cNvSpPr>
          <p:nvPr>
            <p:ph sz="quarter" idx="26"/>
          </p:nvPr>
        </p:nvSpPr>
        <p:spPr>
          <a:xfrm>
            <a:off x="273600" y="1676400"/>
            <a:ext cx="1498600" cy="444500"/>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3" name="Picture 12" descr="2 tercios + espacio = 1.">
            <a:extLst>
              <a:ext uri="{FF2B5EF4-FFF2-40B4-BE49-F238E27FC236}">
                <a16:creationId xmlns:a16="http://schemas.microsoft.com/office/drawing/2014/main" id="{94CD0F89-4171-1488-7847-69569AF4B051}"/>
              </a:ext>
            </a:extLst>
          </p:cNvPr>
          <p:cNvPicPr>
            <a:picLocks/>
          </p:cNvPicPr>
          <p:nvPr/>
        </p:nvPicPr>
        <p:blipFill>
          <a:blip r:embed="rId3"/>
          <a:stretch>
            <a:fillRect/>
          </a:stretch>
        </p:blipFill>
        <p:spPr>
          <a:xfrm>
            <a:off x="4438650" y="1898650"/>
            <a:ext cx="3670300" cy="1460500"/>
          </a:xfrm>
          <a:prstGeom prst="rect">
            <a:avLst/>
          </a:prstGeom>
        </p:spPr>
      </p:pic>
      <p:pic>
        <p:nvPicPr>
          <p:cNvPr id="10" name="Picture 9" descr="2 tercios + 1 tercio = 1.">
            <a:extLst>
              <a:ext uri="{FF2B5EF4-FFF2-40B4-BE49-F238E27FC236}">
                <a16:creationId xmlns:a16="http://schemas.microsoft.com/office/drawing/2014/main" id="{5EF1AA06-ECAD-E564-93A0-EA2870B33E02}"/>
              </a:ext>
            </a:extLst>
          </p:cNvPr>
          <p:cNvPicPr>
            <a:picLocks/>
          </p:cNvPicPr>
          <p:nvPr/>
        </p:nvPicPr>
        <p:blipFill>
          <a:blip r:embed="rId4"/>
          <a:stretch>
            <a:fillRect/>
          </a:stretch>
        </p:blipFill>
        <p:spPr>
          <a:xfrm>
            <a:off x="4438650" y="1898650"/>
            <a:ext cx="3670300" cy="1587500"/>
          </a:xfrm>
          <a:prstGeom prst="rect">
            <a:avLst/>
          </a:prstGeom>
        </p:spPr>
      </p:pic>
      <p:pic>
        <p:nvPicPr>
          <p:cNvPr id="7" name="Picture 6" descr="1 y 2 tercios + espacio = 2.">
            <a:extLst>
              <a:ext uri="{FF2B5EF4-FFF2-40B4-BE49-F238E27FC236}">
                <a16:creationId xmlns:a16="http://schemas.microsoft.com/office/drawing/2014/main" id="{CD5FD7A3-BD1A-FE49-803F-A06556952269}"/>
              </a:ext>
            </a:extLst>
          </p:cNvPr>
          <p:cNvPicPr>
            <a:picLocks/>
          </p:cNvPicPr>
          <p:nvPr/>
        </p:nvPicPr>
        <p:blipFill>
          <a:blip r:embed="rId5"/>
          <a:stretch>
            <a:fillRect/>
          </a:stretch>
        </p:blipFill>
        <p:spPr>
          <a:xfrm>
            <a:off x="4089400" y="4159250"/>
            <a:ext cx="4013200" cy="1460500"/>
          </a:xfrm>
          <a:prstGeom prst="rect">
            <a:avLst/>
          </a:prstGeom>
        </p:spPr>
      </p:pic>
      <p:pic>
        <p:nvPicPr>
          <p:cNvPr id="4" name="Picture 3" descr="1 y 2 tercios + 1 tercio = 2.">
            <a:extLst>
              <a:ext uri="{FF2B5EF4-FFF2-40B4-BE49-F238E27FC236}">
                <a16:creationId xmlns:a16="http://schemas.microsoft.com/office/drawing/2014/main" id="{9E764947-0028-F71A-83DF-98961D264CC6}"/>
              </a:ext>
            </a:extLst>
          </p:cNvPr>
          <p:cNvPicPr>
            <a:picLocks/>
          </p:cNvPicPr>
          <p:nvPr/>
        </p:nvPicPr>
        <p:blipFill>
          <a:blip r:embed="rId6"/>
          <a:stretch>
            <a:fillRect/>
          </a:stretch>
        </p:blipFill>
        <p:spPr>
          <a:xfrm>
            <a:off x="4096727" y="4157419"/>
            <a:ext cx="4000500" cy="1574800"/>
          </a:xfrm>
          <a:prstGeom prst="rect">
            <a:avLst/>
          </a:prstGeom>
        </p:spPr>
      </p:pic>
      <p:sp>
        <p:nvSpPr>
          <p:cNvPr id="19" name="Content Placeholder 6"/>
          <p:cNvSpPr>
            <a:spLocks noGrp="1"/>
          </p:cNvSpPr>
          <p:nvPr>
            <p:ph sz="quarter" idx="26"/>
          </p:nvPr>
        </p:nvSpPr>
        <p:spPr>
          <a:xfrm>
            <a:off x="9823450" y="5509969"/>
            <a:ext cx="1498600" cy="444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75588-7E06-C289-CD87-54F054C893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77C025-8F47-7179-0391-D35F6E7C9AC5}"/>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el siguiente número entero (2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D886737C-F7B6-FE9C-9137-5506A2881193}"/>
              </a:ext>
            </a:extLst>
          </p:cNvPr>
          <p:cNvSpPr>
            <a:spLocks noGrp="1"/>
          </p:cNvSpPr>
          <p:nvPr>
            <p:ph sz="quarter" idx="26"/>
          </p:nvPr>
        </p:nvSpPr>
        <p:spPr>
          <a:xfrm>
            <a:off x="273600" y="1898650"/>
            <a:ext cx="1498600" cy="444500"/>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3" name="Picture 12" descr="espacio + 3 sextos = 1.">
            <a:extLst>
              <a:ext uri="{FF2B5EF4-FFF2-40B4-BE49-F238E27FC236}">
                <a16:creationId xmlns:a16="http://schemas.microsoft.com/office/drawing/2014/main" id="{D4C6A50B-C2B3-C484-5E9F-1F23D78C0715}"/>
              </a:ext>
            </a:extLst>
          </p:cNvPr>
          <p:cNvPicPr>
            <a:picLocks/>
          </p:cNvPicPr>
          <p:nvPr/>
        </p:nvPicPr>
        <p:blipFill>
          <a:blip r:embed="rId3"/>
          <a:stretch>
            <a:fillRect/>
          </a:stretch>
        </p:blipFill>
        <p:spPr>
          <a:xfrm>
            <a:off x="4432300" y="1898650"/>
            <a:ext cx="3695700" cy="1460500"/>
          </a:xfrm>
          <a:prstGeom prst="rect">
            <a:avLst/>
          </a:prstGeom>
        </p:spPr>
      </p:pic>
      <p:pic>
        <p:nvPicPr>
          <p:cNvPr id="10" name="Picture 9" descr="3 sextos + 3 sextos = 1.">
            <a:extLst>
              <a:ext uri="{FF2B5EF4-FFF2-40B4-BE49-F238E27FC236}">
                <a16:creationId xmlns:a16="http://schemas.microsoft.com/office/drawing/2014/main" id="{614144EB-A2CC-76DD-CE0D-5C947E8AACAB}"/>
              </a:ext>
            </a:extLst>
          </p:cNvPr>
          <p:cNvPicPr>
            <a:picLocks/>
          </p:cNvPicPr>
          <p:nvPr/>
        </p:nvPicPr>
        <p:blipFill>
          <a:blip r:embed="rId4"/>
          <a:stretch>
            <a:fillRect/>
          </a:stretch>
        </p:blipFill>
        <p:spPr>
          <a:xfrm>
            <a:off x="4419600" y="1898650"/>
            <a:ext cx="3708400" cy="1587500"/>
          </a:xfrm>
          <a:prstGeom prst="rect">
            <a:avLst/>
          </a:prstGeom>
        </p:spPr>
      </p:pic>
      <p:pic>
        <p:nvPicPr>
          <p:cNvPr id="7" name="Picture 6" descr="espacio + 2 y 3 sextos = 3.">
            <a:extLst>
              <a:ext uri="{FF2B5EF4-FFF2-40B4-BE49-F238E27FC236}">
                <a16:creationId xmlns:a16="http://schemas.microsoft.com/office/drawing/2014/main" id="{EECD6E57-4AA4-2F1C-03E2-4B3E5A8260DA}"/>
              </a:ext>
            </a:extLst>
          </p:cNvPr>
          <p:cNvPicPr>
            <a:picLocks/>
          </p:cNvPicPr>
          <p:nvPr/>
        </p:nvPicPr>
        <p:blipFill>
          <a:blip r:embed="rId5"/>
          <a:stretch>
            <a:fillRect/>
          </a:stretch>
        </p:blipFill>
        <p:spPr>
          <a:xfrm>
            <a:off x="4089400" y="4159250"/>
            <a:ext cx="4038600" cy="1460500"/>
          </a:xfrm>
          <a:prstGeom prst="rect">
            <a:avLst/>
          </a:prstGeom>
        </p:spPr>
      </p:pic>
      <p:pic>
        <p:nvPicPr>
          <p:cNvPr id="4" name="Picture 3" descr="3 sextos + 2 y 3 sextos = 3.">
            <a:extLst>
              <a:ext uri="{FF2B5EF4-FFF2-40B4-BE49-F238E27FC236}">
                <a16:creationId xmlns:a16="http://schemas.microsoft.com/office/drawing/2014/main" id="{4364CB54-9B8D-D4AF-5B4C-EB6C908AB3EA}"/>
              </a:ext>
            </a:extLst>
          </p:cNvPr>
          <p:cNvPicPr>
            <a:picLocks/>
          </p:cNvPicPr>
          <p:nvPr/>
        </p:nvPicPr>
        <p:blipFill>
          <a:blip r:embed="rId6"/>
          <a:stretch>
            <a:fillRect/>
          </a:stretch>
        </p:blipFill>
        <p:spPr>
          <a:xfrm>
            <a:off x="4076700" y="4159250"/>
            <a:ext cx="4051300" cy="1587500"/>
          </a:xfrm>
          <a:prstGeom prst="rect">
            <a:avLst/>
          </a:prstGeom>
        </p:spPr>
      </p:pic>
      <p:sp>
        <p:nvSpPr>
          <p:cNvPr id="19" name="Content Placeholder 6">
            <a:extLst>
              <a:ext uri="{FF2B5EF4-FFF2-40B4-BE49-F238E27FC236}">
                <a16:creationId xmlns:a16="http://schemas.microsoft.com/office/drawing/2014/main" id="{548B3A08-2278-5B33-BA19-3FCFB9959B8A}"/>
              </a:ext>
            </a:extLst>
          </p:cNvPr>
          <p:cNvSpPr>
            <a:spLocks noGrp="1"/>
          </p:cNvSpPr>
          <p:nvPr>
            <p:ph sz="quarter" idx="26"/>
          </p:nvPr>
        </p:nvSpPr>
        <p:spPr>
          <a:xfrm>
            <a:off x="9880600" y="5619750"/>
            <a:ext cx="1498600" cy="444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76725706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AA5BDD-1282-2DB1-039B-79784A523C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8A0E60-D2B8-4699-127D-C72AF6316853}"/>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el siguiente número entero (3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059DEE4C-F871-37BB-98F3-44235F1A82E6}"/>
              </a:ext>
            </a:extLst>
          </p:cNvPr>
          <p:cNvSpPr>
            <a:spLocks noGrp="1"/>
          </p:cNvSpPr>
          <p:nvPr>
            <p:ph sz="quarter" idx="26"/>
          </p:nvPr>
        </p:nvSpPr>
        <p:spPr>
          <a:xfrm>
            <a:off x="273600" y="1905000"/>
            <a:ext cx="1498600" cy="444500"/>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3" name="Picture 12" descr=" 4 séptimos + espacio = 1.">
            <a:extLst>
              <a:ext uri="{FF2B5EF4-FFF2-40B4-BE49-F238E27FC236}">
                <a16:creationId xmlns:a16="http://schemas.microsoft.com/office/drawing/2014/main" id="{D3BA33D4-D57E-1A8D-3172-19CC7C0C63CE}"/>
              </a:ext>
            </a:extLst>
          </p:cNvPr>
          <p:cNvPicPr>
            <a:picLocks/>
          </p:cNvPicPr>
          <p:nvPr/>
        </p:nvPicPr>
        <p:blipFill>
          <a:blip r:embed="rId3"/>
          <a:stretch>
            <a:fillRect/>
          </a:stretch>
        </p:blipFill>
        <p:spPr>
          <a:xfrm>
            <a:off x="4432300" y="1905000"/>
            <a:ext cx="3708400" cy="1447800"/>
          </a:xfrm>
          <a:prstGeom prst="rect">
            <a:avLst/>
          </a:prstGeom>
        </p:spPr>
      </p:pic>
      <p:pic>
        <p:nvPicPr>
          <p:cNvPr id="10" name="Picture 9" descr=" 4 séptimos + 3 séptimos = 1.">
            <a:extLst>
              <a:ext uri="{FF2B5EF4-FFF2-40B4-BE49-F238E27FC236}">
                <a16:creationId xmlns:a16="http://schemas.microsoft.com/office/drawing/2014/main" id="{77A5AE2A-B675-0A8D-A7AC-856F7D203B37}"/>
              </a:ext>
            </a:extLst>
          </p:cNvPr>
          <p:cNvPicPr>
            <a:picLocks/>
          </p:cNvPicPr>
          <p:nvPr/>
        </p:nvPicPr>
        <p:blipFill>
          <a:blip r:embed="rId4"/>
          <a:stretch>
            <a:fillRect/>
          </a:stretch>
        </p:blipFill>
        <p:spPr>
          <a:xfrm>
            <a:off x="4432300" y="1905000"/>
            <a:ext cx="3708400" cy="1574800"/>
          </a:xfrm>
          <a:prstGeom prst="rect">
            <a:avLst/>
          </a:prstGeom>
        </p:spPr>
      </p:pic>
      <p:pic>
        <p:nvPicPr>
          <p:cNvPr id="7" name="Picture 6" descr="3 y 4 séptimos + espacio = 4.">
            <a:extLst>
              <a:ext uri="{FF2B5EF4-FFF2-40B4-BE49-F238E27FC236}">
                <a16:creationId xmlns:a16="http://schemas.microsoft.com/office/drawing/2014/main" id="{0239A611-8456-1E97-CE73-82E39077B655}"/>
              </a:ext>
            </a:extLst>
          </p:cNvPr>
          <p:cNvPicPr>
            <a:picLocks/>
          </p:cNvPicPr>
          <p:nvPr/>
        </p:nvPicPr>
        <p:blipFill>
          <a:blip r:embed="rId5"/>
          <a:stretch>
            <a:fillRect/>
          </a:stretch>
        </p:blipFill>
        <p:spPr>
          <a:xfrm>
            <a:off x="4044950" y="4165600"/>
            <a:ext cx="4102100" cy="1447800"/>
          </a:xfrm>
          <a:prstGeom prst="rect">
            <a:avLst/>
          </a:prstGeom>
        </p:spPr>
      </p:pic>
      <p:pic>
        <p:nvPicPr>
          <p:cNvPr id="4" name="Picture 3" descr="3 y 4 séptimos + 3 séptimos = 4.">
            <a:extLst>
              <a:ext uri="{FF2B5EF4-FFF2-40B4-BE49-F238E27FC236}">
                <a16:creationId xmlns:a16="http://schemas.microsoft.com/office/drawing/2014/main" id="{0215590E-59F5-0AE3-2A40-1E05C0DAE115}"/>
              </a:ext>
            </a:extLst>
          </p:cNvPr>
          <p:cNvPicPr>
            <a:picLocks/>
          </p:cNvPicPr>
          <p:nvPr/>
        </p:nvPicPr>
        <p:blipFill>
          <a:blip r:embed="rId6"/>
          <a:stretch>
            <a:fillRect/>
          </a:stretch>
        </p:blipFill>
        <p:spPr>
          <a:xfrm>
            <a:off x="4044950" y="4165600"/>
            <a:ext cx="4102100" cy="1574800"/>
          </a:xfrm>
          <a:prstGeom prst="rect">
            <a:avLst/>
          </a:prstGeom>
        </p:spPr>
      </p:pic>
      <p:sp>
        <p:nvSpPr>
          <p:cNvPr id="19" name="Content Placeholder 6">
            <a:extLst>
              <a:ext uri="{FF2B5EF4-FFF2-40B4-BE49-F238E27FC236}">
                <a16:creationId xmlns:a16="http://schemas.microsoft.com/office/drawing/2014/main" id="{55B89BD9-DBD7-733A-CB07-293ED97228FC}"/>
              </a:ext>
            </a:extLst>
          </p:cNvPr>
          <p:cNvSpPr>
            <a:spLocks noGrp="1"/>
          </p:cNvSpPr>
          <p:nvPr>
            <p:ph sz="quarter" idx="26"/>
          </p:nvPr>
        </p:nvSpPr>
        <p:spPr>
          <a:xfrm>
            <a:off x="9880600" y="5740400"/>
            <a:ext cx="1498600" cy="444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1396195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D3D684-F5E0-628C-5579-8EBF7C579C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874074-9F41-0B8D-7599-91387AD195A7}"/>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el siguiente número entero (4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F82E45F7-CED8-1EAD-A796-E24D8748D166}"/>
              </a:ext>
            </a:extLst>
          </p:cNvPr>
          <p:cNvSpPr>
            <a:spLocks noGrp="1"/>
          </p:cNvSpPr>
          <p:nvPr>
            <p:ph sz="quarter" idx="26"/>
          </p:nvPr>
        </p:nvSpPr>
        <p:spPr>
          <a:xfrm>
            <a:off x="273600" y="2017275"/>
            <a:ext cx="1498600" cy="444500"/>
          </a:xfrm>
        </p:spPr>
        <p:txBody>
          <a:bodyPr>
            <a:normAutofit fontScale="92500"/>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3" name="Picture 12" descr="espacio + 3 décimos = 1.">
            <a:extLst>
              <a:ext uri="{FF2B5EF4-FFF2-40B4-BE49-F238E27FC236}">
                <a16:creationId xmlns:a16="http://schemas.microsoft.com/office/drawing/2014/main" id="{332E061B-C7A4-6238-03DF-AFBDF03F58F0}"/>
              </a:ext>
            </a:extLst>
          </p:cNvPr>
          <p:cNvPicPr>
            <a:picLocks/>
          </p:cNvPicPr>
          <p:nvPr/>
        </p:nvPicPr>
        <p:blipFill>
          <a:blip r:embed="rId3"/>
          <a:stretch>
            <a:fillRect/>
          </a:stretch>
        </p:blipFill>
        <p:spPr>
          <a:xfrm>
            <a:off x="4235450" y="1898650"/>
            <a:ext cx="4025900" cy="1460500"/>
          </a:xfrm>
          <a:prstGeom prst="rect">
            <a:avLst/>
          </a:prstGeom>
        </p:spPr>
      </p:pic>
      <p:pic>
        <p:nvPicPr>
          <p:cNvPr id="10" name="Picture 9" descr="7 décimos + 3 décimos = 1.">
            <a:extLst>
              <a:ext uri="{FF2B5EF4-FFF2-40B4-BE49-F238E27FC236}">
                <a16:creationId xmlns:a16="http://schemas.microsoft.com/office/drawing/2014/main" id="{B23F8240-F542-F60E-12A4-4F8A1055F69A}"/>
              </a:ext>
            </a:extLst>
          </p:cNvPr>
          <p:cNvPicPr>
            <a:picLocks/>
          </p:cNvPicPr>
          <p:nvPr/>
        </p:nvPicPr>
        <p:blipFill>
          <a:blip r:embed="rId4"/>
          <a:stretch>
            <a:fillRect/>
          </a:stretch>
        </p:blipFill>
        <p:spPr>
          <a:xfrm>
            <a:off x="4248150" y="1898650"/>
            <a:ext cx="4013200" cy="1587500"/>
          </a:xfrm>
          <a:prstGeom prst="rect">
            <a:avLst/>
          </a:prstGeom>
        </p:spPr>
      </p:pic>
      <p:pic>
        <p:nvPicPr>
          <p:cNvPr id="7" name="Picture 6" descr="espacio + 4 y 3 décimos = 5.">
            <a:extLst>
              <a:ext uri="{FF2B5EF4-FFF2-40B4-BE49-F238E27FC236}">
                <a16:creationId xmlns:a16="http://schemas.microsoft.com/office/drawing/2014/main" id="{BB109802-BDE3-2700-7484-8EF674CA7842}"/>
              </a:ext>
            </a:extLst>
          </p:cNvPr>
          <p:cNvPicPr>
            <a:picLocks/>
          </p:cNvPicPr>
          <p:nvPr/>
        </p:nvPicPr>
        <p:blipFill>
          <a:blip r:embed="rId5"/>
          <a:stretch>
            <a:fillRect/>
          </a:stretch>
        </p:blipFill>
        <p:spPr>
          <a:xfrm>
            <a:off x="3905250" y="4159250"/>
            <a:ext cx="4406900" cy="1460500"/>
          </a:xfrm>
          <a:prstGeom prst="rect">
            <a:avLst/>
          </a:prstGeom>
        </p:spPr>
      </p:pic>
      <p:pic>
        <p:nvPicPr>
          <p:cNvPr id="4" name="Picture 3" descr="7 décimos + 4 y 3 décimos = 5.">
            <a:extLst>
              <a:ext uri="{FF2B5EF4-FFF2-40B4-BE49-F238E27FC236}">
                <a16:creationId xmlns:a16="http://schemas.microsoft.com/office/drawing/2014/main" id="{ABCB7E2D-A0E6-2E56-B569-44DF899559AE}"/>
              </a:ext>
            </a:extLst>
          </p:cNvPr>
          <p:cNvPicPr>
            <a:picLocks/>
          </p:cNvPicPr>
          <p:nvPr/>
        </p:nvPicPr>
        <p:blipFill>
          <a:blip r:embed="rId6"/>
          <a:stretch>
            <a:fillRect/>
          </a:stretch>
        </p:blipFill>
        <p:spPr>
          <a:xfrm>
            <a:off x="3905250" y="4159250"/>
            <a:ext cx="4406900" cy="1587500"/>
          </a:xfrm>
          <a:prstGeom prst="rect">
            <a:avLst/>
          </a:prstGeom>
        </p:spPr>
      </p:pic>
      <p:sp>
        <p:nvSpPr>
          <p:cNvPr id="19" name="Content Placeholder 6">
            <a:extLst>
              <a:ext uri="{FF2B5EF4-FFF2-40B4-BE49-F238E27FC236}">
                <a16:creationId xmlns:a16="http://schemas.microsoft.com/office/drawing/2014/main" id="{7FBA90C2-F7FA-42E2-328D-CDCAABF9FBF1}"/>
              </a:ext>
            </a:extLst>
          </p:cNvPr>
          <p:cNvSpPr>
            <a:spLocks noGrp="1"/>
          </p:cNvSpPr>
          <p:nvPr>
            <p:ph sz="quarter" idx="26"/>
          </p:nvPr>
        </p:nvSpPr>
        <p:spPr>
          <a:xfrm>
            <a:off x="9899650" y="5619750"/>
            <a:ext cx="1498600" cy="4445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8168109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xit" presetSubtype="0" fill="hold" nodeType="withEffect">
                                  <p:stCondLst>
                                    <p:cond delay="0"/>
                                  </p:stCondLst>
                                  <p:childTnLst>
                                    <p:set>
                                      <p:cBhvr>
                                        <p:cTn id="8" dur="1" fill="hold">
                                          <p:stCondLst>
                                            <p:cond delay="0"/>
                                          </p:stCondLst>
                                        </p:cTn>
                                        <p:tgtEl>
                                          <p:spTgt spid="13"/>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(1 de 6)</a:t>
            </a:r>
            <a:endParaRPr sz="2400" b="1" i="0">
              <a:solidFill>
                <a:srgbClr val="D62714"/>
              </a:solidFill>
              <a:latin typeface="Libre Franklin"/>
            </a:endParaRPr>
          </a:p>
        </p:txBody>
      </p:sp>
      <p:sp>
        <p:nvSpPr>
          <p:cNvPr id="14" name="Content Placeholder 1"/>
          <p:cNvSpPr>
            <a:spLocks noGrp="1"/>
          </p:cNvSpPr>
          <p:nvPr>
            <p:ph sz="quarter" idx="26"/>
          </p:nvPr>
        </p:nvSpPr>
        <p:spPr>
          <a:xfrm>
            <a:off x="273600" y="1715236"/>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5" name="Picture Placeholder 2" descr="Un vínculo numérico descompuesto en 2 partes. El total es 2. Una parte es 1. Una parte es un número desconocido de tercios."/>
          <p:cNvPicPr/>
          <p:nvPr/>
        </p:nvPicPr>
        <p:blipFill>
          <a:blip r:embed="rId3"/>
          <a:stretch>
            <a:fillRect/>
          </a:stretch>
        </p:blipFill>
        <p:spPr>
          <a:xfrm>
            <a:off x="4104322" y="1422400"/>
            <a:ext cx="3983355" cy="3429000"/>
          </a:xfrm>
          <a:prstGeom prst="rect">
            <a:avLst/>
          </a:prstGeom>
        </p:spPr>
      </p:pic>
      <p:pic>
        <p:nvPicPr>
          <p:cNvPr id="7" name="Picture 6" descr="Una ecuación muestra 2 = 1 + espacio tercios.">
            <a:extLst>
              <a:ext uri="{FF2B5EF4-FFF2-40B4-BE49-F238E27FC236}">
                <a16:creationId xmlns:a16="http://schemas.microsoft.com/office/drawing/2014/main" id="{29C2E17C-BAF6-0DB8-2801-54DBC374DA77}"/>
              </a:ext>
            </a:extLst>
          </p:cNvPr>
          <p:cNvPicPr>
            <a:picLocks/>
          </p:cNvPicPr>
          <p:nvPr/>
        </p:nvPicPr>
        <p:blipFill>
          <a:blip r:embed="rId4"/>
          <a:stretch>
            <a:fillRect/>
          </a:stretch>
        </p:blipFill>
        <p:spPr>
          <a:xfrm>
            <a:off x="4760913" y="4989513"/>
            <a:ext cx="2667000" cy="1460500"/>
          </a:xfrm>
          <a:prstGeom prst="rect">
            <a:avLst/>
          </a:prstGeom>
        </p:spPr>
      </p:pic>
      <p:pic>
        <p:nvPicPr>
          <p:cNvPr id="16" name="Picture Placeholder 3" descr="La parte desconocida es 3 tercios."/>
          <p:cNvPicPr/>
          <p:nvPr/>
        </p:nvPicPr>
        <p:blipFill>
          <a:blip r:embed="rId5"/>
          <a:stretch>
            <a:fillRect/>
          </a:stretch>
        </p:blipFill>
        <p:spPr>
          <a:xfrm>
            <a:off x="4104322" y="1422400"/>
            <a:ext cx="3983355" cy="3429000"/>
          </a:xfrm>
          <a:prstGeom prst="rect">
            <a:avLst/>
          </a:prstGeom>
        </p:spPr>
      </p:pic>
      <p:pic>
        <p:nvPicPr>
          <p:cNvPr id="4" name="Picture 3" descr="Una ecuación muestra 2 = 1 + 3 tercios.">
            <a:extLst>
              <a:ext uri="{FF2B5EF4-FFF2-40B4-BE49-F238E27FC236}">
                <a16:creationId xmlns:a16="http://schemas.microsoft.com/office/drawing/2014/main" id="{8D461BC4-3F09-0757-5297-EA836F934288}"/>
              </a:ext>
            </a:extLst>
          </p:cNvPr>
          <p:cNvPicPr>
            <a:picLocks/>
          </p:cNvPicPr>
          <p:nvPr/>
        </p:nvPicPr>
        <p:blipFill>
          <a:blip r:embed="rId6"/>
          <a:stretch>
            <a:fillRect/>
          </a:stretch>
        </p:blipFill>
        <p:spPr>
          <a:xfrm>
            <a:off x="4760913" y="4989513"/>
            <a:ext cx="2667000" cy="1460500"/>
          </a:xfrm>
          <a:prstGeom prst="rect">
            <a:avLst/>
          </a:prstGeom>
        </p:spPr>
      </p:pic>
      <p:sp>
        <p:nvSpPr>
          <p:cNvPr id="19" name="Content Placeholder 6"/>
          <p:cNvSpPr>
            <a:spLocks noGrp="1"/>
          </p:cNvSpPr>
          <p:nvPr>
            <p:ph sz="quarter" idx="26"/>
          </p:nvPr>
        </p:nvSpPr>
        <p:spPr>
          <a:xfrm>
            <a:off x="9526586" y="5427663"/>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E7274-3526-8D28-6960-AD7E2D9BAF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84FA2A-5F67-3DFF-9810-7686F205EC17}"/>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(2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075D35A4-914D-9A3A-F3C2-DF184850FE2A}"/>
              </a:ext>
            </a:extLst>
          </p:cNvPr>
          <p:cNvSpPr>
            <a:spLocks noGrp="1"/>
          </p:cNvSpPr>
          <p:nvPr>
            <p:ph sz="quarter" idx="26"/>
          </p:nvPr>
        </p:nvSpPr>
        <p:spPr>
          <a:xfrm>
            <a:off x="273600" y="1639036"/>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 vínculo numérico descompuesto en 2 partes. El total es 2. 1 parte es un número desconocido. 1 parte es 4 cuartos.">
            <a:extLst>
              <a:ext uri="{FF2B5EF4-FFF2-40B4-BE49-F238E27FC236}">
                <a16:creationId xmlns:a16="http://schemas.microsoft.com/office/drawing/2014/main" id="{2BFEED2A-F87B-76B2-B9C3-A2DD94B5980F}"/>
              </a:ext>
            </a:extLst>
          </p:cNvPr>
          <p:cNvPicPr/>
          <p:nvPr/>
        </p:nvPicPr>
        <p:blipFill>
          <a:blip r:embed="rId3"/>
          <a:stretch>
            <a:fillRect/>
          </a:stretch>
        </p:blipFill>
        <p:spPr>
          <a:xfrm>
            <a:off x="4104322" y="1384300"/>
            <a:ext cx="3983355" cy="3429000"/>
          </a:xfrm>
          <a:prstGeom prst="rect">
            <a:avLst/>
          </a:prstGeom>
        </p:spPr>
      </p:pic>
      <p:pic>
        <p:nvPicPr>
          <p:cNvPr id="9" name="Picture 8" descr="Una ecuación muestra 2 = espacio + 4 cuartos.">
            <a:extLst>
              <a:ext uri="{FF2B5EF4-FFF2-40B4-BE49-F238E27FC236}">
                <a16:creationId xmlns:a16="http://schemas.microsoft.com/office/drawing/2014/main" id="{48EE2A1F-F6BA-F2F8-F48C-F6317BE8F825}"/>
              </a:ext>
            </a:extLst>
          </p:cNvPr>
          <p:cNvPicPr>
            <a:picLocks/>
          </p:cNvPicPr>
          <p:nvPr/>
        </p:nvPicPr>
        <p:blipFill>
          <a:blip r:embed="rId4"/>
          <a:stretch>
            <a:fillRect/>
          </a:stretch>
        </p:blipFill>
        <p:spPr>
          <a:xfrm>
            <a:off x="4405313" y="4995863"/>
            <a:ext cx="3162300" cy="1447800"/>
          </a:xfrm>
          <a:prstGeom prst="rect">
            <a:avLst/>
          </a:prstGeom>
        </p:spPr>
      </p:pic>
      <p:pic>
        <p:nvPicPr>
          <p:cNvPr id="4" name="Picture Placeholder 3" descr="La parte desconocida es 1.">
            <a:extLst>
              <a:ext uri="{FF2B5EF4-FFF2-40B4-BE49-F238E27FC236}">
                <a16:creationId xmlns:a16="http://schemas.microsoft.com/office/drawing/2014/main" id="{48998ED4-71E6-30C3-1546-0C1A95F954A9}"/>
              </a:ext>
            </a:extLst>
          </p:cNvPr>
          <p:cNvPicPr/>
          <p:nvPr/>
        </p:nvPicPr>
        <p:blipFill>
          <a:blip r:embed="rId5"/>
          <a:stretch>
            <a:fillRect/>
          </a:stretch>
        </p:blipFill>
        <p:spPr>
          <a:xfrm>
            <a:off x="4104322" y="1384300"/>
            <a:ext cx="3983355" cy="3429000"/>
          </a:xfrm>
          <a:prstGeom prst="rect">
            <a:avLst/>
          </a:prstGeom>
        </p:spPr>
      </p:pic>
      <p:pic>
        <p:nvPicPr>
          <p:cNvPr id="6" name="Picture 5" descr="Una ecuación muestra 2 = 1 + 4 cuartos.">
            <a:extLst>
              <a:ext uri="{FF2B5EF4-FFF2-40B4-BE49-F238E27FC236}">
                <a16:creationId xmlns:a16="http://schemas.microsoft.com/office/drawing/2014/main" id="{54190033-9727-814F-336B-E0B4C9E3B03B}"/>
              </a:ext>
            </a:extLst>
          </p:cNvPr>
          <p:cNvPicPr>
            <a:picLocks/>
          </p:cNvPicPr>
          <p:nvPr/>
        </p:nvPicPr>
        <p:blipFill>
          <a:blip r:embed="rId6"/>
          <a:stretch>
            <a:fillRect/>
          </a:stretch>
        </p:blipFill>
        <p:spPr>
          <a:xfrm>
            <a:off x="4405313" y="4995863"/>
            <a:ext cx="3162300" cy="1447800"/>
          </a:xfrm>
          <a:prstGeom prst="rect">
            <a:avLst/>
          </a:prstGeom>
        </p:spPr>
      </p:pic>
      <p:sp>
        <p:nvSpPr>
          <p:cNvPr id="19" name="Content Placeholder 6">
            <a:extLst>
              <a:ext uri="{FF2B5EF4-FFF2-40B4-BE49-F238E27FC236}">
                <a16:creationId xmlns:a16="http://schemas.microsoft.com/office/drawing/2014/main" id="{20F0C2D8-A780-7AB8-6A0B-13BA1F035019}"/>
              </a:ext>
            </a:extLst>
          </p:cNvPr>
          <p:cNvSpPr>
            <a:spLocks noGrp="1"/>
          </p:cNvSpPr>
          <p:nvPr>
            <p:ph sz="quarter" idx="26"/>
          </p:nvPr>
        </p:nvSpPr>
        <p:spPr>
          <a:xfrm>
            <a:off x="9526586" y="5427663"/>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341667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DA087-AE00-A328-3BA8-F8604BB6DB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96C029-6F52-61B1-F77C-3979F40C2267}"/>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(3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58CE7B10-A03C-606C-54C6-89413695A2B3}"/>
              </a:ext>
            </a:extLst>
          </p:cNvPr>
          <p:cNvSpPr>
            <a:spLocks noGrp="1"/>
          </p:cNvSpPr>
          <p:nvPr>
            <p:ph sz="quarter" idx="26"/>
          </p:nvPr>
        </p:nvSpPr>
        <p:spPr>
          <a:xfrm>
            <a:off x="273600" y="1924786"/>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 vínculo numérico descompuesto en 2 partes. El total es 3. 1 parte es 2. 1 parte es un número desconocido de sextos.">
            <a:extLst>
              <a:ext uri="{FF2B5EF4-FFF2-40B4-BE49-F238E27FC236}">
                <a16:creationId xmlns:a16="http://schemas.microsoft.com/office/drawing/2014/main" id="{4744EC65-50C2-12C1-3987-4528381E48C1}"/>
              </a:ext>
            </a:extLst>
          </p:cNvPr>
          <p:cNvPicPr/>
          <p:nvPr/>
        </p:nvPicPr>
        <p:blipFill>
          <a:blip r:embed="rId3"/>
          <a:stretch>
            <a:fillRect/>
          </a:stretch>
        </p:blipFill>
        <p:spPr>
          <a:xfrm>
            <a:off x="4104322" y="1422400"/>
            <a:ext cx="3983355" cy="3429000"/>
          </a:xfrm>
          <a:prstGeom prst="rect">
            <a:avLst/>
          </a:prstGeom>
        </p:spPr>
      </p:pic>
      <p:pic>
        <p:nvPicPr>
          <p:cNvPr id="9" name="Picture 8" descr="Una ecuación muestra 3 = 2 + espacio sextos.">
            <a:extLst>
              <a:ext uri="{FF2B5EF4-FFF2-40B4-BE49-F238E27FC236}">
                <a16:creationId xmlns:a16="http://schemas.microsoft.com/office/drawing/2014/main" id="{12B0080D-6580-70DD-A9BF-92BF45807460}"/>
              </a:ext>
            </a:extLst>
          </p:cNvPr>
          <p:cNvPicPr>
            <a:picLocks/>
          </p:cNvPicPr>
          <p:nvPr/>
        </p:nvPicPr>
        <p:blipFill>
          <a:blip r:embed="rId4"/>
          <a:stretch>
            <a:fillRect/>
          </a:stretch>
        </p:blipFill>
        <p:spPr>
          <a:xfrm>
            <a:off x="4748213" y="4989513"/>
            <a:ext cx="2692400" cy="1460500"/>
          </a:xfrm>
          <a:prstGeom prst="rect">
            <a:avLst/>
          </a:prstGeom>
        </p:spPr>
      </p:pic>
      <p:pic>
        <p:nvPicPr>
          <p:cNvPr id="4" name="Picture Placeholder 3" descr="Un vínculo numérico descompuesto en 2 partes. El total es 3. 1 parte es 2. 1 parte es 6 sextos.">
            <a:extLst>
              <a:ext uri="{FF2B5EF4-FFF2-40B4-BE49-F238E27FC236}">
                <a16:creationId xmlns:a16="http://schemas.microsoft.com/office/drawing/2014/main" id="{46EF3C7B-0319-D7FC-D375-92AC5062AD48}"/>
              </a:ext>
            </a:extLst>
          </p:cNvPr>
          <p:cNvPicPr/>
          <p:nvPr/>
        </p:nvPicPr>
        <p:blipFill>
          <a:blip r:embed="rId5"/>
          <a:stretch>
            <a:fillRect/>
          </a:stretch>
        </p:blipFill>
        <p:spPr>
          <a:xfrm>
            <a:off x="4104322" y="1422400"/>
            <a:ext cx="3983355" cy="3429000"/>
          </a:xfrm>
          <a:prstGeom prst="rect">
            <a:avLst/>
          </a:prstGeom>
        </p:spPr>
      </p:pic>
      <p:pic>
        <p:nvPicPr>
          <p:cNvPr id="6" name="Picture 5" descr="Una ecuación muestra 3 = 2 + 6 sextos.">
            <a:extLst>
              <a:ext uri="{FF2B5EF4-FFF2-40B4-BE49-F238E27FC236}">
                <a16:creationId xmlns:a16="http://schemas.microsoft.com/office/drawing/2014/main" id="{53F9DF8D-D9A4-0291-B425-BC6275AAA94F}"/>
              </a:ext>
            </a:extLst>
          </p:cNvPr>
          <p:cNvPicPr>
            <a:picLocks/>
          </p:cNvPicPr>
          <p:nvPr/>
        </p:nvPicPr>
        <p:blipFill>
          <a:blip r:embed="rId6"/>
          <a:stretch>
            <a:fillRect/>
          </a:stretch>
        </p:blipFill>
        <p:spPr>
          <a:xfrm>
            <a:off x="4748213" y="4989513"/>
            <a:ext cx="2692400" cy="1460500"/>
          </a:xfrm>
          <a:prstGeom prst="rect">
            <a:avLst/>
          </a:prstGeom>
        </p:spPr>
      </p:pic>
      <p:sp>
        <p:nvSpPr>
          <p:cNvPr id="19" name="Content Placeholder 6">
            <a:extLst>
              <a:ext uri="{FF2B5EF4-FFF2-40B4-BE49-F238E27FC236}">
                <a16:creationId xmlns:a16="http://schemas.microsoft.com/office/drawing/2014/main" id="{FA109221-234D-207D-E84C-C93387DC156B}"/>
              </a:ext>
            </a:extLst>
          </p:cNvPr>
          <p:cNvSpPr>
            <a:spLocks noGrp="1"/>
          </p:cNvSpPr>
          <p:nvPr>
            <p:ph sz="quarter" idx="26"/>
          </p:nvPr>
        </p:nvSpPr>
        <p:spPr>
          <a:xfrm>
            <a:off x="9507536" y="5427663"/>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306810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BB9BA-89ED-D523-9A69-80B196ABA3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010ECE-7C05-B97C-F6AB-D5CABA12E722}"/>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(4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7DD148A2-C3FB-31E2-ED29-50104B0B3690}"/>
              </a:ext>
            </a:extLst>
          </p:cNvPr>
          <p:cNvSpPr>
            <a:spLocks noGrp="1"/>
          </p:cNvSpPr>
          <p:nvPr>
            <p:ph sz="quarter" idx="26"/>
          </p:nvPr>
        </p:nvSpPr>
        <p:spPr>
          <a:xfrm>
            <a:off x="273600" y="1772386"/>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5" name="Picture Placeholder 2" descr="Un vínculo numérico descompuesto en 2 partes. El total es 3. Una parte es un número desconocido. Una parte es 8 octavos.">
            <a:extLst>
              <a:ext uri="{FF2B5EF4-FFF2-40B4-BE49-F238E27FC236}">
                <a16:creationId xmlns:a16="http://schemas.microsoft.com/office/drawing/2014/main" id="{68399231-105B-CAA9-F97E-F854487D88AC}"/>
              </a:ext>
            </a:extLst>
          </p:cNvPr>
          <p:cNvPicPr/>
          <p:nvPr/>
        </p:nvPicPr>
        <p:blipFill>
          <a:blip r:embed="rId3"/>
          <a:stretch>
            <a:fillRect/>
          </a:stretch>
        </p:blipFill>
        <p:spPr>
          <a:xfrm>
            <a:off x="4104322" y="1384300"/>
            <a:ext cx="3983355" cy="3429000"/>
          </a:xfrm>
          <a:prstGeom prst="rect">
            <a:avLst/>
          </a:prstGeom>
        </p:spPr>
      </p:pic>
      <p:pic>
        <p:nvPicPr>
          <p:cNvPr id="9" name="Picture 8" descr="Una ecuación muestra 3 = espacio + 8 octavos.">
            <a:extLst>
              <a:ext uri="{FF2B5EF4-FFF2-40B4-BE49-F238E27FC236}">
                <a16:creationId xmlns:a16="http://schemas.microsoft.com/office/drawing/2014/main" id="{A0DAC903-92E2-AB25-FC10-03BD322CA4F9}"/>
              </a:ext>
            </a:extLst>
          </p:cNvPr>
          <p:cNvPicPr>
            <a:picLocks/>
          </p:cNvPicPr>
          <p:nvPr/>
        </p:nvPicPr>
        <p:blipFill>
          <a:blip r:embed="rId4"/>
          <a:stretch>
            <a:fillRect/>
          </a:stretch>
        </p:blipFill>
        <p:spPr>
          <a:xfrm>
            <a:off x="4418013" y="4989513"/>
            <a:ext cx="3136900" cy="1460500"/>
          </a:xfrm>
          <a:prstGeom prst="rect">
            <a:avLst/>
          </a:prstGeom>
        </p:spPr>
      </p:pic>
      <p:pic>
        <p:nvPicPr>
          <p:cNvPr id="6" name="Picture Placeholder 3" descr="Un vínculo numérico descompuesto en 2 partes. El total es 3. 1 parte es 2. 1 parte es 8 octavos.">
            <a:extLst>
              <a:ext uri="{FF2B5EF4-FFF2-40B4-BE49-F238E27FC236}">
                <a16:creationId xmlns:a16="http://schemas.microsoft.com/office/drawing/2014/main" id="{FE2BE530-492F-4DA7-B921-795C40D67093}"/>
              </a:ext>
            </a:extLst>
          </p:cNvPr>
          <p:cNvPicPr/>
          <p:nvPr/>
        </p:nvPicPr>
        <p:blipFill>
          <a:blip r:embed="rId5"/>
          <a:stretch>
            <a:fillRect/>
          </a:stretch>
        </p:blipFill>
        <p:spPr>
          <a:xfrm>
            <a:off x="4104322" y="1384300"/>
            <a:ext cx="3983355" cy="3429000"/>
          </a:xfrm>
          <a:prstGeom prst="rect">
            <a:avLst/>
          </a:prstGeom>
        </p:spPr>
      </p:pic>
      <p:pic>
        <p:nvPicPr>
          <p:cNvPr id="4" name="Picture 3" descr="Una ecuación muestra 3 = 2 + 8 octavos.">
            <a:extLst>
              <a:ext uri="{FF2B5EF4-FFF2-40B4-BE49-F238E27FC236}">
                <a16:creationId xmlns:a16="http://schemas.microsoft.com/office/drawing/2014/main" id="{F2643B4A-8FCC-BA2E-D2E4-86A682AEF5D8}"/>
              </a:ext>
            </a:extLst>
          </p:cNvPr>
          <p:cNvPicPr>
            <a:picLocks/>
          </p:cNvPicPr>
          <p:nvPr/>
        </p:nvPicPr>
        <p:blipFill>
          <a:blip r:embed="rId6"/>
          <a:stretch>
            <a:fillRect/>
          </a:stretch>
        </p:blipFill>
        <p:spPr>
          <a:xfrm>
            <a:off x="4418013" y="4989513"/>
            <a:ext cx="3136900" cy="1460500"/>
          </a:xfrm>
          <a:prstGeom prst="rect">
            <a:avLst/>
          </a:prstGeom>
        </p:spPr>
      </p:pic>
      <p:sp>
        <p:nvSpPr>
          <p:cNvPr id="19" name="Content Placeholder 6">
            <a:extLst>
              <a:ext uri="{FF2B5EF4-FFF2-40B4-BE49-F238E27FC236}">
                <a16:creationId xmlns:a16="http://schemas.microsoft.com/office/drawing/2014/main" id="{8DF7BD35-11D9-471C-98D4-0E550040A0A8}"/>
              </a:ext>
            </a:extLst>
          </p:cNvPr>
          <p:cNvSpPr>
            <a:spLocks noGrp="1"/>
          </p:cNvSpPr>
          <p:nvPr>
            <p:ph sz="quarter" idx="26"/>
          </p:nvPr>
        </p:nvSpPr>
        <p:spPr>
          <a:xfrm>
            <a:off x="9507536" y="5427663"/>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680067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5"/>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09EAB-8318-2FFD-F689-7E4AB300A5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4D9FE2-AA14-0412-F699-0A6E7991A048}"/>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(5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765A3EC5-AC74-FD22-BB8B-7E5060A2C697}"/>
              </a:ext>
            </a:extLst>
          </p:cNvPr>
          <p:cNvSpPr>
            <a:spLocks noGrp="1"/>
          </p:cNvSpPr>
          <p:nvPr>
            <p:ph sz="quarter" idx="26"/>
          </p:nvPr>
        </p:nvSpPr>
        <p:spPr>
          <a:xfrm>
            <a:off x="273600" y="1791436"/>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5" name="Picture Placeholder 2" descr="Un vínculo numérico descompuesto en 2 partes. El total es 4. 1 parte es 3. 1 parte es un número desconocido de novenos.">
            <a:extLst>
              <a:ext uri="{FF2B5EF4-FFF2-40B4-BE49-F238E27FC236}">
                <a16:creationId xmlns:a16="http://schemas.microsoft.com/office/drawing/2014/main" id="{FDB8F51A-1BA8-9733-4950-90F0F99C65C0}"/>
              </a:ext>
            </a:extLst>
          </p:cNvPr>
          <p:cNvPicPr/>
          <p:nvPr/>
        </p:nvPicPr>
        <p:blipFill>
          <a:blip r:embed="rId3"/>
          <a:stretch>
            <a:fillRect/>
          </a:stretch>
        </p:blipFill>
        <p:spPr>
          <a:xfrm>
            <a:off x="4104322" y="1422400"/>
            <a:ext cx="3983355" cy="3429000"/>
          </a:xfrm>
          <a:prstGeom prst="rect">
            <a:avLst/>
          </a:prstGeom>
        </p:spPr>
      </p:pic>
      <p:pic>
        <p:nvPicPr>
          <p:cNvPr id="9" name="Picture 8" descr="Una ecuación muestra 4 = 3 + espacio novenos.">
            <a:extLst>
              <a:ext uri="{FF2B5EF4-FFF2-40B4-BE49-F238E27FC236}">
                <a16:creationId xmlns:a16="http://schemas.microsoft.com/office/drawing/2014/main" id="{72406301-043E-52A7-331B-1BACB985CF46}"/>
              </a:ext>
            </a:extLst>
          </p:cNvPr>
          <p:cNvPicPr>
            <a:picLocks/>
          </p:cNvPicPr>
          <p:nvPr/>
        </p:nvPicPr>
        <p:blipFill>
          <a:blip r:embed="rId4"/>
          <a:stretch>
            <a:fillRect/>
          </a:stretch>
        </p:blipFill>
        <p:spPr>
          <a:xfrm>
            <a:off x="4729163" y="4989513"/>
            <a:ext cx="2730500" cy="1460500"/>
          </a:xfrm>
          <a:prstGeom prst="rect">
            <a:avLst/>
          </a:prstGeom>
        </p:spPr>
      </p:pic>
      <p:pic>
        <p:nvPicPr>
          <p:cNvPr id="6" name="Picture Placeholder 3" descr="Un vínculo numérico descompuesto en 2 partes. El total es 4. 1 parte es 3. 1 parte es 9 novenos.">
            <a:extLst>
              <a:ext uri="{FF2B5EF4-FFF2-40B4-BE49-F238E27FC236}">
                <a16:creationId xmlns:a16="http://schemas.microsoft.com/office/drawing/2014/main" id="{D82CBC67-CDE5-4997-5C62-8C3E73E283A2}"/>
              </a:ext>
            </a:extLst>
          </p:cNvPr>
          <p:cNvPicPr/>
          <p:nvPr/>
        </p:nvPicPr>
        <p:blipFill>
          <a:blip r:embed="rId5"/>
          <a:stretch>
            <a:fillRect/>
          </a:stretch>
        </p:blipFill>
        <p:spPr>
          <a:xfrm>
            <a:off x="4104322" y="1422400"/>
            <a:ext cx="3983355" cy="3429000"/>
          </a:xfrm>
          <a:prstGeom prst="rect">
            <a:avLst/>
          </a:prstGeom>
        </p:spPr>
      </p:pic>
      <p:pic>
        <p:nvPicPr>
          <p:cNvPr id="4" name="Picture 3" descr="Una ecuación muestra 4 = 3 + 9 novenos.">
            <a:extLst>
              <a:ext uri="{FF2B5EF4-FFF2-40B4-BE49-F238E27FC236}">
                <a16:creationId xmlns:a16="http://schemas.microsoft.com/office/drawing/2014/main" id="{C5804C99-178B-3B55-30ED-BB0D528D59D2}"/>
              </a:ext>
            </a:extLst>
          </p:cNvPr>
          <p:cNvPicPr>
            <a:picLocks/>
          </p:cNvPicPr>
          <p:nvPr/>
        </p:nvPicPr>
        <p:blipFill>
          <a:blip r:embed="rId6"/>
          <a:stretch>
            <a:fillRect/>
          </a:stretch>
        </p:blipFill>
        <p:spPr>
          <a:xfrm>
            <a:off x="4729163" y="4989513"/>
            <a:ext cx="2730500" cy="1460500"/>
          </a:xfrm>
          <a:prstGeom prst="rect">
            <a:avLst/>
          </a:prstGeom>
        </p:spPr>
      </p:pic>
      <p:sp>
        <p:nvSpPr>
          <p:cNvPr id="19" name="Content Placeholder 6">
            <a:extLst>
              <a:ext uri="{FF2B5EF4-FFF2-40B4-BE49-F238E27FC236}">
                <a16:creationId xmlns:a16="http://schemas.microsoft.com/office/drawing/2014/main" id="{FCD204B8-5095-711A-0F91-EA1993288368}"/>
              </a:ext>
            </a:extLst>
          </p:cNvPr>
          <p:cNvSpPr>
            <a:spLocks noGrp="1"/>
          </p:cNvSpPr>
          <p:nvPr>
            <p:ph sz="quarter" idx="26"/>
          </p:nvPr>
        </p:nvSpPr>
        <p:spPr>
          <a:xfrm>
            <a:off x="9659936" y="5427663"/>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3759514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5"/>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331C6D-CE8A-8D7D-1E90-134361053E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658776-7761-9AC8-8181-1E072996D231}"/>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Respuesta a coro: Descomponer números enteros (6 de 6)</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4F6DE766-E037-57B9-5736-BF8B9170969F}"/>
              </a:ext>
            </a:extLst>
          </p:cNvPr>
          <p:cNvSpPr>
            <a:spLocks noGrp="1"/>
          </p:cNvSpPr>
          <p:nvPr>
            <p:ph sz="quarter" idx="26"/>
          </p:nvPr>
        </p:nvSpPr>
        <p:spPr>
          <a:xfrm>
            <a:off x="273600" y="1619986"/>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3" name="Picture Placeholder 2" descr="Un vínculo numérico descompuesto en 2 partes. El total es 6. 1 parte es un número desconocido. 1 parte es 10 décimos.">
            <a:extLst>
              <a:ext uri="{FF2B5EF4-FFF2-40B4-BE49-F238E27FC236}">
                <a16:creationId xmlns:a16="http://schemas.microsoft.com/office/drawing/2014/main" id="{2C0DEAA7-4E18-287B-5D8D-C41B0784C400}"/>
              </a:ext>
            </a:extLst>
          </p:cNvPr>
          <p:cNvPicPr/>
          <p:nvPr/>
        </p:nvPicPr>
        <p:blipFill>
          <a:blip r:embed="rId3"/>
          <a:stretch>
            <a:fillRect/>
          </a:stretch>
        </p:blipFill>
        <p:spPr>
          <a:xfrm>
            <a:off x="4104322" y="1384300"/>
            <a:ext cx="3983355" cy="3429000"/>
          </a:xfrm>
          <a:prstGeom prst="rect">
            <a:avLst/>
          </a:prstGeom>
        </p:spPr>
      </p:pic>
      <p:pic>
        <p:nvPicPr>
          <p:cNvPr id="9" name="Picture 8" descr="Una ecuación muestra 6 = espacio + 10 décimos.">
            <a:extLst>
              <a:ext uri="{FF2B5EF4-FFF2-40B4-BE49-F238E27FC236}">
                <a16:creationId xmlns:a16="http://schemas.microsoft.com/office/drawing/2014/main" id="{DC4DD812-E9C9-1954-234B-AAE29A596CDB}"/>
              </a:ext>
            </a:extLst>
          </p:cNvPr>
          <p:cNvPicPr>
            <a:picLocks/>
          </p:cNvPicPr>
          <p:nvPr/>
        </p:nvPicPr>
        <p:blipFill>
          <a:blip r:embed="rId4"/>
          <a:stretch>
            <a:fillRect/>
          </a:stretch>
        </p:blipFill>
        <p:spPr>
          <a:xfrm>
            <a:off x="4240213" y="4989513"/>
            <a:ext cx="3479800" cy="1460500"/>
          </a:xfrm>
          <a:prstGeom prst="rect">
            <a:avLst/>
          </a:prstGeom>
        </p:spPr>
      </p:pic>
      <p:pic>
        <p:nvPicPr>
          <p:cNvPr id="4" name="Picture Placeholder 3" descr="Un vínculo numérico descompuesto en 2 partes. El total es 6. 1 parte es 5. 1 parte es 10 décimos.">
            <a:extLst>
              <a:ext uri="{FF2B5EF4-FFF2-40B4-BE49-F238E27FC236}">
                <a16:creationId xmlns:a16="http://schemas.microsoft.com/office/drawing/2014/main" id="{4E197F2A-6AD2-B729-CCEA-26B79C768B0D}"/>
              </a:ext>
            </a:extLst>
          </p:cNvPr>
          <p:cNvPicPr/>
          <p:nvPr/>
        </p:nvPicPr>
        <p:blipFill>
          <a:blip r:embed="rId5"/>
          <a:stretch>
            <a:fillRect/>
          </a:stretch>
        </p:blipFill>
        <p:spPr>
          <a:xfrm>
            <a:off x="4104322" y="1384300"/>
            <a:ext cx="3983355" cy="3429000"/>
          </a:xfrm>
          <a:prstGeom prst="rect">
            <a:avLst/>
          </a:prstGeom>
        </p:spPr>
      </p:pic>
      <p:pic>
        <p:nvPicPr>
          <p:cNvPr id="6" name="Picture 5" descr="Una ecuación muestra 6 = 5 + 10 décimos.">
            <a:extLst>
              <a:ext uri="{FF2B5EF4-FFF2-40B4-BE49-F238E27FC236}">
                <a16:creationId xmlns:a16="http://schemas.microsoft.com/office/drawing/2014/main" id="{E5DAA0B2-22A2-BBDE-DC5D-76826FC13C5B}"/>
              </a:ext>
            </a:extLst>
          </p:cNvPr>
          <p:cNvPicPr>
            <a:picLocks/>
          </p:cNvPicPr>
          <p:nvPr/>
        </p:nvPicPr>
        <p:blipFill>
          <a:blip r:embed="rId6"/>
          <a:stretch>
            <a:fillRect/>
          </a:stretch>
        </p:blipFill>
        <p:spPr>
          <a:xfrm>
            <a:off x="4240213" y="4989513"/>
            <a:ext cx="3479800" cy="1460500"/>
          </a:xfrm>
          <a:prstGeom prst="rect">
            <a:avLst/>
          </a:prstGeom>
        </p:spPr>
      </p:pic>
      <p:sp>
        <p:nvSpPr>
          <p:cNvPr id="19" name="Content Placeholder 6">
            <a:extLst>
              <a:ext uri="{FF2B5EF4-FFF2-40B4-BE49-F238E27FC236}">
                <a16:creationId xmlns:a16="http://schemas.microsoft.com/office/drawing/2014/main" id="{8431EB26-2088-63AC-E492-A25B3E37A318}"/>
              </a:ext>
            </a:extLst>
          </p:cNvPr>
          <p:cNvSpPr>
            <a:spLocks noGrp="1"/>
          </p:cNvSpPr>
          <p:nvPr>
            <p:ph sz="quarter" idx="26"/>
          </p:nvPr>
        </p:nvSpPr>
        <p:spPr>
          <a:xfrm>
            <a:off x="9564686" y="5427663"/>
            <a:ext cx="1803400" cy="5842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51362130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xit" presetSubtype="0" fill="hold" nodeType="withEffect">
                                  <p:stCondLst>
                                    <p:cond delay="0"/>
                                  </p:stCondLst>
                                  <p:childTnLst>
                                    <p:set>
                                      <p:cBhvr>
                                        <p:cTn id="10" dur="1" fill="hold">
                                          <p:stCondLst>
                                            <p:cond delay="0"/>
                                          </p:stCondLst>
                                        </p:cTn>
                                        <p:tgtEl>
                                          <p:spTgt spid="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unidades semejantes (1 de 4)</a:t>
            </a:r>
            <a:endParaRPr sz="2400" b="1" i="0">
              <a:solidFill>
                <a:srgbClr val="D62714"/>
              </a:solidFill>
              <a:latin typeface="Libre Franklin"/>
            </a:endParaRPr>
          </a:p>
        </p:txBody>
      </p:sp>
      <p:sp>
        <p:nvSpPr>
          <p:cNvPr id="14" name="Content Placeholder 1"/>
          <p:cNvSpPr>
            <a:spLocks noGrp="1"/>
          </p:cNvSpPr>
          <p:nvPr>
            <p:ph sz="quarter" idx="26"/>
          </p:nvPr>
        </p:nvSpPr>
        <p:spPr>
          <a:xfrm>
            <a:off x="273600" y="1443038"/>
            <a:ext cx="1460500" cy="5334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0" name="Picture 9" descr="3 cuartos menos 1 medio.">
            <a:extLst>
              <a:ext uri="{FF2B5EF4-FFF2-40B4-BE49-F238E27FC236}">
                <a16:creationId xmlns:a16="http://schemas.microsoft.com/office/drawing/2014/main" id="{BB40A6AB-1346-CDE4-87F2-86A488BAD76C}"/>
              </a:ext>
            </a:extLst>
          </p:cNvPr>
          <p:cNvPicPr>
            <a:picLocks/>
          </p:cNvPicPr>
          <p:nvPr/>
        </p:nvPicPr>
        <p:blipFill>
          <a:blip r:embed="rId3"/>
          <a:stretch>
            <a:fillRect/>
          </a:stretch>
        </p:blipFill>
        <p:spPr>
          <a:xfrm>
            <a:off x="5441950" y="1709738"/>
            <a:ext cx="1308100" cy="1181100"/>
          </a:xfrm>
          <a:prstGeom prst="rect">
            <a:avLst/>
          </a:prstGeom>
        </p:spPr>
      </p:pic>
      <p:pic>
        <p:nvPicPr>
          <p:cNvPr id="7" name="Picture 6" descr="3 cuartos menos 1 medio = 3 cuartos menos empieza la fracción 1 por 2 sobre 2 por 2 termina la fracción.">
            <a:extLst>
              <a:ext uri="{FF2B5EF4-FFF2-40B4-BE49-F238E27FC236}">
                <a16:creationId xmlns:a16="http://schemas.microsoft.com/office/drawing/2014/main" id="{CD888CBA-DE22-A4ED-2279-77EBDDD00B8B}"/>
              </a:ext>
            </a:extLst>
          </p:cNvPr>
          <p:cNvPicPr>
            <a:picLocks/>
          </p:cNvPicPr>
          <p:nvPr/>
        </p:nvPicPr>
        <p:blipFill>
          <a:blip r:embed="rId4"/>
          <a:stretch>
            <a:fillRect/>
          </a:stretch>
        </p:blipFill>
        <p:spPr>
          <a:xfrm>
            <a:off x="4044950" y="3359150"/>
            <a:ext cx="4102100" cy="1181100"/>
          </a:xfrm>
          <a:prstGeom prst="rect">
            <a:avLst/>
          </a:prstGeom>
        </p:spPr>
      </p:pic>
      <p:pic>
        <p:nvPicPr>
          <p:cNvPr id="4" name="Picture 3" descr="= 3 cuartos menos 2 cuartos.">
            <a:extLst>
              <a:ext uri="{FF2B5EF4-FFF2-40B4-BE49-F238E27FC236}">
                <a16:creationId xmlns:a16="http://schemas.microsoft.com/office/drawing/2014/main" id="{779EE13A-E766-47AC-50F9-CD7768D57EDB}"/>
              </a:ext>
            </a:extLst>
          </p:cNvPr>
          <p:cNvPicPr>
            <a:picLocks/>
          </p:cNvPicPr>
          <p:nvPr/>
        </p:nvPicPr>
        <p:blipFill>
          <a:blip r:embed="rId5"/>
          <a:stretch>
            <a:fillRect/>
          </a:stretch>
        </p:blipFill>
        <p:spPr>
          <a:xfrm>
            <a:off x="5645150" y="5008563"/>
            <a:ext cx="1841500" cy="1181100"/>
          </a:xfrm>
          <a:prstGeom prst="rect">
            <a:avLst/>
          </a:prstGeom>
        </p:spPr>
      </p:pic>
      <p:sp>
        <p:nvSpPr>
          <p:cNvPr id="18" name="Content Placeholder 5"/>
          <p:cNvSpPr>
            <a:spLocks noGrp="1"/>
          </p:cNvSpPr>
          <p:nvPr>
            <p:ph sz="quarter" idx="26"/>
          </p:nvPr>
        </p:nvSpPr>
        <p:spPr>
          <a:xfrm>
            <a:off x="9899650" y="5332413"/>
            <a:ext cx="1460500" cy="5334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EBB7D-CB72-B6DA-5C50-816F25D52B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66332E-EC13-1BCE-113B-6F5EC203D842}"/>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unidades semejantes (2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CD81FB45-E6CE-BF22-212D-B77F254B5667}"/>
              </a:ext>
            </a:extLst>
          </p:cNvPr>
          <p:cNvSpPr>
            <a:spLocks noGrp="1"/>
          </p:cNvSpPr>
          <p:nvPr>
            <p:ph sz="quarter" idx="26"/>
          </p:nvPr>
        </p:nvSpPr>
        <p:spPr>
          <a:xfrm>
            <a:off x="273600" y="1665288"/>
            <a:ext cx="1460500" cy="5334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0" name="Picture 9" descr="2 tercios menos 1 sexto.">
            <a:extLst>
              <a:ext uri="{FF2B5EF4-FFF2-40B4-BE49-F238E27FC236}">
                <a16:creationId xmlns:a16="http://schemas.microsoft.com/office/drawing/2014/main" id="{F283A854-4596-A2B5-6D3A-3DD59745E09E}"/>
              </a:ext>
            </a:extLst>
          </p:cNvPr>
          <p:cNvPicPr>
            <a:picLocks/>
          </p:cNvPicPr>
          <p:nvPr/>
        </p:nvPicPr>
        <p:blipFill>
          <a:blip r:embed="rId3"/>
          <a:stretch>
            <a:fillRect/>
          </a:stretch>
        </p:blipFill>
        <p:spPr>
          <a:xfrm>
            <a:off x="5448300" y="1709738"/>
            <a:ext cx="1295400" cy="1181100"/>
          </a:xfrm>
          <a:prstGeom prst="rect">
            <a:avLst/>
          </a:prstGeom>
        </p:spPr>
      </p:pic>
      <p:pic>
        <p:nvPicPr>
          <p:cNvPr id="7" name="Picture 6" descr="2 tercios menos 1 sexto = empieza la fracción 2 por 2 sobre 3 por 2 termina la fracción menos 1 sexto.">
            <a:extLst>
              <a:ext uri="{FF2B5EF4-FFF2-40B4-BE49-F238E27FC236}">
                <a16:creationId xmlns:a16="http://schemas.microsoft.com/office/drawing/2014/main" id="{8114D246-E82B-7AB2-CC66-BB9349F8EC59}"/>
              </a:ext>
            </a:extLst>
          </p:cNvPr>
          <p:cNvPicPr>
            <a:picLocks/>
          </p:cNvPicPr>
          <p:nvPr/>
        </p:nvPicPr>
        <p:blipFill>
          <a:blip r:embed="rId4"/>
          <a:stretch>
            <a:fillRect/>
          </a:stretch>
        </p:blipFill>
        <p:spPr>
          <a:xfrm>
            <a:off x="4268716" y="3359150"/>
            <a:ext cx="4064000" cy="1181100"/>
          </a:xfrm>
          <a:prstGeom prst="rect">
            <a:avLst/>
          </a:prstGeom>
        </p:spPr>
      </p:pic>
      <p:pic>
        <p:nvPicPr>
          <p:cNvPr id="4" name="Picture 3" descr="= 4 sextos menos 1 sexto.">
            <a:extLst>
              <a:ext uri="{FF2B5EF4-FFF2-40B4-BE49-F238E27FC236}">
                <a16:creationId xmlns:a16="http://schemas.microsoft.com/office/drawing/2014/main" id="{7B15E7EB-0431-06F1-A6B7-139E813A9F49}"/>
              </a:ext>
            </a:extLst>
          </p:cNvPr>
          <p:cNvPicPr>
            <a:picLocks/>
          </p:cNvPicPr>
          <p:nvPr/>
        </p:nvPicPr>
        <p:blipFill>
          <a:blip r:embed="rId5"/>
          <a:stretch>
            <a:fillRect/>
          </a:stretch>
        </p:blipFill>
        <p:spPr>
          <a:xfrm>
            <a:off x="5657850" y="5008563"/>
            <a:ext cx="1816100" cy="1181100"/>
          </a:xfrm>
          <a:prstGeom prst="rect">
            <a:avLst/>
          </a:prstGeom>
        </p:spPr>
      </p:pic>
      <p:sp>
        <p:nvSpPr>
          <p:cNvPr id="18" name="Content Placeholder 5">
            <a:extLst>
              <a:ext uri="{FF2B5EF4-FFF2-40B4-BE49-F238E27FC236}">
                <a16:creationId xmlns:a16="http://schemas.microsoft.com/office/drawing/2014/main" id="{131B87E9-A02D-511B-A5CE-03A2C48F7DFC}"/>
              </a:ext>
            </a:extLst>
          </p:cNvPr>
          <p:cNvSpPr>
            <a:spLocks noGrp="1"/>
          </p:cNvSpPr>
          <p:nvPr>
            <p:ph sz="quarter" idx="26"/>
          </p:nvPr>
        </p:nvSpPr>
        <p:spPr>
          <a:xfrm>
            <a:off x="9937750" y="5599113"/>
            <a:ext cx="1460500" cy="5334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7923361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410D8-1056-9A26-1454-A24D43FEC0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79238D-9E2D-A5A3-FA63-DF59180B88E7}"/>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unidades semejantes (3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2311E200-B5B7-5445-BC22-4711A86D2C5B}"/>
              </a:ext>
            </a:extLst>
          </p:cNvPr>
          <p:cNvSpPr>
            <a:spLocks noGrp="1"/>
          </p:cNvSpPr>
          <p:nvPr>
            <p:ph sz="quarter" idx="26"/>
          </p:nvPr>
        </p:nvSpPr>
        <p:spPr>
          <a:xfrm>
            <a:off x="273600" y="1709738"/>
            <a:ext cx="1460500" cy="5334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0" name="Picture 9" descr="7 décimos menos 2 quintos.">
            <a:extLst>
              <a:ext uri="{FF2B5EF4-FFF2-40B4-BE49-F238E27FC236}">
                <a16:creationId xmlns:a16="http://schemas.microsoft.com/office/drawing/2014/main" id="{B313E124-5F49-3D89-E877-8C05DC8E8C09}"/>
              </a:ext>
            </a:extLst>
          </p:cNvPr>
          <p:cNvPicPr>
            <a:picLocks/>
          </p:cNvPicPr>
          <p:nvPr/>
        </p:nvPicPr>
        <p:blipFill>
          <a:blip r:embed="rId3"/>
          <a:stretch>
            <a:fillRect/>
          </a:stretch>
        </p:blipFill>
        <p:spPr>
          <a:xfrm>
            <a:off x="5321300" y="1709738"/>
            <a:ext cx="1549400" cy="1181100"/>
          </a:xfrm>
          <a:prstGeom prst="rect">
            <a:avLst/>
          </a:prstGeom>
        </p:spPr>
      </p:pic>
      <p:pic>
        <p:nvPicPr>
          <p:cNvPr id="7" name="Picture 6" descr="7 décimos menos 2 quintos = 7 décimos menos empieza la fracción 2 por 2 sobre 5 por 2 termina la fracción.">
            <a:extLst>
              <a:ext uri="{FF2B5EF4-FFF2-40B4-BE49-F238E27FC236}">
                <a16:creationId xmlns:a16="http://schemas.microsoft.com/office/drawing/2014/main" id="{40ECF4B6-E38A-B8D3-CDF9-A834984168B1}"/>
              </a:ext>
            </a:extLst>
          </p:cNvPr>
          <p:cNvPicPr>
            <a:picLocks/>
          </p:cNvPicPr>
          <p:nvPr/>
        </p:nvPicPr>
        <p:blipFill>
          <a:blip r:embed="rId4"/>
          <a:stretch>
            <a:fillRect/>
          </a:stretch>
        </p:blipFill>
        <p:spPr>
          <a:xfrm>
            <a:off x="3947426" y="3359150"/>
            <a:ext cx="4597400" cy="1181100"/>
          </a:xfrm>
          <a:prstGeom prst="rect">
            <a:avLst/>
          </a:prstGeom>
        </p:spPr>
      </p:pic>
      <p:pic>
        <p:nvPicPr>
          <p:cNvPr id="4" name="Picture 3" descr="= 7 décimos menos 4 décimos.">
            <a:extLst>
              <a:ext uri="{FF2B5EF4-FFF2-40B4-BE49-F238E27FC236}">
                <a16:creationId xmlns:a16="http://schemas.microsoft.com/office/drawing/2014/main" id="{BB79D7C5-9907-C7F2-9E00-781D4B8FBCD2}"/>
              </a:ext>
            </a:extLst>
          </p:cNvPr>
          <p:cNvPicPr>
            <a:picLocks/>
          </p:cNvPicPr>
          <p:nvPr/>
        </p:nvPicPr>
        <p:blipFill>
          <a:blip r:embed="rId5"/>
          <a:stretch>
            <a:fillRect/>
          </a:stretch>
        </p:blipFill>
        <p:spPr>
          <a:xfrm>
            <a:off x="5708650" y="5008563"/>
            <a:ext cx="2324100" cy="1181100"/>
          </a:xfrm>
          <a:prstGeom prst="rect">
            <a:avLst/>
          </a:prstGeom>
        </p:spPr>
      </p:pic>
      <p:sp>
        <p:nvSpPr>
          <p:cNvPr id="18" name="Content Placeholder 5">
            <a:extLst>
              <a:ext uri="{FF2B5EF4-FFF2-40B4-BE49-F238E27FC236}">
                <a16:creationId xmlns:a16="http://schemas.microsoft.com/office/drawing/2014/main" id="{69C62797-E3AB-7467-B651-402545AAF958}"/>
              </a:ext>
            </a:extLst>
          </p:cNvPr>
          <p:cNvSpPr>
            <a:spLocks noGrp="1"/>
          </p:cNvSpPr>
          <p:nvPr>
            <p:ph sz="quarter" idx="26"/>
          </p:nvPr>
        </p:nvSpPr>
        <p:spPr>
          <a:xfrm>
            <a:off x="9975850" y="5599113"/>
            <a:ext cx="1460500" cy="5334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38323725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A7278A-98AB-EB71-C94C-1C9185A6BE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437EA09-FF7B-6417-5D63-968CC616DEFF}"/>
              </a:ext>
            </a:extLst>
          </p:cNvPr>
          <p:cNvSpPr>
            <a:spLocks noGrp="1"/>
          </p:cNvSpPr>
          <p:nvPr>
            <p:ph type="title" hasCustomPrompt="1"/>
          </p:nvPr>
        </p:nvSpPr>
        <p:spPr/>
        <p:txBody>
          <a:bodyPr/>
          <a:lstStyle/>
          <a:p>
            <a:r>
              <a:rPr lang="es-US" sz="3000" b="1" i="0" strike="noStrike" cap="none" spc="0" baseline="0">
                <a:solidFill>
                  <a:srgbClr val="FFFFFF"/>
                </a:solidFill>
                <a:effectLst/>
                <a:latin typeface="Libre Franklin"/>
                <a:ea typeface="Libre Franklin"/>
                <a:cs typeface="Libre Franklin"/>
              </a:rPr>
              <a:t> Fluidez</a:t>
            </a:r>
          </a:p>
          <a:p>
            <a:r>
              <a:rPr lang="es-US" sz="2400" b="1" i="0" strike="noStrike" cap="none" spc="0" baseline="0">
                <a:solidFill>
                  <a:srgbClr val="D62714"/>
                </a:solidFill>
                <a:effectLst/>
                <a:latin typeface="Libre Franklin"/>
                <a:ea typeface="Libre Franklin"/>
                <a:cs typeface="Libre Franklin"/>
              </a:rPr>
              <a:t>Intercambio con la pizarra blanca: Formar unidades semejantes (4 de 4)</a:t>
            </a:r>
            <a:endParaRPr sz="2400" b="1" i="0">
              <a:solidFill>
                <a:srgbClr val="D62714"/>
              </a:solidFill>
              <a:latin typeface="Libre Franklin"/>
            </a:endParaRPr>
          </a:p>
        </p:txBody>
      </p:sp>
      <p:sp>
        <p:nvSpPr>
          <p:cNvPr id="14" name="Content Placeholder 1">
            <a:extLst>
              <a:ext uri="{FF2B5EF4-FFF2-40B4-BE49-F238E27FC236}">
                <a16:creationId xmlns:a16="http://schemas.microsoft.com/office/drawing/2014/main" id="{D82C9188-3FEC-14AE-5D15-AE01F39DDC94}"/>
              </a:ext>
            </a:extLst>
          </p:cNvPr>
          <p:cNvSpPr>
            <a:spLocks noGrp="1"/>
          </p:cNvSpPr>
          <p:nvPr>
            <p:ph sz="quarter" idx="26"/>
          </p:nvPr>
        </p:nvSpPr>
        <p:spPr>
          <a:xfrm>
            <a:off x="273600" y="1722438"/>
            <a:ext cx="1460500" cy="533400"/>
          </a:xfrm>
        </p:spPr>
        <p:txBody>
          <a:bodyPr/>
          <a:lstStyle/>
          <a:p>
            <a:r>
              <a:rPr lang="es-US" sz="8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0" name="Picture 9" descr="3 cuartos menos 5 doceavos.">
            <a:extLst>
              <a:ext uri="{FF2B5EF4-FFF2-40B4-BE49-F238E27FC236}">
                <a16:creationId xmlns:a16="http://schemas.microsoft.com/office/drawing/2014/main" id="{41632895-BB11-4ED7-9749-AF6F8E372E7A}"/>
              </a:ext>
            </a:extLst>
          </p:cNvPr>
          <p:cNvPicPr>
            <a:picLocks/>
          </p:cNvPicPr>
          <p:nvPr/>
        </p:nvPicPr>
        <p:blipFill>
          <a:blip r:embed="rId3"/>
          <a:stretch>
            <a:fillRect/>
          </a:stretch>
        </p:blipFill>
        <p:spPr>
          <a:xfrm>
            <a:off x="5308600" y="1709738"/>
            <a:ext cx="1574800" cy="1181100"/>
          </a:xfrm>
          <a:prstGeom prst="rect">
            <a:avLst/>
          </a:prstGeom>
        </p:spPr>
      </p:pic>
      <p:pic>
        <p:nvPicPr>
          <p:cNvPr id="7" name="Picture 6" descr="3 cuartos menos 5 doceavos = empieza la fracción 3 por 3 sobre 4 por 3 termina la fracción menos 5 doceavos.">
            <a:extLst>
              <a:ext uri="{FF2B5EF4-FFF2-40B4-BE49-F238E27FC236}">
                <a16:creationId xmlns:a16="http://schemas.microsoft.com/office/drawing/2014/main" id="{03E2E1D5-D158-7B36-FB3F-F435ED575853}"/>
              </a:ext>
            </a:extLst>
          </p:cNvPr>
          <p:cNvPicPr>
            <a:picLocks/>
          </p:cNvPicPr>
          <p:nvPr/>
        </p:nvPicPr>
        <p:blipFill>
          <a:blip r:embed="rId4"/>
          <a:stretch>
            <a:fillRect/>
          </a:stretch>
        </p:blipFill>
        <p:spPr>
          <a:xfrm>
            <a:off x="3901080" y="3359150"/>
            <a:ext cx="4635500" cy="1181100"/>
          </a:xfrm>
          <a:prstGeom prst="rect">
            <a:avLst/>
          </a:prstGeom>
        </p:spPr>
      </p:pic>
      <p:pic>
        <p:nvPicPr>
          <p:cNvPr id="4" name="Picture 3" descr="= 9 doceavos menos 5 doceavos.">
            <a:extLst>
              <a:ext uri="{FF2B5EF4-FFF2-40B4-BE49-F238E27FC236}">
                <a16:creationId xmlns:a16="http://schemas.microsoft.com/office/drawing/2014/main" id="{324985C5-4A4E-344A-0D7A-3AB15EF7CF39}"/>
              </a:ext>
            </a:extLst>
          </p:cNvPr>
          <p:cNvPicPr>
            <a:picLocks/>
          </p:cNvPicPr>
          <p:nvPr/>
        </p:nvPicPr>
        <p:blipFill>
          <a:blip r:embed="rId5"/>
          <a:stretch>
            <a:fillRect/>
          </a:stretch>
        </p:blipFill>
        <p:spPr>
          <a:xfrm>
            <a:off x="5715000" y="5008563"/>
            <a:ext cx="2311400" cy="1181100"/>
          </a:xfrm>
          <a:prstGeom prst="rect">
            <a:avLst/>
          </a:prstGeom>
        </p:spPr>
      </p:pic>
      <p:sp>
        <p:nvSpPr>
          <p:cNvPr id="18" name="Content Placeholder 5">
            <a:extLst>
              <a:ext uri="{FF2B5EF4-FFF2-40B4-BE49-F238E27FC236}">
                <a16:creationId xmlns:a16="http://schemas.microsoft.com/office/drawing/2014/main" id="{4B6EB985-FC3C-3BCC-8598-84884C1FF1BB}"/>
              </a:ext>
            </a:extLst>
          </p:cNvPr>
          <p:cNvSpPr>
            <a:spLocks noGrp="1"/>
          </p:cNvSpPr>
          <p:nvPr>
            <p:ph sz="quarter" idx="26"/>
          </p:nvPr>
        </p:nvSpPr>
        <p:spPr>
          <a:xfrm>
            <a:off x="9918700" y="5586813"/>
            <a:ext cx="1460500" cy="533400"/>
          </a:xfrm>
        </p:spPr>
        <p:txBody>
          <a:bodyPr/>
          <a:lstStyle/>
          <a:p>
            <a:r>
              <a:rPr lang="es-US" sz="8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4949388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s-US" sz="3000" b="1" i="0" strike="noStrike" cap="none" spc="0" baseline="0" dirty="0">
                <a:solidFill>
                  <a:srgbClr val="FFFFFF"/>
                </a:solidFill>
                <a:effectLst/>
                <a:latin typeface="Libre Franklin"/>
                <a:ea typeface="Libre Franklin"/>
                <a:cs typeface="Libre Franklin"/>
              </a:rPr>
              <a:t> Presentar </a:t>
            </a:r>
            <a:endParaRPr lang="en-US" sz="2400" noProof="0" dirty="0"/>
          </a:p>
        </p:txBody>
      </p:sp>
      <p:pic>
        <p:nvPicPr>
          <p:cNvPr id="14" name="Picture Placeholder 1" descr="Una tabla muestra 4 maneras de hallar la diferencia 320 menos 97. A. 320 menos 97 = 223. Se muestra una recta numérica abierta. La recta tiene 4 marcas de graduación rotuladas 223, 230, 300 y 320. Un salto rotulado menos 20 se muestra del 320 al 300. Un salto rotulado menos 70 se muestra del 300 al 230. Un salto rotulado menos 7 se muestra del 230 al 223. B. 320 menos 97 = 223. Un vínculo numérico descompone 320 en 2 partes, 220 y 100. 100 menos 97 = 3. 220 + 3 = 223. C. 320 menos 97 = 223. Un vínculo numérico descompone 97 en 2 partes, 90 y 7. 320 menos 90 = 230. 230 menos 7 = 223. D. 320 menos 97 = 223. Se muestran matemáticas que usan el método de flechas. Una flecha rotulada + 3 puntos del 97 al 100. Una flecha rotulada + 200 puntos del 100 al 300. Una flecha rotulada + 20 puntos del 300 al 320."/>
          <p:cNvPicPr>
            <a:picLocks noChangeAspect="1"/>
          </p:cNvPicPr>
          <p:nvPr/>
        </p:nvPicPr>
        <p:blipFill>
          <a:blip r:embed="rId3"/>
          <a:stretch>
            <a:fillRect/>
          </a:stretch>
        </p:blipFill>
        <p:spPr>
          <a:xfrm>
            <a:off x="2594528" y="1473889"/>
            <a:ext cx="6968572" cy="4838012"/>
          </a:xfrm>
          <a:prstGeom prst="rect">
            <a:avLst/>
          </a:prstGeom>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3600" y="29134"/>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Restar números mixtos</a:t>
            </a:r>
            <a:endParaRPr lang="en-US" sz="2400" noProof="0" dirty="0"/>
          </a:p>
        </p:txBody>
      </p:sp>
      <p:pic>
        <p:nvPicPr>
          <p:cNvPr id="25" name="Picture 24" descr="Diapositiva en blanco.">
            <a:extLst>
              <a:ext uri="{FF2B5EF4-FFF2-40B4-BE49-F238E27FC236}">
                <a16:creationId xmlns:a16="http://schemas.microsoft.com/office/drawing/2014/main" id="{189FB9C9-14EB-6CE0-46C8-9B81539F087D}"/>
              </a:ext>
            </a:extLst>
          </p:cNvPr>
          <p:cNvPicPr>
            <a:picLocks noChangeAspect="1"/>
          </p:cNvPicPr>
          <p:nvPr/>
        </p:nvPicPr>
        <p:blipFill>
          <a:blip r:embed="rId3"/>
          <a:stretch>
            <a:fillRect/>
          </a:stretch>
        </p:blipFill>
        <p:spPr>
          <a:xfrm>
            <a:off x="3394873" y="1588650"/>
            <a:ext cx="5402255" cy="4659750"/>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8DBB-1A03-FFF9-AF0F-C56E7F498E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4A90EC-CCDD-279C-68B5-9446E14E2055}"/>
              </a:ext>
            </a:extLst>
          </p:cNvPr>
          <p:cNvSpPr>
            <a:spLocks noGrp="1"/>
          </p:cNvSpPr>
          <p:nvPr>
            <p:ph type="title" hasCustomPrompt="1"/>
          </p:nvPr>
        </p:nvSpPr>
        <p:spPr>
          <a:xfrm>
            <a:off x="273600" y="29134"/>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Descomponer el minuendo para restar de </a:t>
            </a:r>
            <a:r>
              <a:rPr lang="es-US" sz="2600" b="1" i="0" strike="noStrike" cap="none" spc="0" baseline="0">
                <a:solidFill>
                  <a:srgbClr val="D62714"/>
                </a:solidFill>
                <a:effectLst/>
                <a:latin typeface="Cambria"/>
                <a:ea typeface="Cambria"/>
                <a:cs typeface="Cambria"/>
              </a:rPr>
              <a:t>1 </a:t>
            </a:r>
            <a:r>
              <a:rPr lang="es-US" sz="2400" b="1" i="0" strike="noStrike" cap="none" spc="0" baseline="0">
                <a:solidFill>
                  <a:srgbClr val="D62714"/>
                </a:solidFill>
                <a:effectLst/>
                <a:latin typeface="Libre Franklin"/>
                <a:ea typeface="Libre Franklin"/>
                <a:cs typeface="Libre Franklin"/>
              </a:rPr>
              <a:t>(1 de 5)</a:t>
            </a:r>
            <a:endParaRPr lang="en-US" sz="2400" noProof="0"/>
          </a:p>
        </p:txBody>
      </p:sp>
      <p:sp>
        <p:nvSpPr>
          <p:cNvPr id="14" name="Content Placeholder 1">
            <a:extLst>
              <a:ext uri="{FF2B5EF4-FFF2-40B4-BE49-F238E27FC236}">
                <a16:creationId xmlns:a16="http://schemas.microsoft.com/office/drawing/2014/main" id="{85258F5A-1396-F8EA-6CFB-0D6172319109}"/>
              </a:ext>
            </a:extLst>
          </p:cNvPr>
          <p:cNvSpPr>
            <a:spLocks noGrp="1"/>
          </p:cNvSpPr>
          <p:nvPr>
            <p:ph sz="quarter" idx="26"/>
          </p:nvPr>
        </p:nvSpPr>
        <p:spPr>
          <a:xfrm>
            <a:off x="273600" y="1668850"/>
            <a:ext cx="1663700" cy="472249"/>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18" name="Picture Placeholder 3" descr="Un vínculo numérico descompuesto en 3 partes. El total es 5. 1 parte es 2. 1 parte es 3 cuartos. 1 parte es un número desconocido. ">
            <a:extLst>
              <a:ext uri="{FF2B5EF4-FFF2-40B4-BE49-F238E27FC236}">
                <a16:creationId xmlns:a16="http://schemas.microsoft.com/office/drawing/2014/main" id="{304D185A-83D0-2BF5-405B-3F1A53B873DA}"/>
              </a:ext>
            </a:extLst>
          </p:cNvPr>
          <p:cNvPicPr>
            <a:picLocks noChangeAspect="1"/>
          </p:cNvPicPr>
          <p:nvPr/>
        </p:nvPicPr>
        <p:blipFill>
          <a:blip r:embed="rId3"/>
          <a:stretch>
            <a:fillRect/>
          </a:stretch>
        </p:blipFill>
        <p:spPr>
          <a:xfrm>
            <a:off x="4377535" y="2971800"/>
            <a:ext cx="3436931" cy="3429000"/>
          </a:xfrm>
          <a:prstGeom prst="rect">
            <a:avLst/>
          </a:prstGeom>
        </p:spPr>
      </p:pic>
      <p:pic>
        <p:nvPicPr>
          <p:cNvPr id="4" name="Picture 3" descr="5 menos 2 y 3 cuartos.">
            <a:extLst>
              <a:ext uri="{FF2B5EF4-FFF2-40B4-BE49-F238E27FC236}">
                <a16:creationId xmlns:a16="http://schemas.microsoft.com/office/drawing/2014/main" id="{DDAA2993-B855-6325-A4BD-EDDA09728CCD}"/>
              </a:ext>
            </a:extLst>
          </p:cNvPr>
          <p:cNvPicPr>
            <a:picLocks/>
          </p:cNvPicPr>
          <p:nvPr/>
        </p:nvPicPr>
        <p:blipFill>
          <a:blip r:embed="rId4"/>
          <a:stretch>
            <a:fillRect/>
          </a:stretch>
        </p:blipFill>
        <p:spPr>
          <a:xfrm>
            <a:off x="5162550" y="1355725"/>
            <a:ext cx="1866900" cy="1447800"/>
          </a:xfrm>
          <a:prstGeom prst="rect">
            <a:avLst/>
          </a:prstGeom>
        </p:spPr>
      </p:pic>
      <p:sp>
        <p:nvSpPr>
          <p:cNvPr id="17" name="Content Placeholder 4">
            <a:extLst>
              <a:ext uri="{FF2B5EF4-FFF2-40B4-BE49-F238E27FC236}">
                <a16:creationId xmlns:a16="http://schemas.microsoft.com/office/drawing/2014/main" id="{026D4854-53B8-83B5-0387-57DFFBA7DEEB}"/>
              </a:ext>
            </a:extLst>
          </p:cNvPr>
          <p:cNvSpPr>
            <a:spLocks noGrp="1"/>
          </p:cNvSpPr>
          <p:nvPr>
            <p:ph sz="quarter" idx="26"/>
          </p:nvPr>
        </p:nvSpPr>
        <p:spPr>
          <a:xfrm>
            <a:off x="9664700" y="5573540"/>
            <a:ext cx="1663700" cy="472249"/>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16259561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98449-D2B1-A38C-A59C-47432EC5C7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08E9A8-F3E6-6897-8B36-55FFD3618A54}"/>
              </a:ext>
            </a:extLst>
          </p:cNvPr>
          <p:cNvSpPr>
            <a:spLocks noGrp="1"/>
          </p:cNvSpPr>
          <p:nvPr>
            <p:ph type="title" hasCustomPrompt="1"/>
          </p:nvPr>
        </p:nvSpPr>
        <p:spPr>
          <a:xfrm>
            <a:off x="273600" y="29134"/>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Descomponer el minuendo para restar de </a:t>
            </a:r>
            <a:r>
              <a:rPr lang="es-US" sz="2600" b="1" i="0" strike="noStrike" cap="none" spc="0" baseline="0" dirty="0">
                <a:solidFill>
                  <a:srgbClr val="D62714"/>
                </a:solidFill>
                <a:effectLst/>
                <a:latin typeface="Cambria"/>
                <a:ea typeface="Cambria"/>
                <a:cs typeface="Cambria"/>
              </a:rPr>
              <a:t>1 </a:t>
            </a:r>
            <a:r>
              <a:rPr lang="es-US" sz="2400" b="1" i="0" strike="noStrike" cap="none" spc="0" baseline="0" dirty="0">
                <a:solidFill>
                  <a:srgbClr val="D62714"/>
                </a:solidFill>
                <a:effectLst/>
                <a:latin typeface="Libre Franklin"/>
                <a:ea typeface="Libre Franklin"/>
                <a:cs typeface="Libre Franklin"/>
              </a:rPr>
              <a:t>(2 de 5)</a:t>
            </a:r>
            <a:endParaRPr lang="en-US" sz="2400" noProof="0" dirty="0"/>
          </a:p>
        </p:txBody>
      </p:sp>
      <p:sp>
        <p:nvSpPr>
          <p:cNvPr id="14" name="Content Placeholder 1">
            <a:extLst>
              <a:ext uri="{FF2B5EF4-FFF2-40B4-BE49-F238E27FC236}">
                <a16:creationId xmlns:a16="http://schemas.microsoft.com/office/drawing/2014/main" id="{FD6B3385-F0F2-E92B-EBB6-DE0A496710B3}"/>
              </a:ext>
            </a:extLst>
          </p:cNvPr>
          <p:cNvSpPr>
            <a:spLocks noGrp="1"/>
          </p:cNvSpPr>
          <p:nvPr>
            <p:ph sz="quarter" idx="26"/>
          </p:nvPr>
        </p:nvSpPr>
        <p:spPr>
          <a:xfrm>
            <a:off x="273600" y="1873976"/>
            <a:ext cx="1663700" cy="472249"/>
          </a:xfrm>
        </p:spPr>
        <p:txBody>
          <a:bodyPr>
            <a:normAutofit/>
          </a:bodyPr>
          <a:lstStyle/>
          <a:p>
            <a:r>
              <a:rPr lang="es-US" sz="600" b="0" i="0" strike="noStrike" cap="none" spc="0" baseline="0">
                <a:solidFill>
                  <a:srgbClr val="FFFFFF"/>
                </a:solidFill>
                <a:effectLst/>
                <a:latin typeface="Libre Franklin"/>
                <a:ea typeface="Libre Franklin"/>
                <a:cs typeface="Libre Franklin"/>
              </a:rPr>
              <a:t>La animación comienza aquí; presione la barra de espacio para ver la respuesta.</a:t>
            </a:r>
          </a:p>
        </p:txBody>
      </p:sp>
      <p:pic>
        <p:nvPicPr>
          <p:cNvPr id="5" name="Picture 4" descr="5 menos 2 y 3 cuartos = 3 menos 3 cuartos.">
            <a:extLst>
              <a:ext uri="{FF2B5EF4-FFF2-40B4-BE49-F238E27FC236}">
                <a16:creationId xmlns:a16="http://schemas.microsoft.com/office/drawing/2014/main" id="{6F997F6D-4486-E18B-FA10-477D565079FB}"/>
              </a:ext>
            </a:extLst>
          </p:cNvPr>
          <p:cNvPicPr>
            <a:picLocks/>
          </p:cNvPicPr>
          <p:nvPr/>
        </p:nvPicPr>
        <p:blipFill>
          <a:blip r:embed="rId3"/>
          <a:stretch>
            <a:fillRect/>
          </a:stretch>
        </p:blipFill>
        <p:spPr>
          <a:xfrm>
            <a:off x="3968750" y="1404938"/>
            <a:ext cx="4254500" cy="1447800"/>
          </a:xfrm>
          <a:prstGeom prst="rect">
            <a:avLst/>
          </a:prstGeom>
        </p:spPr>
      </p:pic>
      <p:pic>
        <p:nvPicPr>
          <p:cNvPr id="18" name="Image" descr="Trabajo de Riley. Una recta numérica abierta tiene marcas de graduación rotuladas 2, 2 y 3 cuartos, 3 y 5. Un salto rotulado + 1 cuarto se muestra del 2 y 3 cuartos al 3. Un salto rotulado + 2 se muestra del 3 al 5. Una ecuación muestra 2 y 3 cuartos + 2 y 1 cuarto = 5. El trabajo de Leo. Una recta numérica abierta tiene marcas de graduación rotuladas 2, 2 y 1 cuarto, 3 y 5. Un salto rotulado menos 2 se muestra del 5 al 3. Un salto rotulado menos 3 cuartos se muestra del 3 al 2 y 1 cuarto. Una ecuación muestra 5 menos 2 y 3 cuartos = 2 y 1 cuarto."/>
          <p:cNvPicPr>
            <a:picLocks noChangeAspect="1"/>
          </p:cNvPicPr>
          <p:nvPr/>
        </p:nvPicPr>
        <p:blipFill>
          <a:blip r:embed="rId4"/>
          <a:stretch>
            <a:fillRect/>
          </a:stretch>
        </p:blipFill>
        <p:spPr>
          <a:xfrm>
            <a:off x="1830180" y="3010224"/>
            <a:ext cx="8899455" cy="3129642"/>
          </a:xfrm>
          <a:prstGeom prst="rect">
            <a:avLst/>
          </a:prstGeom>
        </p:spPr>
      </p:pic>
      <p:sp>
        <p:nvSpPr>
          <p:cNvPr id="17" name="Content Placeholder 4">
            <a:extLst>
              <a:ext uri="{FF2B5EF4-FFF2-40B4-BE49-F238E27FC236}">
                <a16:creationId xmlns:a16="http://schemas.microsoft.com/office/drawing/2014/main" id="{4151D842-4B0A-D646-F3A3-60E9511B8CAB}"/>
              </a:ext>
            </a:extLst>
          </p:cNvPr>
          <p:cNvSpPr>
            <a:spLocks noGrp="1"/>
          </p:cNvSpPr>
          <p:nvPr>
            <p:ph sz="quarter" idx="26"/>
          </p:nvPr>
        </p:nvSpPr>
        <p:spPr>
          <a:xfrm>
            <a:off x="10953749" y="5667617"/>
            <a:ext cx="607735" cy="472249"/>
          </a:xfrm>
        </p:spPr>
        <p:txBody>
          <a:bodyPr>
            <a:normAutofit/>
          </a:bodyPr>
          <a:lstStyle/>
          <a:p>
            <a:r>
              <a:rPr lang="es-US" sz="600" b="0" i="0" strike="noStrike" cap="none" spc="0" baseline="0" dirty="0">
                <a:solidFill>
                  <a:srgbClr val="FFFFFF"/>
                </a:solidFill>
                <a:effectLst/>
                <a:latin typeface="Libre Franklin"/>
                <a:ea typeface="Libre Franklin"/>
                <a:cs typeface="Libre Franklin"/>
              </a:rPr>
              <a:t>La animación termina aquí.</a:t>
            </a:r>
          </a:p>
        </p:txBody>
      </p:sp>
    </p:spTree>
    <p:extLst>
      <p:ext uri="{BB962C8B-B14F-4D97-AF65-F5344CB8AC3E}">
        <p14:creationId xmlns:p14="http://schemas.microsoft.com/office/powerpoint/2010/main" val="21841788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652B9-CFE7-069D-D5C7-06DDE2D247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47B30E-F7E7-20A0-623B-D5EFC86A8ED5}"/>
              </a:ext>
            </a:extLst>
          </p:cNvPr>
          <p:cNvSpPr>
            <a:spLocks noGrp="1"/>
          </p:cNvSpPr>
          <p:nvPr>
            <p:ph type="title" hasCustomPrompt="1"/>
          </p:nvPr>
        </p:nvSpPr>
        <p:spPr>
          <a:xfrm>
            <a:off x="273600" y="29134"/>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Descomponer el minuendo para restar de </a:t>
            </a:r>
            <a:r>
              <a:rPr lang="es-US" sz="2600" b="1" i="0" strike="noStrike" cap="none" spc="0" baseline="0" dirty="0">
                <a:solidFill>
                  <a:srgbClr val="D62714"/>
                </a:solidFill>
                <a:effectLst/>
                <a:latin typeface="Cambria"/>
                <a:ea typeface="Cambria"/>
                <a:cs typeface="Cambria"/>
              </a:rPr>
              <a:t>1 </a:t>
            </a:r>
            <a:r>
              <a:rPr lang="es-US" sz="2400" b="1" i="0" strike="noStrike" cap="none" spc="0" baseline="0" dirty="0">
                <a:solidFill>
                  <a:srgbClr val="D62714"/>
                </a:solidFill>
                <a:effectLst/>
                <a:latin typeface="Libre Franklin"/>
                <a:ea typeface="Libre Franklin"/>
                <a:cs typeface="Libre Franklin"/>
              </a:rPr>
              <a:t>(3 de 5)</a:t>
            </a:r>
            <a:endParaRPr lang="en-US" sz="2600" noProof="0" dirty="0">
              <a:latin typeface="Cambria" panose="02040503050406030204" pitchFamily="18" charset="0"/>
              <a:ea typeface="Cambria" panose="02040503050406030204" pitchFamily="18" charset="0"/>
            </a:endParaRPr>
          </a:p>
        </p:txBody>
      </p:sp>
      <p:sp>
        <p:nvSpPr>
          <p:cNvPr id="14" name="Content Placeholder 1">
            <a:extLst>
              <a:ext uri="{FF2B5EF4-FFF2-40B4-BE49-F238E27FC236}">
                <a16:creationId xmlns:a16="http://schemas.microsoft.com/office/drawing/2014/main" id="{D474CE0E-2282-E556-E3AB-BD3BF27F38F5}"/>
              </a:ext>
            </a:extLst>
          </p:cNvPr>
          <p:cNvSpPr>
            <a:spLocks noGrp="1"/>
          </p:cNvSpPr>
          <p:nvPr>
            <p:ph sz="quarter" idx="26"/>
          </p:nvPr>
        </p:nvSpPr>
        <p:spPr>
          <a:xfrm>
            <a:off x="273600" y="1658961"/>
            <a:ext cx="3098250" cy="398439"/>
          </a:xfrm>
        </p:spPr>
        <p:txBody>
          <a:bodyPr>
            <a:noAutofit/>
          </a:bodyPr>
          <a:lstStyle/>
          <a:p>
            <a:r>
              <a:rPr lang="es-US" sz="1800" b="0" i="0" strike="noStrike" cap="none" spc="0" baseline="0" dirty="0">
                <a:solidFill>
                  <a:srgbClr val="000000"/>
                </a:solidFill>
                <a:effectLst/>
                <a:latin typeface="Libre Franklin"/>
                <a:ea typeface="Libre Franklin"/>
                <a:cs typeface="Libre Franklin"/>
              </a:rPr>
              <a:t>Resta. Muestra tu trabajo.</a:t>
            </a:r>
            <a:endParaRPr b="0" i="0" dirty="0">
              <a:latin typeface="Libre Franklin"/>
            </a:endParaRPr>
          </a:p>
        </p:txBody>
      </p:sp>
      <p:sp>
        <p:nvSpPr>
          <p:cNvPr id="17" name="Content Placeholder 4" descr="1.">
            <a:extLst>
              <a:ext uri="{FF2B5EF4-FFF2-40B4-BE49-F238E27FC236}">
                <a16:creationId xmlns:a16="http://schemas.microsoft.com/office/drawing/2014/main" id="{29D84196-1A13-FE8C-0CA9-B18582C09C32}"/>
              </a:ext>
            </a:extLst>
          </p:cNvPr>
          <p:cNvSpPr>
            <a:spLocks noGrp="1"/>
          </p:cNvSpPr>
          <p:nvPr>
            <p:ph sz="quarter" idx="26"/>
          </p:nvPr>
        </p:nvSpPr>
        <p:spPr>
          <a:xfrm>
            <a:off x="273600" y="2434146"/>
            <a:ext cx="393150" cy="472249"/>
          </a:xfrm>
        </p:spPr>
        <p:txBody>
          <a:bodyPr>
            <a:noAutofit/>
          </a:bodyPr>
          <a:lstStyle/>
          <a:p>
            <a:pPr marL="342900" indent="-342900">
              <a:buFont typeface="+mj-lt"/>
              <a:buAutoNum type="arabicPeriod"/>
            </a:pPr>
            <a:r>
              <a:rPr lang="en-IN" b="0" i="0" dirty="0">
                <a:latin typeface="Libre Franklin"/>
              </a:rPr>
              <a:t> </a:t>
            </a:r>
            <a:endParaRPr b="0" i="0" dirty="0">
              <a:latin typeface="Libre Franklin"/>
            </a:endParaRPr>
          </a:p>
        </p:txBody>
      </p:sp>
      <p:pic>
        <p:nvPicPr>
          <p:cNvPr id="5" name="Picture 4" descr="28 y 5 séptimos menos 6 = espacio.">
            <a:extLst>
              <a:ext uri="{FF2B5EF4-FFF2-40B4-BE49-F238E27FC236}">
                <a16:creationId xmlns:a16="http://schemas.microsoft.com/office/drawing/2014/main" id="{4C198FF2-61C2-71BC-AC33-0822CCB4951B}"/>
              </a:ext>
            </a:extLst>
          </p:cNvPr>
          <p:cNvPicPr>
            <a:picLocks/>
          </p:cNvPicPr>
          <p:nvPr/>
        </p:nvPicPr>
        <p:blipFill>
          <a:blip r:embed="rId3"/>
          <a:stretch>
            <a:fillRect/>
          </a:stretch>
        </p:blipFill>
        <p:spPr>
          <a:xfrm>
            <a:off x="719670" y="2111375"/>
            <a:ext cx="2921000" cy="901700"/>
          </a:xfrm>
          <a:prstGeom prst="rect">
            <a:avLst/>
          </a:prstGeom>
        </p:spPr>
      </p:pic>
    </p:spTree>
    <p:extLst>
      <p:ext uri="{BB962C8B-B14F-4D97-AF65-F5344CB8AC3E}">
        <p14:creationId xmlns:p14="http://schemas.microsoft.com/office/powerpoint/2010/main" val="2827711321"/>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CA369B-3FE2-9DF4-0BD5-A5F209237E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9ED6AC-0C31-4A2D-952E-C5A4CA795681}"/>
              </a:ext>
            </a:extLst>
          </p:cNvPr>
          <p:cNvSpPr>
            <a:spLocks noGrp="1"/>
          </p:cNvSpPr>
          <p:nvPr>
            <p:ph type="title" hasCustomPrompt="1"/>
          </p:nvPr>
        </p:nvSpPr>
        <p:spPr>
          <a:xfrm>
            <a:off x="273600" y="29134"/>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Descomponer el minuendo para restar de </a:t>
            </a:r>
            <a:r>
              <a:rPr lang="es-US" sz="2600" b="1" i="0" strike="noStrike" cap="none" spc="0" baseline="0">
                <a:solidFill>
                  <a:srgbClr val="D62714"/>
                </a:solidFill>
                <a:effectLst/>
                <a:latin typeface="Cambria"/>
                <a:ea typeface="Cambria"/>
                <a:cs typeface="Cambria"/>
              </a:rPr>
              <a:t>1 </a:t>
            </a:r>
            <a:r>
              <a:rPr lang="es-US" sz="2400" b="1" i="0" strike="noStrike" cap="none" spc="0" baseline="0">
                <a:solidFill>
                  <a:srgbClr val="D62714"/>
                </a:solidFill>
                <a:effectLst/>
                <a:latin typeface="Libre Franklin"/>
                <a:ea typeface="Libre Franklin"/>
                <a:cs typeface="Libre Franklin"/>
              </a:rPr>
              <a:t>(4 de 5)</a:t>
            </a:r>
            <a:endParaRPr lang="en-US" sz="2600" noProof="0">
              <a:latin typeface="Cambria" panose="02040503050406030204" pitchFamily="18" charset="0"/>
              <a:ea typeface="Cambria" panose="02040503050406030204" pitchFamily="18" charset="0"/>
            </a:endParaRPr>
          </a:p>
        </p:txBody>
      </p:sp>
      <p:sp>
        <p:nvSpPr>
          <p:cNvPr id="17" name="Content Placeholder 4" descr="2.">
            <a:extLst>
              <a:ext uri="{FF2B5EF4-FFF2-40B4-BE49-F238E27FC236}">
                <a16:creationId xmlns:a16="http://schemas.microsoft.com/office/drawing/2014/main" id="{7F40C93A-A27C-38CE-8C44-9297F3E1C382}"/>
              </a:ext>
            </a:extLst>
          </p:cNvPr>
          <p:cNvSpPr>
            <a:spLocks noGrp="1"/>
          </p:cNvSpPr>
          <p:nvPr>
            <p:ph sz="quarter" idx="26"/>
          </p:nvPr>
        </p:nvSpPr>
        <p:spPr>
          <a:xfrm>
            <a:off x="273600" y="2434146"/>
            <a:ext cx="412200" cy="472249"/>
          </a:xfrm>
        </p:spPr>
        <p:txBody>
          <a:bodyPr>
            <a:noAutofit/>
          </a:bodyPr>
          <a:lstStyle/>
          <a:p>
            <a:pPr marL="342900" indent="-342900">
              <a:buFont typeface="+mj-lt"/>
              <a:buAutoNum type="arabicPeriod" startAt="2"/>
            </a:pPr>
            <a:r>
              <a:rPr lang="en-IN" b="0" i="0" dirty="0">
                <a:latin typeface="Libre Franklin"/>
              </a:rPr>
              <a:t> </a:t>
            </a:r>
            <a:endParaRPr b="0" i="0" dirty="0">
              <a:latin typeface="Libre Franklin"/>
            </a:endParaRPr>
          </a:p>
        </p:txBody>
      </p:sp>
      <p:pic>
        <p:nvPicPr>
          <p:cNvPr id="5" name="Picture 4" descr="7 menos 3 y 2 séptimos = espacio.">
            <a:extLst>
              <a:ext uri="{FF2B5EF4-FFF2-40B4-BE49-F238E27FC236}">
                <a16:creationId xmlns:a16="http://schemas.microsoft.com/office/drawing/2014/main" id="{D4088FDE-FB43-1816-9309-140A54191677}"/>
              </a:ext>
            </a:extLst>
          </p:cNvPr>
          <p:cNvPicPr>
            <a:picLocks/>
          </p:cNvPicPr>
          <p:nvPr/>
        </p:nvPicPr>
        <p:blipFill>
          <a:blip r:embed="rId3"/>
          <a:stretch>
            <a:fillRect/>
          </a:stretch>
        </p:blipFill>
        <p:spPr>
          <a:xfrm>
            <a:off x="738644" y="2111375"/>
            <a:ext cx="2692400" cy="901700"/>
          </a:xfrm>
          <a:prstGeom prst="rect">
            <a:avLst/>
          </a:prstGeom>
        </p:spPr>
      </p:pic>
    </p:spTree>
    <p:extLst>
      <p:ext uri="{BB962C8B-B14F-4D97-AF65-F5344CB8AC3E}">
        <p14:creationId xmlns:p14="http://schemas.microsoft.com/office/powerpoint/2010/main" val="83122628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76FA9-DA8F-E836-AFFD-F1D26A6C384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6C90D62-DA2A-4D5F-AE0F-75D90CB998BF}"/>
              </a:ext>
            </a:extLst>
          </p:cNvPr>
          <p:cNvSpPr>
            <a:spLocks noGrp="1"/>
          </p:cNvSpPr>
          <p:nvPr>
            <p:ph type="title" hasCustomPrompt="1"/>
          </p:nvPr>
        </p:nvSpPr>
        <p:spPr>
          <a:xfrm>
            <a:off x="273600" y="29134"/>
            <a:ext cx="11671645"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Descomponer el minuendo para restar de </a:t>
            </a:r>
            <a:r>
              <a:rPr lang="es-US" sz="2600" b="1" i="0" strike="noStrike" cap="none" spc="0" baseline="0" dirty="0">
                <a:solidFill>
                  <a:srgbClr val="D62714"/>
                </a:solidFill>
                <a:effectLst/>
                <a:latin typeface="Cambria"/>
                <a:ea typeface="Cambria"/>
                <a:cs typeface="Cambria"/>
              </a:rPr>
              <a:t>1 </a:t>
            </a:r>
            <a:r>
              <a:rPr lang="es-US" sz="2400" b="1" i="0" strike="noStrike" cap="none" spc="0" baseline="0" dirty="0">
                <a:solidFill>
                  <a:srgbClr val="D62714"/>
                </a:solidFill>
                <a:effectLst/>
                <a:latin typeface="Libre Franklin"/>
                <a:ea typeface="Libre Franklin"/>
                <a:cs typeface="Libre Franklin"/>
              </a:rPr>
              <a:t>(5 de 5)</a:t>
            </a:r>
            <a:endParaRPr lang="en-US" sz="2600" noProof="0" dirty="0">
              <a:latin typeface="Cambria" panose="02040503050406030204" pitchFamily="18" charset="0"/>
              <a:ea typeface="Cambria" panose="02040503050406030204" pitchFamily="18" charset="0"/>
            </a:endParaRPr>
          </a:p>
        </p:txBody>
      </p:sp>
      <p:sp>
        <p:nvSpPr>
          <p:cNvPr id="17" name="Content Placeholder 4" descr="3.">
            <a:extLst>
              <a:ext uri="{FF2B5EF4-FFF2-40B4-BE49-F238E27FC236}">
                <a16:creationId xmlns:a16="http://schemas.microsoft.com/office/drawing/2014/main" id="{DFA4AEBA-81CF-430D-3585-CFDDEFF349D6}"/>
              </a:ext>
            </a:extLst>
          </p:cNvPr>
          <p:cNvSpPr>
            <a:spLocks noGrp="1"/>
          </p:cNvSpPr>
          <p:nvPr>
            <p:ph sz="quarter" idx="26"/>
          </p:nvPr>
        </p:nvSpPr>
        <p:spPr>
          <a:xfrm>
            <a:off x="273600" y="2434146"/>
            <a:ext cx="431250" cy="472249"/>
          </a:xfrm>
        </p:spPr>
        <p:txBody>
          <a:bodyPr>
            <a:noAutofit/>
          </a:bodyPr>
          <a:lstStyle/>
          <a:p>
            <a:pPr marL="342900" indent="-342900">
              <a:buFont typeface="+mj-lt"/>
              <a:buAutoNum type="arabicPeriod" startAt="3"/>
            </a:pPr>
            <a:r>
              <a:rPr lang="en-IN" b="0" i="0" dirty="0">
                <a:latin typeface="Libre Franklin"/>
              </a:rPr>
              <a:t> </a:t>
            </a:r>
            <a:endParaRPr b="0" i="0" dirty="0">
              <a:latin typeface="Libre Franklin"/>
            </a:endParaRPr>
          </a:p>
        </p:txBody>
      </p:sp>
      <p:pic>
        <p:nvPicPr>
          <p:cNvPr id="5" name="Picture 4" descr="15 menos 6 y 3 octavos = espacio.">
            <a:extLst>
              <a:ext uri="{FF2B5EF4-FFF2-40B4-BE49-F238E27FC236}">
                <a16:creationId xmlns:a16="http://schemas.microsoft.com/office/drawing/2014/main" id="{B67A284B-8CE0-6203-339C-08E3E7C9D2EF}"/>
              </a:ext>
            </a:extLst>
          </p:cNvPr>
          <p:cNvPicPr>
            <a:picLocks/>
          </p:cNvPicPr>
          <p:nvPr/>
        </p:nvPicPr>
        <p:blipFill>
          <a:blip r:embed="rId3"/>
          <a:stretch>
            <a:fillRect/>
          </a:stretch>
        </p:blipFill>
        <p:spPr>
          <a:xfrm>
            <a:off x="717332" y="2095877"/>
            <a:ext cx="2921000" cy="901700"/>
          </a:xfrm>
          <a:prstGeom prst="rect">
            <a:avLst/>
          </a:prstGeom>
        </p:spPr>
      </p:pic>
    </p:spTree>
    <p:extLst>
      <p:ext uri="{BB962C8B-B14F-4D97-AF65-F5344CB8AC3E}">
        <p14:creationId xmlns:p14="http://schemas.microsoft.com/office/powerpoint/2010/main" val="76591181"/>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5486E-AEA0-2F65-E36F-372A172035C4}"/>
              </a:ext>
            </a:extLst>
          </p:cNvPr>
          <p:cNvSpPr>
            <a:spLocks noGrp="1"/>
          </p:cNvSpPr>
          <p:nvPr>
            <p:ph type="title"/>
          </p:nvPr>
        </p:nvSpPr>
        <p:spPr>
          <a:xfrm>
            <a:off x="273598" y="29134"/>
            <a:ext cx="435555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Grupo de problemas (1 de 4)</a:t>
            </a:r>
            <a:endParaRPr lang="en-US" sz="2400" dirty="0"/>
          </a:p>
        </p:txBody>
      </p:sp>
      <p:pic>
        <p:nvPicPr>
          <p:cNvPr id="3" name="Picture 2" descr="Edición para estudiantes: 5.º grado, módulo 2, tema C, lección 12, página 1"/>
          <p:cNvPicPr>
            <a:picLocks noChangeAspect="1"/>
          </p:cNvPicPr>
          <p:nvPr/>
        </p:nvPicPr>
        <p:blipFill>
          <a:blip r:embed="rId3"/>
          <a:stretch>
            <a:fillRect/>
          </a:stretch>
        </p:blipFill>
        <p:spPr>
          <a:xfrm>
            <a:off x="5287963" y="39688"/>
            <a:ext cx="5285232" cy="6757416"/>
          </a:xfrm>
          <a:prstGeom prst="rect">
            <a:avLst/>
          </a:prstGeom>
          <a:ln w="9525">
            <a:solidFill>
              <a:srgbClr val="000000"/>
            </a:solidFill>
          </a:ln>
        </p:spPr>
      </p:pic>
    </p:spTree>
    <p:extLst>
      <p:ext uri="{BB962C8B-B14F-4D97-AF65-F5344CB8AC3E}">
        <p14:creationId xmlns:p14="http://schemas.microsoft.com/office/powerpoint/2010/main" val="4242956592"/>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DE77A-F377-B941-545D-A5C5569EDC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281461-61FA-57E2-79CC-80A169C62BF4}"/>
              </a:ext>
            </a:extLst>
          </p:cNvPr>
          <p:cNvSpPr>
            <a:spLocks noGrp="1"/>
          </p:cNvSpPr>
          <p:nvPr>
            <p:ph type="title"/>
          </p:nvPr>
        </p:nvSpPr>
        <p:spPr>
          <a:xfrm>
            <a:off x="273598" y="29134"/>
            <a:ext cx="427935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Grupo de problemas (2 de 4)</a:t>
            </a:r>
            <a:endParaRPr lang="en-US" sz="2400" dirty="0"/>
          </a:p>
        </p:txBody>
      </p:sp>
      <p:pic>
        <p:nvPicPr>
          <p:cNvPr id="3" name="Picture 2" descr="Edición para estudiantes: 5.º grado, módulo 2, tema C, lección 12, página 2"/>
          <p:cNvPicPr>
            <a:picLocks noChangeAspect="1"/>
          </p:cNvPicPr>
          <p:nvPr/>
        </p:nvPicPr>
        <p:blipFill>
          <a:blip r:embed="rId3"/>
          <a:stretch>
            <a:fillRect/>
          </a:stretch>
        </p:blipFill>
        <p:spPr>
          <a:xfrm>
            <a:off x="5288400" y="39600"/>
            <a:ext cx="5285232" cy="6757416"/>
          </a:xfrm>
          <a:prstGeom prst="rect">
            <a:avLst/>
          </a:prstGeom>
          <a:ln w="9525">
            <a:solidFill>
              <a:srgbClr val="000000"/>
            </a:solidFill>
          </a:ln>
        </p:spPr>
      </p:pic>
    </p:spTree>
    <p:extLst>
      <p:ext uri="{BB962C8B-B14F-4D97-AF65-F5344CB8AC3E}">
        <p14:creationId xmlns:p14="http://schemas.microsoft.com/office/powerpoint/2010/main" val="893722991"/>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9F6AD-4C47-C54D-8B07-86D04DF6E9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6A67C0-4227-7F13-32F9-54EDE49C3A06}"/>
              </a:ext>
            </a:extLst>
          </p:cNvPr>
          <p:cNvSpPr>
            <a:spLocks noGrp="1"/>
          </p:cNvSpPr>
          <p:nvPr>
            <p:ph type="title"/>
          </p:nvPr>
        </p:nvSpPr>
        <p:spPr>
          <a:xfrm>
            <a:off x="273598" y="29134"/>
            <a:ext cx="426030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Grupo de problemas (3 de 4)</a:t>
            </a:r>
            <a:endParaRPr lang="en-US" sz="2400" dirty="0"/>
          </a:p>
        </p:txBody>
      </p:sp>
      <p:pic>
        <p:nvPicPr>
          <p:cNvPr id="3" name="Picture 2" descr="Edición para estudiantes: 5.º grado, módulo 2, tema C, lección 12, página 3"/>
          <p:cNvPicPr>
            <a:picLocks noChangeAspect="1"/>
          </p:cNvPicPr>
          <p:nvPr/>
        </p:nvPicPr>
        <p:blipFill>
          <a:blip r:embed="rId3"/>
          <a:stretch>
            <a:fillRect/>
          </a:stretch>
        </p:blipFill>
        <p:spPr>
          <a:xfrm>
            <a:off x="5288400" y="39600"/>
            <a:ext cx="5285232" cy="6757416"/>
          </a:xfrm>
          <a:prstGeom prst="rect">
            <a:avLst/>
          </a:prstGeom>
          <a:ln w="9525">
            <a:solidFill>
              <a:srgbClr val="000000"/>
            </a:solidFill>
          </a:ln>
        </p:spPr>
      </p:pic>
    </p:spTree>
    <p:extLst>
      <p:ext uri="{BB962C8B-B14F-4D97-AF65-F5344CB8AC3E}">
        <p14:creationId xmlns:p14="http://schemas.microsoft.com/office/powerpoint/2010/main" val="1406467664"/>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E82DF-D969-25F2-AE4B-69EF04C5F1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0767C0-2269-A54B-7DF7-6D3ACC3DE658}"/>
              </a:ext>
            </a:extLst>
          </p:cNvPr>
          <p:cNvSpPr>
            <a:spLocks noGrp="1"/>
          </p:cNvSpPr>
          <p:nvPr>
            <p:ph type="title"/>
          </p:nvPr>
        </p:nvSpPr>
        <p:spPr>
          <a:xfrm>
            <a:off x="273598" y="29134"/>
            <a:ext cx="4222202" cy="1260000"/>
          </a:xfrm>
        </p:spPr>
        <p:txBody>
          <a:bodyPr/>
          <a:lstStyle/>
          <a:p>
            <a:r>
              <a:rPr lang="es-US" sz="3000" b="1" i="0" strike="noStrike" cap="none" spc="0" baseline="0" dirty="0">
                <a:solidFill>
                  <a:srgbClr val="FFFFFF"/>
                </a:solidFill>
                <a:effectLst/>
                <a:latin typeface="Libre Franklin"/>
                <a:ea typeface="Libre Franklin"/>
                <a:cs typeface="Libre Franklin"/>
              </a:rPr>
              <a:t> Aprender </a:t>
            </a:r>
            <a:br>
              <a:rPr sz="3000" dirty="0"/>
            </a:br>
            <a:r>
              <a:rPr lang="es-US" sz="2400" b="1" i="0" strike="noStrike" cap="none" spc="0" baseline="0" dirty="0">
                <a:solidFill>
                  <a:srgbClr val="D62714"/>
                </a:solidFill>
                <a:effectLst/>
                <a:latin typeface="Libre Franklin"/>
                <a:ea typeface="Libre Franklin"/>
                <a:cs typeface="Libre Franklin"/>
              </a:rPr>
              <a:t>Grupo de problemas (4 de 4)</a:t>
            </a:r>
            <a:endParaRPr lang="en-US" sz="2400" dirty="0"/>
          </a:p>
        </p:txBody>
      </p:sp>
      <p:pic>
        <p:nvPicPr>
          <p:cNvPr id="3" name="Picture 2" descr="Edición para estudiantes: 5.º grado, módulo 2, tema C, lección 12, página 4"/>
          <p:cNvPicPr>
            <a:picLocks noChangeAspect="1"/>
          </p:cNvPicPr>
          <p:nvPr/>
        </p:nvPicPr>
        <p:blipFill>
          <a:blip r:embed="rId3"/>
          <a:stretch>
            <a:fillRect/>
          </a:stretch>
        </p:blipFill>
        <p:spPr>
          <a:xfrm>
            <a:off x="5288400" y="39600"/>
            <a:ext cx="5285232" cy="6757416"/>
          </a:xfrm>
          <a:prstGeom prst="rect">
            <a:avLst/>
          </a:prstGeom>
          <a:ln w="9525">
            <a:solidFill>
              <a:srgbClr val="000000"/>
            </a:solidFill>
          </a:ln>
        </p:spPr>
      </p:pic>
    </p:spTree>
    <p:extLst>
      <p:ext uri="{BB962C8B-B14F-4D97-AF65-F5344CB8AC3E}">
        <p14:creationId xmlns:p14="http://schemas.microsoft.com/office/powerpoint/2010/main" val="62488981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DC7E0-B8F7-9CED-8218-6A61AE5E92EB}"/>
              </a:ext>
            </a:extLst>
          </p:cNvPr>
          <p:cNvSpPr>
            <a:spLocks noGrp="1"/>
          </p:cNvSpPr>
          <p:nvPr>
            <p:ph type="title"/>
          </p:nvPr>
        </p:nvSpPr>
        <p:spPr/>
        <p:txBody>
          <a:bodyPr/>
          <a:lstStyle/>
          <a:p>
            <a:r>
              <a:rPr lang="es-US" sz="3000" b="1" i="0" strike="noStrike" cap="none" spc="0" baseline="0" dirty="0">
                <a:solidFill>
                  <a:srgbClr val="FFFFFF"/>
                </a:solidFill>
                <a:effectLst/>
                <a:latin typeface="Libre Franklin"/>
                <a:ea typeface="Libre Franklin"/>
                <a:cs typeface="Libre Franklin"/>
              </a:rPr>
              <a:t> Concluir </a:t>
            </a:r>
            <a:br>
              <a:rPr sz="3000" dirty="0"/>
            </a:br>
            <a:r>
              <a:rPr lang="es-US" sz="2400" b="1" i="0" strike="noStrike" cap="none" spc="0" baseline="0" dirty="0">
                <a:solidFill>
                  <a:srgbClr val="D62714"/>
                </a:solidFill>
                <a:effectLst/>
                <a:latin typeface="Libre Franklin"/>
                <a:ea typeface="Libre Franklin"/>
                <a:cs typeface="Libre Franklin"/>
              </a:rPr>
              <a:t>Reflexión final</a:t>
            </a:r>
            <a:endParaRPr lang="en-US" sz="2400" dirty="0"/>
          </a:p>
        </p:txBody>
      </p:sp>
      <p:sp>
        <p:nvSpPr>
          <p:cNvPr id="4" name="Content Placeholder 3">
            <a:extLst>
              <a:ext uri="{FF2B5EF4-FFF2-40B4-BE49-F238E27FC236}">
                <a16:creationId xmlns:a16="http://schemas.microsoft.com/office/drawing/2014/main" id="{C61133F5-C9EC-0EAB-DB12-4E4AB01BBDE1}"/>
              </a:ext>
            </a:extLst>
          </p:cNvPr>
          <p:cNvSpPr>
            <a:spLocks noGrp="1"/>
          </p:cNvSpPr>
          <p:nvPr>
            <p:ph sz="quarter" idx="16"/>
          </p:nvPr>
        </p:nvSpPr>
        <p:spPr>
          <a:xfrm>
            <a:off x="273599" y="1635125"/>
            <a:ext cx="11667600" cy="1565275"/>
          </a:xfrm>
        </p:spPr>
        <p:txBody>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¿Qué observan acerca de estas expresiones?</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¿Ambas expresiones tienen el mismo valor? ¿Por qué?</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deciden qué método usar cuando restan números mixtos y números enteros?</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¿Cómo aplican lo que saben sobre la resta con números enteros a la resta con números mixtos?</a:t>
            </a:r>
          </a:p>
        </p:txBody>
      </p:sp>
    </p:spTree>
    <p:extLst>
      <p:ext uri="{BB962C8B-B14F-4D97-AF65-F5344CB8AC3E}">
        <p14:creationId xmlns:p14="http://schemas.microsoft.com/office/powerpoint/2010/main" val="1394989802"/>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CBE42-3AD5-65FB-3C5F-859ACCDD10A1}"/>
              </a:ext>
            </a:extLst>
          </p:cNvPr>
          <p:cNvSpPr>
            <a:spLocks noGrp="1"/>
          </p:cNvSpPr>
          <p:nvPr>
            <p:ph type="title"/>
          </p:nvPr>
        </p:nvSpPr>
        <p:spPr>
          <a:xfrm>
            <a:off x="273600" y="50400"/>
            <a:ext cx="2698200" cy="1260000"/>
          </a:xfrm>
        </p:spPr>
        <p:txBody>
          <a:bodyPr/>
          <a:lstStyle/>
          <a:p>
            <a:r>
              <a:rPr lang="es-US" sz="3000" b="1" i="0" strike="noStrike" cap="none" spc="0" baseline="0" dirty="0">
                <a:solidFill>
                  <a:srgbClr val="FFFFFF"/>
                </a:solidFill>
                <a:effectLst/>
                <a:latin typeface="Libre Franklin"/>
                <a:ea typeface="Libre Franklin"/>
                <a:cs typeface="Libre Franklin"/>
              </a:rPr>
              <a:t> Concluir </a:t>
            </a:r>
            <a:br>
              <a:rPr sz="3000" dirty="0"/>
            </a:br>
            <a:r>
              <a:rPr lang="es-US" sz="2400" b="1" i="0" strike="noStrike" cap="none" spc="0" baseline="0" dirty="0">
                <a:solidFill>
                  <a:srgbClr val="D62714"/>
                </a:solidFill>
                <a:effectLst/>
                <a:latin typeface="Libre Franklin"/>
                <a:ea typeface="Libre Franklin"/>
                <a:cs typeface="Libre Franklin"/>
              </a:rPr>
              <a:t>Boleto de salida</a:t>
            </a:r>
            <a:endParaRPr lang="en-US" sz="2400" dirty="0"/>
          </a:p>
        </p:txBody>
      </p:sp>
      <p:pic>
        <p:nvPicPr>
          <p:cNvPr id="5" name="Picture 4" descr="Edición para estudiantes: 5.º grado, módulo 2, tema C, lección 12"/>
          <p:cNvPicPr>
            <a:picLocks noChangeAspect="1"/>
          </p:cNvPicPr>
          <p:nvPr/>
        </p:nvPicPr>
        <p:blipFill>
          <a:blip r:embed="rId3"/>
          <a:stretch>
            <a:fillRect/>
          </a:stretch>
        </p:blipFill>
        <p:spPr>
          <a:xfrm>
            <a:off x="5288400" y="39600"/>
            <a:ext cx="5285232" cy="6757416"/>
          </a:xfrm>
          <a:prstGeom prst="rect">
            <a:avLst/>
          </a:prstGeom>
          <a:ln w="9525">
            <a:solidFill>
              <a:srgbClr val="000000"/>
            </a:solidFill>
          </a:ln>
        </p:spPr>
      </p:pic>
    </p:spTree>
    <p:extLst>
      <p:ext uri="{BB962C8B-B14F-4D97-AF65-F5344CB8AC3E}">
        <p14:creationId xmlns:p14="http://schemas.microsoft.com/office/powerpoint/2010/main" val="3934360629"/>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3.1.32"/>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A6F0C4-BFC6-4EF6-8E0D-965CAE647F32}">
  <ds:schemaRefs>
    <ds:schemaRef ds:uri="http://schemas.microsoft.com/sharepoint/v3/contenttype/forms"/>
  </ds:schemaRefs>
</ds:datastoreItem>
</file>

<file path=customXml/itemProps2.xml><?xml version="1.0" encoding="utf-8"?>
<ds:datastoreItem xmlns:ds="http://schemas.openxmlformats.org/officeDocument/2006/customXml" ds:itemID="{041FEFAD-E6CE-45A9-8EFE-2037AF78EA91}">
  <ds:schemaRefs>
    <ds:schemaRef ds:uri="http://schemas.microsoft.com/office/2006/documentManagement/types"/>
    <ds:schemaRef ds:uri="http://purl.org/dc/terms/"/>
    <ds:schemaRef ds:uri="http://purl.org/dc/elements/1.1/"/>
    <ds:schemaRef ds:uri="837caeac-2aa5-41c1-9bca-2ac065ad7039"/>
    <ds:schemaRef ds:uri="http://schemas.openxmlformats.org/package/2006/metadata/core-properties"/>
    <ds:schemaRef ds:uri="5454de79-deb2-452d-9c5c-6bf68d99f938"/>
    <ds:schemaRef ds:uri="http://schemas.microsoft.com/office/2006/metadata/properties"/>
    <ds:schemaRef ds:uri="http://www.w3.org/XML/1998/namespace"/>
    <ds:schemaRef ds:uri="http://schemas.microsoft.com/office/infopath/2007/PartnerControls"/>
    <ds:schemaRef ds:uri="http://purl.org/dc/dcmitype/"/>
    <ds:schemaRef ds:uri="3bb81e40-ca7d-41cb-aaab-8c632f3d7372"/>
    <ds:schemaRef ds:uri="b56b1dbd-347e-459c-8e23-8e8473b844c2"/>
  </ds:schemaRefs>
</ds:datastoreItem>
</file>

<file path=customXml/itemProps3.xml><?xml version="1.0" encoding="utf-8"?>
<ds:datastoreItem xmlns:ds="http://schemas.openxmlformats.org/officeDocument/2006/customXml" ds:itemID="{57A4F655-F94E-4BC2-BF78-29D5515354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56</TotalTime>
  <Words>3425</Words>
  <Application>Microsoft Office PowerPoint</Application>
  <PresentationFormat>Widescreen</PresentationFormat>
  <Paragraphs>398</Paragraphs>
  <Slides>28</Slides>
  <Notes>28</Notes>
  <HiddenSlides>0</HiddenSlides>
  <MMClips>0</MMClips>
  <ScaleCrop>false</ScaleCrop>
  <HeadingPairs>
    <vt:vector size="6" baseType="variant">
      <vt:variant>
        <vt:lpstr>Fonts Used</vt:lpstr>
      </vt:variant>
      <vt:variant>
        <vt:i4>6</vt:i4>
      </vt:variant>
      <vt:variant>
        <vt:lpstr>Theme</vt:lpstr>
      </vt:variant>
      <vt:variant>
        <vt:i4>5</vt:i4>
      </vt:variant>
      <vt:variant>
        <vt:lpstr>Slide Titles</vt:lpstr>
      </vt:variant>
      <vt:variant>
        <vt:i4>28</vt:i4>
      </vt:variant>
    </vt:vector>
  </HeadingPairs>
  <TitlesOfParts>
    <vt:vector size="39" baseType="lpstr">
      <vt:lpstr>Libre Franklin</vt:lpstr>
      <vt:lpstr>Cambria</vt:lpstr>
      <vt:lpstr>Aptos Display</vt:lpstr>
      <vt:lpstr>Arial</vt:lpstr>
      <vt:lpstr>Cambria Math</vt:lpstr>
      <vt:lpstr>Aptos</vt:lpstr>
      <vt:lpstr>1_Custom Design</vt:lpstr>
      <vt:lpstr>2_Office Theme</vt:lpstr>
      <vt:lpstr>Custom Design</vt:lpstr>
      <vt:lpstr>3_Custom Design</vt:lpstr>
      <vt:lpstr>2_Custom Design</vt:lpstr>
      <vt:lpstr>Restar números enteros de números mixtos y números mixtos de números enteros</vt:lpstr>
      <vt:lpstr> Fluidez Intercambio con la pizarra blanca: Formar el siguiente número entero (1 de 4)</vt:lpstr>
      <vt:lpstr> Fluidez Intercambio con la pizarra blanca: Formar el siguiente número entero (2 de 4)</vt:lpstr>
      <vt:lpstr> Fluidez Intercambio con la pizarra blanca: Formar el siguiente número entero (3 de 4)</vt:lpstr>
      <vt:lpstr> Fluidez Intercambio con la pizarra blanca: Formar el siguiente número entero (4 de 4)</vt:lpstr>
      <vt:lpstr> Fluidez Respuesta a coro: Descomponer números enteros (1 de 6)</vt:lpstr>
      <vt:lpstr> Fluidez Respuesta a coro: Descomponer números enteros (2 de 6)</vt:lpstr>
      <vt:lpstr> Fluidez Respuesta a coro: Descomponer números enteros (3 de 6)</vt:lpstr>
      <vt:lpstr> Fluidez Respuesta a coro: Descomponer números enteros (4 de 6)</vt:lpstr>
      <vt:lpstr> Fluidez Respuesta a coro: Descomponer números enteros (5 de 6)</vt:lpstr>
      <vt:lpstr> Fluidez Respuesta a coro: Descomponer números enteros (6 de 6)</vt:lpstr>
      <vt:lpstr> Fluidez Intercambio con la pizarra blanca: Formar unidades semejantes (1 de 4)</vt:lpstr>
      <vt:lpstr> Fluidez Intercambio con la pizarra blanca: Formar unidades semejantes (2 de 4)</vt:lpstr>
      <vt:lpstr> Fluidez Intercambio con la pizarra blanca: Formar unidades semejantes (3 de 4)</vt:lpstr>
      <vt:lpstr> Fluidez Intercambio con la pizarra blanca: Formar unidades semejantes (4 de 4)</vt:lpstr>
      <vt:lpstr> Presentar </vt:lpstr>
      <vt:lpstr> Aprender  Restar números mixtos</vt:lpstr>
      <vt:lpstr> Aprender  Descomponer el minuendo para restar de 1 (1 de 5)</vt:lpstr>
      <vt:lpstr> Aprender  Descomponer el minuendo para restar de 1 (2 de 5)</vt:lpstr>
      <vt:lpstr> Aprender  Descomponer el minuendo para restar de 1 (3 de 5)</vt:lpstr>
      <vt:lpstr> Aprender  Descomponer el minuendo para restar de 1 (4 de 5)</vt:lpstr>
      <vt:lpstr> Aprender  Descomponer el minuendo para restar de 1 (5 de 5)</vt:lpstr>
      <vt:lpstr> Aprender  Grupo de problemas (1 de 4)</vt:lpstr>
      <vt:lpstr> Aprender  Grupo de problemas (2 de 4)</vt:lpstr>
      <vt:lpstr> Aprender  Grupo de problemas (3 de 4)</vt:lpstr>
      <vt:lpstr> Aprender  Grupo de problemas (4 de 4)</vt:lpstr>
      <vt:lpstr> Concluir  Reflexión final</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Restar números enteros de números mixtos y números mixtos de números enteros</dc:title>
  <dc:subject>Math</dc:subject>
  <dc:creator>Great Minds PBC</dc:creator>
  <cp:lastModifiedBy>Kristen Hayes</cp:lastModifiedBy>
  <cp:revision>11</cp:revision>
  <dcterms:created xsi:type="dcterms:W3CDTF">2024-08-23T07:11:00Z</dcterms:created>
  <dcterms:modified xsi:type="dcterms:W3CDTF">2025-09-11T01:22:12Z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