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723" r:id="rId5"/>
    <p:sldMasterId id="2147483730" r:id="rId6"/>
    <p:sldMasterId id="2147483732" r:id="rId7"/>
    <p:sldMasterId id="2147483735" r:id="rId8"/>
  </p:sldMasterIdLst>
  <p:notesMasterIdLst>
    <p:notesMasterId r:id="rId42"/>
  </p:notesMasterIdLst>
  <p:handoutMasterIdLst>
    <p:handoutMasterId r:id="rId43"/>
  </p:handoutMasterIdLst>
  <p:sldIdLst>
    <p:sldId id="257" r:id="rId9"/>
    <p:sldId id="259" r:id="rId10"/>
    <p:sldId id="326" r:id="rId11"/>
    <p:sldId id="327" r:id="rId12"/>
    <p:sldId id="329" r:id="rId13"/>
    <p:sldId id="330" r:id="rId14"/>
    <p:sldId id="331" r:id="rId15"/>
    <p:sldId id="332" r:id="rId16"/>
    <p:sldId id="333" r:id="rId17"/>
    <p:sldId id="275" r:id="rId18"/>
    <p:sldId id="277" r:id="rId19"/>
    <p:sldId id="279" r:id="rId20"/>
    <p:sldId id="281" r:id="rId21"/>
    <p:sldId id="283" r:id="rId22"/>
    <p:sldId id="285" r:id="rId23"/>
    <p:sldId id="334" r:id="rId24"/>
    <p:sldId id="337" r:id="rId25"/>
    <p:sldId id="336" r:id="rId26"/>
    <p:sldId id="335" r:id="rId27"/>
    <p:sldId id="295" r:id="rId28"/>
    <p:sldId id="338" r:id="rId29"/>
    <p:sldId id="301" r:id="rId30"/>
    <p:sldId id="339" r:id="rId31"/>
    <p:sldId id="305" r:id="rId32"/>
    <p:sldId id="340" r:id="rId33"/>
    <p:sldId id="341" r:id="rId34"/>
    <p:sldId id="342" r:id="rId35"/>
    <p:sldId id="343" r:id="rId36"/>
    <p:sldId id="317" r:id="rId37"/>
    <p:sldId id="319" r:id="rId38"/>
    <p:sldId id="321" r:id="rId39"/>
    <p:sldId id="325" r:id="rId40"/>
    <p:sldId id="344" r:id="rId41"/>
  </p:sldIdLst>
  <p:sldSz cx="12192000" cy="6858000"/>
  <p:notesSz cx="6858000" cy="9144000"/>
  <p:embeddedFontLst>
    <p:embeddedFont>
      <p:font typeface="Cambria" panose="02040503050406030204" pitchFamily="18" charset="0"/>
      <p:regular r:id="rId44"/>
      <p:bold r:id="rId45"/>
      <p:italic r:id="rId46"/>
      <p:boldItalic r:id="rId47"/>
    </p:embeddedFont>
    <p:embeddedFont>
      <p:font typeface="Cambria Math" panose="02040503050406030204" pitchFamily="18" charset="0"/>
      <p:regular r:id="rId48"/>
    </p:embeddedFont>
    <p:embeddedFont>
      <p:font typeface="Libre Franklin" pitchFamily="2" charset="0"/>
      <p:regular r:id="rId49"/>
      <p:bold r:id="rId50"/>
      <p:italic r:id="rId51"/>
      <p:boldItalic r:id="rId52"/>
    </p:embeddedFont>
  </p:embeddedFontLst>
  <p:custDataLst>
    <p:tags r:id="rId5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FBD472-2757-4D76-8694-CD27D352F5B2}" v="1382" dt="2025-09-11T01:23:52.7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43"/>
    <p:restoredTop sz="51781" autoAdjust="0"/>
  </p:normalViewPr>
  <p:slideViewPr>
    <p:cSldViewPr snapToGrid="0">
      <p:cViewPr varScale="1">
        <p:scale>
          <a:sx n="25" d="100"/>
          <a:sy n="25" d="100"/>
        </p:scale>
        <p:origin x="1512" y="29"/>
      </p:cViewPr>
      <p:guideLst/>
    </p:cSldViewPr>
  </p:slideViewPr>
  <p:notesTextViewPr>
    <p:cViewPr>
      <p:scale>
        <a:sx n="1" d="1"/>
        <a:sy n="1" d="1"/>
      </p:scale>
      <p:origin x="0" y="0"/>
    </p:cViewPr>
  </p:notesTextViewPr>
  <p:notesViewPr>
    <p:cSldViewPr snapToGrid="0">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notesMaster" Target="notesMasters/notesMaster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font" Target="fonts/font2.fntdata"/><Relationship Id="rId53" Type="http://schemas.openxmlformats.org/officeDocument/2006/relationships/tags" Target="tags/tag1.xml"/><Relationship Id="rId58" Type="http://schemas.microsoft.com/office/2015/10/relationships/revisionInfo" Target="revisionInfo.xml"/><Relationship Id="rId5" Type="http://schemas.openxmlformats.org/officeDocument/2006/relationships/slideMaster" Target="slideMasters/slideMaster2.xml"/><Relationship Id="rId19"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handoutMaster" Target="handoutMasters/handoutMaster1.xml"/><Relationship Id="rId48" Type="http://schemas.openxmlformats.org/officeDocument/2006/relationships/font" Target="fonts/font5.fntdata"/><Relationship Id="rId56" Type="http://schemas.openxmlformats.org/officeDocument/2006/relationships/theme" Target="theme/theme1.xml"/><Relationship Id="rId8" Type="http://schemas.openxmlformats.org/officeDocument/2006/relationships/slideMaster" Target="slideMasters/slideMaster5.xml"/><Relationship Id="rId51" Type="http://schemas.openxmlformats.org/officeDocument/2006/relationships/font" Target="fonts/font8.fntdata"/><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font" Target="fonts/font3.fntdata"/><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font" Target="fonts/font6.fntdata"/><Relationship Id="rId57" Type="http://schemas.openxmlformats.org/officeDocument/2006/relationships/tableStyles" Target="tableStyles.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font" Target="fonts/font1.fntdata"/><Relationship Id="rId52" Type="http://schemas.openxmlformats.org/officeDocument/2006/relationships/font" Target="fonts/font9.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10-09-2025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10-09-2025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Agenda</a:t>
            </a:r>
            <a:endParaRPr lang="es-US" sz="1200" b="1" i="0" strike="noStrike" cap="none" spc="0" baseline="0" dirty="0">
              <a:solidFill>
                <a:srgbClr val="000000"/>
              </a:solidFill>
              <a:effectLst/>
              <a:latin typeface="Libre Franklin"/>
              <a:ea typeface="Libre Franklin"/>
              <a:cs typeface="Libre Franklin"/>
            </a:endParaRP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5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Restar unidades semejantes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Descomponer para restar</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Restar usando diferentes métodos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1 ÷ 4 = _______</a:t>
            </a:r>
            <a:r>
              <a:rPr lang="es-US" sz="12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el cociente como una fracción. Luego, si es posible, expresen el cociente como un número entero.</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[Dé tiempo a sus estudiantes para que trabajen.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cociente].</a:t>
            </a:r>
          </a:p>
          <a:p>
            <a:endParaRPr lang="en-US" b="1" dirty="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351305-B4E5-DC20-A7F8-BD4FE7AD33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96A42C-2DD0-1308-893B-1746BF6CEC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DEA1B6-0C78-4FA3-50C9-7D5FF15AF80C}"/>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3 ÷ 4 = _______</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si es posible, expresen el cociente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a:t>
            </a:r>
          </a:p>
        </p:txBody>
      </p:sp>
      <p:sp>
        <p:nvSpPr>
          <p:cNvPr id="4" name="Slide Number Placeholder 3">
            <a:extLst>
              <a:ext uri="{FF2B5EF4-FFF2-40B4-BE49-F238E27FC236}">
                <a16:creationId xmlns:a16="http://schemas.microsoft.com/office/drawing/2014/main" id="{1DB88C52-E6B3-3415-9657-CC761EB482D6}"/>
              </a:ext>
            </a:extLst>
          </p:cNvPr>
          <p:cNvSpPr>
            <a:spLocks noGrp="1"/>
          </p:cNvSpPr>
          <p:nvPr>
            <p:ph type="sldNum" sz="quarter" idx="10"/>
          </p:nvPr>
        </p:nvSpPr>
        <p:spPr/>
        <p:txBody>
          <a:bodyPr/>
          <a:lstStyle/>
          <a:p>
            <a:fld id="{6101C5E1-D8E9-464D-A93E-CE21651935A7}" type="slidenum">
              <a:rPr lang="en-US" smtClean="0"/>
              <a:t>3</a:t>
            </a:fld>
            <a:endParaRPr lang="en-US"/>
          </a:p>
        </p:txBody>
      </p:sp>
    </p:spTree>
    <p:extLst>
      <p:ext uri="{BB962C8B-B14F-4D97-AF65-F5344CB8AC3E}">
        <p14:creationId xmlns:p14="http://schemas.microsoft.com/office/powerpoint/2010/main" val="3659515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2EFFD-D723-2D88-A1EE-F21DC3279B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2FFB47-A76E-54E0-0471-0F0376B8F1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F95005-D215-BED2-C645-7728668C3094}"/>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8 ÷ 4 = _______</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si es posible, expresen el cociente como un número entero.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a:t>
            </a:r>
          </a:p>
        </p:txBody>
      </p:sp>
      <p:sp>
        <p:nvSpPr>
          <p:cNvPr id="4" name="Slide Number Placeholder 3">
            <a:extLst>
              <a:ext uri="{FF2B5EF4-FFF2-40B4-BE49-F238E27FC236}">
                <a16:creationId xmlns:a16="http://schemas.microsoft.com/office/drawing/2014/main" id="{5550B84A-5ACA-01BD-34D8-FE9C5CBE91DA}"/>
              </a:ext>
            </a:extLst>
          </p:cNvPr>
          <p:cNvSpPr>
            <a:spLocks noGrp="1"/>
          </p:cNvSpPr>
          <p:nvPr>
            <p:ph type="sldNum" sz="quarter" idx="10"/>
          </p:nvPr>
        </p:nvSpPr>
        <p:spPr/>
        <p:txBody>
          <a:bodyPr/>
          <a:lstStyle/>
          <a:p>
            <a:fld id="{6101C5E1-D8E9-464D-A93E-CE21651935A7}" type="slidenum">
              <a:rPr lang="en-US" smtClean="0"/>
              <a:t>4</a:t>
            </a:fld>
            <a:endParaRPr lang="en-US"/>
          </a:p>
        </p:txBody>
      </p:sp>
    </p:spTree>
    <p:extLst>
      <p:ext uri="{BB962C8B-B14F-4D97-AF65-F5344CB8AC3E}">
        <p14:creationId xmlns:p14="http://schemas.microsoft.com/office/powerpoint/2010/main" val="3401257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CB299-4B8E-599A-E5E6-4EA6B9785F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89C417-39DF-A0C5-8DA6-6EA119B67D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F44D5B-1152-4F1C-34A0-6643A2914407}"/>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16 ÷ 4 = _______</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si es posible, expresen el cociente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a:t>
            </a:r>
          </a:p>
        </p:txBody>
      </p:sp>
      <p:sp>
        <p:nvSpPr>
          <p:cNvPr id="4" name="Slide Number Placeholder 3">
            <a:extLst>
              <a:ext uri="{FF2B5EF4-FFF2-40B4-BE49-F238E27FC236}">
                <a16:creationId xmlns:a16="http://schemas.microsoft.com/office/drawing/2014/main" id="{D40B4B67-3701-DDB9-884E-EC3DE6E28AB7}"/>
              </a:ext>
            </a:extLst>
          </p:cNvPr>
          <p:cNvSpPr>
            <a:spLocks noGrp="1"/>
          </p:cNvSpPr>
          <p:nvPr>
            <p:ph type="sldNum" sz="quarter" idx="10"/>
          </p:nvPr>
        </p:nvSpPr>
        <p:spPr/>
        <p:txBody>
          <a:bodyPr/>
          <a:lstStyle/>
          <a:p>
            <a:fld id="{6101C5E1-D8E9-464D-A93E-CE21651935A7}" type="slidenum">
              <a:rPr lang="en-US" smtClean="0"/>
              <a:t>5</a:t>
            </a:fld>
            <a:endParaRPr lang="en-US"/>
          </a:p>
        </p:txBody>
      </p:sp>
    </p:spTree>
    <p:extLst>
      <p:ext uri="{BB962C8B-B14F-4D97-AF65-F5344CB8AC3E}">
        <p14:creationId xmlns:p14="http://schemas.microsoft.com/office/powerpoint/2010/main" val="2416927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E8188F-69BB-10F7-20CE-F66A883FC2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86D7D9-0CC0-7B36-5B6F-7C307ADBB2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264131-4E7F-FDC1-97D5-EF2DDDB4FD56}"/>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2 ÷ 5 = _______</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si es posible, expresen el cociente como un número entero.</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a:t>
            </a:r>
          </a:p>
        </p:txBody>
      </p:sp>
      <p:sp>
        <p:nvSpPr>
          <p:cNvPr id="4" name="Slide Number Placeholder 3">
            <a:extLst>
              <a:ext uri="{FF2B5EF4-FFF2-40B4-BE49-F238E27FC236}">
                <a16:creationId xmlns:a16="http://schemas.microsoft.com/office/drawing/2014/main" id="{68C82012-77BA-E037-E50B-1D6942030804}"/>
              </a:ext>
            </a:extLst>
          </p:cNvPr>
          <p:cNvSpPr>
            <a:spLocks noGrp="1"/>
          </p:cNvSpPr>
          <p:nvPr>
            <p:ph type="sldNum" sz="quarter" idx="10"/>
          </p:nvPr>
        </p:nvSpPr>
        <p:spPr/>
        <p:txBody>
          <a:bodyPr/>
          <a:lstStyle/>
          <a:p>
            <a:fld id="{6101C5E1-D8E9-464D-A93E-CE21651935A7}" type="slidenum">
              <a:rPr lang="en-US" smtClean="0"/>
              <a:t>6</a:t>
            </a:fld>
            <a:endParaRPr lang="en-US"/>
          </a:p>
        </p:txBody>
      </p:sp>
    </p:spTree>
    <p:extLst>
      <p:ext uri="{BB962C8B-B14F-4D97-AF65-F5344CB8AC3E}">
        <p14:creationId xmlns:p14="http://schemas.microsoft.com/office/powerpoint/2010/main" val="20832132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86CDF-FBF1-46CF-A453-59746AF5BC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8F66DE-04F2-4162-4D39-64451FB9AC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82DC64-662A-FFCD-11D9-544B9DE447B8}"/>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3 ÷ 5 = _______</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si es posible, expresen el cociente como un número entero.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a:t>
            </a:r>
          </a:p>
        </p:txBody>
      </p:sp>
      <p:sp>
        <p:nvSpPr>
          <p:cNvPr id="4" name="Slide Number Placeholder 3">
            <a:extLst>
              <a:ext uri="{FF2B5EF4-FFF2-40B4-BE49-F238E27FC236}">
                <a16:creationId xmlns:a16="http://schemas.microsoft.com/office/drawing/2014/main" id="{8789C539-535B-CC40-7D6B-82A2AE5E2989}"/>
              </a:ext>
            </a:extLst>
          </p:cNvPr>
          <p:cNvSpPr>
            <a:spLocks noGrp="1"/>
          </p:cNvSpPr>
          <p:nvPr>
            <p:ph type="sldNum" sz="quarter" idx="10"/>
          </p:nvPr>
        </p:nvSpPr>
        <p:spPr/>
        <p:txBody>
          <a:bodyPr/>
          <a:lstStyle/>
          <a:p>
            <a:fld id="{6101C5E1-D8E9-464D-A93E-CE21651935A7}" type="slidenum">
              <a:rPr lang="en-US" smtClean="0"/>
              <a:t>7</a:t>
            </a:fld>
            <a:endParaRPr lang="en-US"/>
          </a:p>
        </p:txBody>
      </p:sp>
    </p:spTree>
    <p:extLst>
      <p:ext uri="{BB962C8B-B14F-4D97-AF65-F5344CB8AC3E}">
        <p14:creationId xmlns:p14="http://schemas.microsoft.com/office/powerpoint/2010/main" val="2787276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18A65-69EF-4525-CEF5-ED39356E1C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5D4902-8E9C-D1A1-B7EA-FDD3172EDF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8A3A00-BF87-3079-EB84-4D5FD4D18B11}"/>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5 ÷ 5 = _______</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si es posible, expresen el cociente como un número entero.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a:t>
            </a:r>
          </a:p>
        </p:txBody>
      </p:sp>
      <p:sp>
        <p:nvSpPr>
          <p:cNvPr id="4" name="Slide Number Placeholder 3">
            <a:extLst>
              <a:ext uri="{FF2B5EF4-FFF2-40B4-BE49-F238E27FC236}">
                <a16:creationId xmlns:a16="http://schemas.microsoft.com/office/drawing/2014/main" id="{B3FB8A78-3912-9C6A-16B6-949EB6900A79}"/>
              </a:ext>
            </a:extLst>
          </p:cNvPr>
          <p:cNvSpPr>
            <a:spLocks noGrp="1"/>
          </p:cNvSpPr>
          <p:nvPr>
            <p:ph type="sldNum" sz="quarter" idx="10"/>
          </p:nvPr>
        </p:nvSpPr>
        <p:spPr/>
        <p:txBody>
          <a:bodyPr/>
          <a:lstStyle/>
          <a:p>
            <a:fld id="{6101C5E1-D8E9-464D-A93E-CE21651935A7}" type="slidenum">
              <a:rPr lang="en-US" smtClean="0"/>
              <a:t>8</a:t>
            </a:fld>
            <a:endParaRPr lang="en-US"/>
          </a:p>
        </p:txBody>
      </p:sp>
    </p:spTree>
    <p:extLst>
      <p:ext uri="{BB962C8B-B14F-4D97-AF65-F5344CB8AC3E}">
        <p14:creationId xmlns:p14="http://schemas.microsoft.com/office/powerpoint/2010/main" val="3818925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EF233A-6068-EDC5-C13D-ED9BDCA3E4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8B27DA-3ADC-C777-448F-515E20265B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794D62-B590-6AE7-E4CB-501434A8D422}"/>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a:t>
            </a:r>
            <a:r>
              <a:rPr lang="es-US" sz="1200" b="1" i="0" strike="noStrike" cap="none" spc="0" baseline="0">
                <a:solidFill>
                  <a:srgbClr val="000000"/>
                </a:solidFill>
                <a:effectLst/>
                <a:latin typeface="Cambria"/>
                <a:ea typeface="Cambria"/>
                <a:cs typeface="Cambria"/>
              </a:rPr>
              <a:t>20 ÷ 5 = _______</a:t>
            </a:r>
            <a:r>
              <a:rPr lang="es-US" sz="1200" b="1" i="0" strike="noStrike" cap="none" spc="0" baseline="0">
                <a:solidFill>
                  <a:srgbClr val="000000"/>
                </a:solidFill>
                <a:effectLst/>
                <a:latin typeface="Libre Franklin"/>
                <a:ea typeface="Libre Franklin"/>
                <a:cs typeface="Libre Franklin"/>
              </a:rPr>
              <a:t>].</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Escriban el cociente como una fracción. Luego, si es posible, expresen el cociente como un número entero.</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el cociente].</a:t>
            </a:r>
          </a:p>
        </p:txBody>
      </p:sp>
      <p:sp>
        <p:nvSpPr>
          <p:cNvPr id="4" name="Slide Number Placeholder 3">
            <a:extLst>
              <a:ext uri="{FF2B5EF4-FFF2-40B4-BE49-F238E27FC236}">
                <a16:creationId xmlns:a16="http://schemas.microsoft.com/office/drawing/2014/main" id="{A305FFCF-4372-B8BE-A7DF-2B8A75960767}"/>
              </a:ext>
            </a:extLst>
          </p:cNvPr>
          <p:cNvSpPr>
            <a:spLocks noGrp="1"/>
          </p:cNvSpPr>
          <p:nvPr>
            <p:ph type="sldNum" sz="quarter" idx="10"/>
          </p:nvPr>
        </p:nvSpPr>
        <p:spPr/>
        <p:txBody>
          <a:bodyPr/>
          <a:lstStyle/>
          <a:p>
            <a:fld id="{6101C5E1-D8E9-464D-A93E-CE21651935A7}" type="slidenum">
              <a:rPr lang="en-US" smtClean="0"/>
              <a:t>9</a:t>
            </a:fld>
            <a:endParaRPr lang="en-US"/>
          </a:p>
        </p:txBody>
      </p:sp>
    </p:spTree>
    <p:extLst>
      <p:ext uri="{BB962C8B-B14F-4D97-AF65-F5344CB8AC3E}">
        <p14:creationId xmlns:p14="http://schemas.microsoft.com/office/powerpoint/2010/main" val="40180029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el vínculo numérico y la ecuación con una parte desconocida].</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¿Cuál es la parte desconocida? Levanten la mano cuando sepan la respuesta.</a:t>
            </a:r>
          </a:p>
          <a:p>
            <a:endParaRPr lang="en-US"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respuesta en el vínculo numérico y la ecuación].</a:t>
            </a:r>
          </a:p>
          <a:p>
            <a:endParaRPr lang="en-US"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Cuando dé la señal, digan la ecuación completada. ¿Comenzamos?</a:t>
            </a:r>
          </a:p>
          <a:p>
            <a:endParaRPr lang="en-US" dirty="0">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una parte desconocida].</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la parte desconocida? Levanten la mano cuando sepan la respuesta.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p:txBody>
      </p:sp>
      <p:sp>
        <p:nvSpPr>
          <p:cNvPr id="4" name="Slide Number Placeholder 3"/>
          <p:cNvSpPr>
            <a:spLocks noGrp="1"/>
          </p:cNvSpPr>
          <p:nvPr>
            <p:ph type="sldNum" sz="quarter" idx="10"/>
          </p:nvPr>
        </p:nvSpPr>
        <p:spPr/>
        <p:txBody>
          <a:bodyPr/>
          <a:lstStyle/>
          <a:p>
            <a:fld id="{6101C5E1-D8E9-464D-A93E-CE21651935A7}" type="slidenum">
              <a:rPr lang="en-US" smtClean="0"/>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una parte desconocida].</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la parte desconocida? Levanten la mano cuando sepan la respuesta.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una parte desconocida].</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la parte desconocida? Levanten la mano cuando sepan la respuesta.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una parte desconocida].</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la parte desconocida? Levanten la mano cuando sepan la respuesta.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una parte desconocida].</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la parte desconocida? Levanten la mano cuando sepan la respuesta.</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EB283-354D-BA2A-BE51-96A5E05B71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459423-1FFF-5057-4D7C-0961571911EC}"/>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2B74C120-4BD5-B133-EFC7-AF0DC13ACDAC}"/>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[Cada vez que se pida una respuesta escrita, dé tiempo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ar-AE" b="1" i="1" dirty="0" smtClean="0">
                            <a:latin typeface="Cambria Math" panose="02040503050406030204" pitchFamily="18" charset="0"/>
                          </a:rPr>
                        </m:ctrlPr>
                      </m:fPr>
                      <m:num>
                        <m:r>
                          <a:rPr lang="ar-AE" b="1" i="1" dirty="0" smtClean="0">
                            <a:latin typeface="Cambria Math" panose="02040503050406030204" pitchFamily="18" charset="0"/>
                          </a:rPr>
                          <m:t>𝟑</m:t>
                        </m:r>
                      </m:num>
                      <m:den>
                        <m:r>
                          <a:rPr lang="en-US" b="1" i="1" dirty="0" smtClean="0">
                            <a:latin typeface="Cambria Math" panose="02040503050406030204" pitchFamily="18" charset="0"/>
                          </a:rPr>
                          <m:t>𝟒</m:t>
                        </m:r>
                      </m:den>
                    </m:f>
                    <m:r>
                      <a:rPr lang="ar-AE" b="1" i="1" dirty="0" smtClean="0">
                        <a:latin typeface="Cambria Math" panose="02040503050406030204" pitchFamily="18" charset="0"/>
                      </a:rPr>
                      <m:t>+ _________ = </m:t>
                    </m:r>
                    <m:r>
                      <a:rPr lang="ar-AE" b="1" i="1" dirty="0" smtClean="0">
                        <a:latin typeface="Cambria Math" panose="02040503050406030204" pitchFamily="18" charset="0"/>
                      </a:rPr>
                      <m:t>𝟏</m:t>
                    </m:r>
                  </m:oMath>
                </a14:m>
                <a:r>
                  <a:rPr lang="es-US" sz="1200" b="1" i="0" strike="noStrike" cap="none" spc="0" baseline="0" dirty="0">
                    <a:solidFill>
                      <a:srgbClr val="000000"/>
                    </a:solidFill>
                    <a:effectLst/>
                    <a:latin typeface="Libre Franklin"/>
                    <a:ea typeface="Libre Franklin"/>
                    <a:cs typeface="Libre Franklin"/>
                  </a:rPr>
                  <a:t>].</a:t>
                </a:r>
              </a:p>
              <a:p>
                <a:endParaRPr lang="en-US" sz="1200" b="0" dirty="0">
                  <a:latin typeface="Libre Franklin" pitchFamily="2" charset="0"/>
                </a:endParaRPr>
              </a:p>
              <a:p>
                <a:r>
                  <a:rPr lang="es-US" sz="1200" b="0" i="0" strike="noStrike" cap="none" spc="0" baseline="0" dirty="0">
                    <a:solidFill>
                      <a:srgbClr val="004461"/>
                    </a:solidFill>
                    <a:effectLst/>
                    <a:latin typeface="Libre Franklin"/>
                    <a:ea typeface="Libre Franklin"/>
                    <a:cs typeface="Libre Franklin"/>
                  </a:rPr>
                  <a:t>Escriban la ecuación y complétenla.</a:t>
                </a:r>
                <a:endParaRPr lang="en-US" sz="1200" b="0" dirty="0">
                  <a:latin typeface="Libre Franklin" pitchFamily="2" charset="0"/>
                </a:endParaRPr>
              </a:p>
              <a:p>
                <a:endParaRPr lang="ar-AE"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14:m>
                  <m:oMath xmlns:m="http://schemas.openxmlformats.org/officeDocument/2006/math">
                    <m:r>
                      <a:rPr lang="en-US" b="1" i="0" dirty="0" smtClean="0">
                        <a:latin typeface="Cambria Math" panose="02040503050406030204" pitchFamily="18" charset="0"/>
                      </a:rPr>
                      <m:t>𝟒</m:t>
                    </m:r>
                    <m:f>
                      <m:fPr>
                        <m:ctrlPr>
                          <a:rPr lang="ar-AE" b="1" i="1" dirty="0" smtClean="0">
                            <a:latin typeface="Cambria Math" panose="02040503050406030204" pitchFamily="18" charset="0"/>
                          </a:rPr>
                        </m:ctrlPr>
                      </m:fPr>
                      <m:num>
                        <m:r>
                          <a:rPr lang="ar-AE" b="1" i="1" dirty="0" smtClean="0">
                            <a:latin typeface="Cambria Math" panose="02040503050406030204" pitchFamily="18" charset="0"/>
                          </a:rPr>
                          <m:t>𝟑</m:t>
                        </m:r>
                      </m:num>
                      <m:den>
                        <m:r>
                          <a:rPr lang="en-US" b="1" i="1" dirty="0" smtClean="0">
                            <a:latin typeface="Cambria Math" panose="02040503050406030204" pitchFamily="18" charset="0"/>
                          </a:rPr>
                          <m:t>𝟒</m:t>
                        </m:r>
                      </m:den>
                    </m:f>
                    <m:r>
                      <a:rPr lang="ar-AE" b="1" i="1" dirty="0" smtClean="0">
                        <a:latin typeface="Cambria Math" panose="02040503050406030204" pitchFamily="18" charset="0"/>
                      </a:rPr>
                      <m:t>+ _________ =</m:t>
                    </m:r>
                    <m:r>
                      <a:rPr lang="en-US" b="1" i="1" dirty="0" smtClean="0">
                        <a:latin typeface="Cambria Math" panose="02040503050406030204" pitchFamily="18" charset="0"/>
                      </a:rPr>
                      <m:t>𝟓</m:t>
                    </m:r>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a:p>
                <a:endParaRPr lang="en-US" b="1" i="0" dirty="0">
                  <a:latin typeface="Libre Franklin" pitchFamily="2" charset="0"/>
                </a:endParaRPr>
              </a:p>
            </p:txBody>
          </p:sp>
        </mc:Choice>
        <mc:Fallback xmlns="">
          <p:sp>
            <p:nvSpPr>
              <p:cNvPr id="3" name="Notes Placeholder 2">
                <a:extLst>
                  <a:ext uri="{FF2B5EF4-FFF2-40B4-BE49-F238E27FC236}">
                    <a16:creationId xmlns:a16="http://schemas.microsoft.com/office/drawing/2014/main" id="{2B74C120-4BD5-B133-EFC7-AF0DC13ACDAC}"/>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[Cada vez que se pida una respuesta escrita, dé tiempo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a:t>
                </a:r>
                <a:r>
                  <a:rPr lang="ar-AE" b="1" i="0" dirty="0">
                    <a:latin typeface="Cambria Math" panose="02040503050406030204" pitchFamily="18" charset="0"/>
                  </a:rPr>
                  <a:t>𝟑/</a:t>
                </a:r>
                <a:r>
                  <a:rPr lang="en-US" b="1" i="0" dirty="0">
                    <a:latin typeface="Cambria Math" panose="02040503050406030204" pitchFamily="18" charset="0"/>
                  </a:rPr>
                  <a:t>𝟒</a:t>
                </a:r>
                <a:r>
                  <a:rPr lang="ar-AE" b="1" i="0" dirty="0">
                    <a:latin typeface="Cambria Math" panose="02040503050406030204" pitchFamily="18" charset="0"/>
                  </a:rPr>
                  <a:t>+ _________ = 𝟏</a:t>
                </a:r>
                <a:r>
                  <a:rPr lang="es-US" sz="1200" b="1" i="0" strike="noStrike" cap="none" spc="0" baseline="0" dirty="0">
                    <a:solidFill>
                      <a:srgbClr val="000000"/>
                    </a:solidFill>
                    <a:effectLst/>
                    <a:latin typeface="Libre Franklin"/>
                    <a:ea typeface="Libre Franklin"/>
                    <a:cs typeface="Libre Franklin"/>
                  </a:rPr>
                  <a:t>].</a:t>
                </a:r>
              </a:p>
              <a:p>
                <a:endParaRPr lang="en-US" sz="1200" b="0" dirty="0">
                  <a:latin typeface="Libre Franklin" pitchFamily="2" charset="0"/>
                </a:endParaRPr>
              </a:p>
              <a:p>
                <a:r>
                  <a:rPr lang="es-US" sz="1200" b="0" i="0" strike="noStrike" cap="none" spc="0" baseline="0" dirty="0">
                    <a:solidFill>
                      <a:srgbClr val="004461"/>
                    </a:solidFill>
                    <a:effectLst/>
                    <a:latin typeface="Libre Franklin"/>
                    <a:ea typeface="Libre Franklin"/>
                    <a:cs typeface="Libre Franklin"/>
                  </a:rPr>
                  <a:t>Escriban la ecuación y complétenla.</a:t>
                </a:r>
                <a:endParaRPr lang="en-US" sz="1200" b="0" dirty="0">
                  <a:latin typeface="Libre Franklin" pitchFamily="2" charset="0"/>
                </a:endParaRPr>
              </a:p>
              <a:p>
                <a:endParaRPr lang="ar-AE"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en-US" b="1" i="0" dirty="0">
                    <a:latin typeface="Cambria Math" panose="02040503050406030204" pitchFamily="18" charset="0"/>
                  </a:rPr>
                  <a:t>𝟒</a:t>
                </a:r>
                <a:r>
                  <a:rPr lang="ar-AE" b="1" i="0" dirty="0">
                    <a:latin typeface="Cambria Math" panose="02040503050406030204" pitchFamily="18" charset="0"/>
                  </a:rPr>
                  <a:t> 𝟑/</a:t>
                </a:r>
                <a:r>
                  <a:rPr lang="en-US" b="1" i="0" dirty="0">
                    <a:latin typeface="Cambria Math" panose="02040503050406030204" pitchFamily="18" charset="0"/>
                  </a:rPr>
                  <a:t>𝟒</a:t>
                </a:r>
                <a:r>
                  <a:rPr lang="ar-AE" b="1" i="0" dirty="0">
                    <a:latin typeface="Cambria Math" panose="02040503050406030204" pitchFamily="18" charset="0"/>
                  </a:rPr>
                  <a:t>+ _________ =</a:t>
                </a:r>
                <a:r>
                  <a:rPr lang="en-US" b="1" i="0" dirty="0">
                    <a:latin typeface="Cambria Math" panose="02040503050406030204" pitchFamily="18" charset="0"/>
                  </a:rPr>
                  <a:t>𝟓</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a:p>
                <a:endParaRPr lang="en-US" b="1" i="0" dirty="0">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B5BD1EC7-101A-ECF0-4BD3-C33A540E9211}"/>
              </a:ext>
            </a:extLst>
          </p:cNvPr>
          <p:cNvSpPr>
            <a:spLocks noGrp="1"/>
          </p:cNvSpPr>
          <p:nvPr>
            <p:ph type="sldNum" sz="quarter" idx="10"/>
          </p:nvPr>
        </p:nvSpPr>
        <p:spPr/>
        <p:txBody>
          <a:bodyPr/>
          <a:lstStyle/>
          <a:p>
            <a:fld id="{6101C5E1-D8E9-464D-A93E-CE21651935A7}" type="slidenum">
              <a:rPr lang="en-US" smtClean="0"/>
              <a:t>16</a:t>
            </a:fld>
            <a:endParaRPr lang="en-US"/>
          </a:p>
        </p:txBody>
      </p:sp>
    </p:spTree>
    <p:extLst>
      <p:ext uri="{BB962C8B-B14F-4D97-AF65-F5344CB8AC3E}">
        <p14:creationId xmlns:p14="http://schemas.microsoft.com/office/powerpoint/2010/main" val="41877478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25F89-2279-18B2-50AA-0262D51E0D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272C73-1A85-79EC-783F-402039445882}"/>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C3BA5D0B-D8B7-E09E-EAC8-08D417C0EC1D}"/>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r>
                      <a:rPr lang="ar-AE" b="1" i="1" dirty="0" smtClean="0">
                        <a:latin typeface="Cambria Math" panose="02040503050406030204" pitchFamily="18" charset="0"/>
                      </a:rPr>
                      <m:t>________+</m:t>
                    </m:r>
                    <m:f>
                      <m:fPr>
                        <m:ctrlPr>
                          <a:rPr lang="ar-AE" b="1" i="1" dirty="0" smtClean="0">
                            <a:latin typeface="Cambria Math" panose="02040503050406030204" pitchFamily="18" charset="0"/>
                          </a:rPr>
                        </m:ctrlPr>
                      </m:fPr>
                      <m:num>
                        <m:r>
                          <a:rPr lang="en-US" b="1" i="1" dirty="0" smtClean="0">
                            <a:latin typeface="Cambria Math" panose="02040503050406030204" pitchFamily="18" charset="0"/>
                          </a:rPr>
                          <m:t>𝟓</m:t>
                        </m:r>
                      </m:num>
                      <m:den>
                        <m:r>
                          <a:rPr lang="en-US" b="1" i="1" dirty="0" smtClean="0">
                            <a:latin typeface="Cambria Math" panose="02040503050406030204" pitchFamily="18" charset="0"/>
                          </a:rPr>
                          <m:t>𝟕</m:t>
                        </m:r>
                      </m:den>
                    </m:f>
                    <m:r>
                      <a:rPr lang="ar-AE" b="1" i="1" dirty="0" smtClean="0">
                        <a:latin typeface="Cambria Math" panose="02040503050406030204" pitchFamily="18" charset="0"/>
                      </a:rPr>
                      <m:t>= </m:t>
                    </m:r>
                    <m:r>
                      <a:rPr lang="ar-AE" b="1" i="1" dirty="0" smtClean="0">
                        <a:latin typeface="Cambria Math" panose="02040503050406030204" pitchFamily="18" charset="0"/>
                      </a:rPr>
                      <m:t>𝟏</m:t>
                    </m:r>
                  </m:oMath>
                </a14:m>
                <a:r>
                  <a:rPr lang="es-US" sz="12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4461"/>
                    </a:solidFill>
                    <a:effectLst/>
                    <a:latin typeface="Libre Franklin"/>
                    <a:ea typeface="Libre Franklin"/>
                    <a:cs typeface="Libre Franklin"/>
                  </a:rPr>
                  <a:t>Escriban la ecuación y complétenla.</a:t>
                </a:r>
                <a:endParaRPr lang="en-US" sz="1200" b="0" dirty="0">
                  <a:latin typeface="Libre Franklin" pitchFamily="2" charset="0"/>
                </a:endParaRPr>
              </a:p>
              <a:p>
                <a:endParaRPr lang="ar-AE"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14:m>
                  <m:oMath xmlns:m="http://schemas.openxmlformats.org/officeDocument/2006/math">
                    <m:r>
                      <a:rPr lang="ar-AE" b="1" i="1" dirty="0" smtClean="0">
                        <a:latin typeface="Cambria Math" panose="02040503050406030204" pitchFamily="18" charset="0"/>
                      </a:rPr>
                      <m:t>_________</m:t>
                    </m:r>
                    <m:r>
                      <a:rPr lang="en-US" b="1" i="1" dirty="0" smtClean="0">
                        <a:latin typeface="Cambria Math" panose="02040503050406030204" pitchFamily="18" charset="0"/>
                      </a:rPr>
                      <m:t>+</m:t>
                    </m:r>
                    <m:r>
                      <a:rPr lang="en-US" b="1" i="0" dirty="0" smtClean="0">
                        <a:latin typeface="Cambria Math" panose="02040503050406030204" pitchFamily="18" charset="0"/>
                      </a:rPr>
                      <m:t>𝟓</m:t>
                    </m:r>
                    <m:f>
                      <m:fPr>
                        <m:ctrlPr>
                          <a:rPr lang="ar-AE" b="1" i="1" dirty="0" smtClean="0">
                            <a:latin typeface="Cambria Math" panose="02040503050406030204" pitchFamily="18" charset="0"/>
                          </a:rPr>
                        </m:ctrlPr>
                      </m:fPr>
                      <m:num>
                        <m:r>
                          <a:rPr lang="en-US" b="1" i="1" dirty="0" smtClean="0">
                            <a:latin typeface="Cambria Math" panose="02040503050406030204" pitchFamily="18" charset="0"/>
                          </a:rPr>
                          <m:t>𝟓</m:t>
                        </m:r>
                      </m:num>
                      <m:den>
                        <m:r>
                          <a:rPr lang="en-US" b="1" i="1" dirty="0" smtClean="0">
                            <a:latin typeface="Cambria Math" panose="02040503050406030204" pitchFamily="18" charset="0"/>
                          </a:rPr>
                          <m:t>𝟕</m:t>
                        </m:r>
                      </m:den>
                    </m:f>
                    <m:r>
                      <a:rPr lang="ar-AE" b="1" i="1" dirty="0" smtClean="0">
                        <a:latin typeface="Cambria Math" panose="02040503050406030204" pitchFamily="18" charset="0"/>
                      </a:rPr>
                      <m:t>=</m:t>
                    </m:r>
                    <m:r>
                      <a:rPr lang="en-US" b="1" i="1" dirty="0" smtClean="0">
                        <a:latin typeface="Cambria Math" panose="02040503050406030204" pitchFamily="18" charset="0"/>
                      </a:rPr>
                      <m:t>𝟔</m:t>
                    </m:r>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p:txBody>
          </p:sp>
        </mc:Choice>
        <mc:Fallback xmlns="">
          <p:sp>
            <p:nvSpPr>
              <p:cNvPr id="3" name="Notes Placeholder 2">
                <a:extLst>
                  <a:ext uri="{FF2B5EF4-FFF2-40B4-BE49-F238E27FC236}">
                    <a16:creationId xmlns:a16="http://schemas.microsoft.com/office/drawing/2014/main" id="{C3BA5D0B-D8B7-E09E-EAC8-08D417C0EC1D}"/>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ar-AE" b="1" i="0" dirty="0">
                    <a:latin typeface="Cambria Math" panose="02040503050406030204" pitchFamily="18" charset="0"/>
                  </a:rPr>
                  <a:t>________+</a:t>
                </a:r>
                <a:r>
                  <a:rPr lang="en-US" b="1" i="0" dirty="0">
                    <a:latin typeface="Cambria Math" panose="02040503050406030204" pitchFamily="18" charset="0"/>
                  </a:rPr>
                  <a:t>𝟓</a:t>
                </a:r>
                <a:r>
                  <a:rPr lang="ar-AE" b="1" i="0" dirty="0">
                    <a:latin typeface="Cambria Math" panose="02040503050406030204" pitchFamily="18" charset="0"/>
                  </a:rPr>
                  <a:t>/</a:t>
                </a:r>
                <a:r>
                  <a:rPr lang="en-US" b="1" i="0" dirty="0">
                    <a:latin typeface="Cambria Math" panose="02040503050406030204" pitchFamily="18" charset="0"/>
                  </a:rPr>
                  <a:t>𝟕</a:t>
                </a:r>
                <a:r>
                  <a:rPr lang="ar-AE" b="1" i="0" dirty="0">
                    <a:latin typeface="Cambria Math" panose="02040503050406030204" pitchFamily="18" charset="0"/>
                  </a:rPr>
                  <a:t>= 𝟏</a:t>
                </a:r>
                <a:r>
                  <a:rPr lang="es-US" sz="12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4461"/>
                    </a:solidFill>
                    <a:effectLst/>
                    <a:latin typeface="Libre Franklin"/>
                    <a:ea typeface="Libre Franklin"/>
                    <a:cs typeface="Libre Franklin"/>
                  </a:rPr>
                  <a:t>Escriban la ecuación y complétenla.</a:t>
                </a:r>
                <a:endParaRPr lang="en-US" sz="1200" b="0" dirty="0">
                  <a:latin typeface="Libre Franklin" pitchFamily="2" charset="0"/>
                </a:endParaRPr>
              </a:p>
              <a:p>
                <a:endParaRPr lang="ar-AE"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ar-AE" b="1" i="0" dirty="0">
                    <a:latin typeface="Cambria Math" panose="02040503050406030204" pitchFamily="18" charset="0"/>
                  </a:rPr>
                  <a:t>_________</a:t>
                </a:r>
                <a:r>
                  <a:rPr lang="en-US" b="1" i="0" dirty="0">
                    <a:latin typeface="Cambria Math" panose="02040503050406030204" pitchFamily="18" charset="0"/>
                  </a:rPr>
                  <a:t>+𝟓 𝟓</a:t>
                </a:r>
                <a:r>
                  <a:rPr lang="ar-AE" b="1" i="0" dirty="0">
                    <a:latin typeface="Cambria Math" panose="02040503050406030204" pitchFamily="18" charset="0"/>
                  </a:rPr>
                  <a:t>/</a:t>
                </a:r>
                <a:r>
                  <a:rPr lang="en-US" b="1" i="0" dirty="0">
                    <a:latin typeface="Cambria Math" panose="02040503050406030204" pitchFamily="18" charset="0"/>
                  </a:rPr>
                  <a:t>𝟕</a:t>
                </a:r>
                <a:r>
                  <a:rPr lang="ar-AE" b="1" i="0" dirty="0">
                    <a:latin typeface="Cambria Math" panose="02040503050406030204" pitchFamily="18" charset="0"/>
                  </a:rPr>
                  <a:t>=</a:t>
                </a:r>
                <a:r>
                  <a:rPr lang="en-US" b="1" i="0" dirty="0">
                    <a:latin typeface="Cambria Math" panose="02040503050406030204" pitchFamily="18" charset="0"/>
                  </a:rPr>
                  <a:t>𝟔</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a:extLst>
              <a:ext uri="{FF2B5EF4-FFF2-40B4-BE49-F238E27FC236}">
                <a16:creationId xmlns:a16="http://schemas.microsoft.com/office/drawing/2014/main" id="{D7F7E935-3006-CE56-0706-3BAB429A36ED}"/>
              </a:ext>
            </a:extLst>
          </p:cNvPr>
          <p:cNvSpPr>
            <a:spLocks noGrp="1"/>
          </p:cNvSpPr>
          <p:nvPr>
            <p:ph type="sldNum" sz="quarter" idx="10"/>
          </p:nvPr>
        </p:nvSpPr>
        <p:spPr/>
        <p:txBody>
          <a:bodyPr/>
          <a:lstStyle/>
          <a:p>
            <a:fld id="{6101C5E1-D8E9-464D-A93E-CE21651935A7}" type="slidenum">
              <a:rPr lang="en-US" smtClean="0"/>
              <a:t>17</a:t>
            </a:fld>
            <a:endParaRPr lang="en-US"/>
          </a:p>
        </p:txBody>
      </p:sp>
    </p:spTree>
    <p:extLst>
      <p:ext uri="{BB962C8B-B14F-4D97-AF65-F5344CB8AC3E}">
        <p14:creationId xmlns:p14="http://schemas.microsoft.com/office/powerpoint/2010/main" val="20613623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BED02-D4A0-CD51-18FA-46AA8E4E8D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F4CE6D-D173-903A-E4FC-C84A7669D5EA}"/>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8E25BDA3-7B92-8812-66D0-3519AAAB5471}"/>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ar-AE" b="1" i="1" dirty="0" smtClean="0">
                            <a:latin typeface="Cambria Math" panose="02040503050406030204" pitchFamily="18" charset="0"/>
                          </a:rPr>
                        </m:ctrlPr>
                      </m:fPr>
                      <m:num>
                        <m:r>
                          <a:rPr lang="en-US" b="1" i="1" dirty="0" smtClean="0">
                            <a:latin typeface="Cambria Math" panose="02040503050406030204" pitchFamily="18" charset="0"/>
                          </a:rPr>
                          <m:t>𝟐</m:t>
                        </m:r>
                      </m:num>
                      <m:den>
                        <m:r>
                          <a:rPr lang="en-US" b="1" i="1" dirty="0" smtClean="0">
                            <a:latin typeface="Cambria Math" panose="02040503050406030204" pitchFamily="18" charset="0"/>
                          </a:rPr>
                          <m:t>𝟗</m:t>
                        </m:r>
                      </m:den>
                    </m:f>
                    <m:r>
                      <a:rPr lang="ar-AE" b="1" i="1" dirty="0" smtClean="0">
                        <a:latin typeface="Cambria Math" panose="02040503050406030204" pitchFamily="18" charset="0"/>
                      </a:rPr>
                      <m:t>+ _________ = </m:t>
                    </m:r>
                    <m:r>
                      <a:rPr lang="ar-AE" b="1" i="1" dirty="0" smtClean="0">
                        <a:latin typeface="Cambria Math" panose="02040503050406030204" pitchFamily="18" charset="0"/>
                      </a:rPr>
                      <m:t>𝟏</m:t>
                    </m:r>
                  </m:oMath>
                </a14:m>
                <a:r>
                  <a:rPr lang="es-US" sz="12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4461"/>
                    </a:solidFill>
                    <a:effectLst/>
                    <a:latin typeface="Libre Franklin"/>
                    <a:ea typeface="Libre Franklin"/>
                    <a:cs typeface="Libre Franklin"/>
                  </a:rPr>
                  <a:t>Escriban la ecuación y complétenla.</a:t>
                </a:r>
                <a:endParaRPr lang="en-US" sz="1200" b="0" dirty="0">
                  <a:latin typeface="Libre Franklin" pitchFamily="2" charset="0"/>
                </a:endParaRPr>
              </a:p>
              <a:p>
                <a:endParaRPr lang="ar-AE"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14:m>
                  <m:oMath xmlns:m="http://schemas.openxmlformats.org/officeDocument/2006/math">
                    <m:r>
                      <a:rPr lang="en-US" b="1" i="0" dirty="0" smtClean="0">
                        <a:latin typeface="Cambria Math" panose="02040503050406030204" pitchFamily="18" charset="0"/>
                      </a:rPr>
                      <m:t>𝟕</m:t>
                    </m:r>
                    <m:f>
                      <m:fPr>
                        <m:ctrlPr>
                          <a:rPr lang="ar-AE" b="1" i="1" dirty="0" smtClean="0">
                            <a:latin typeface="Cambria Math" panose="02040503050406030204" pitchFamily="18" charset="0"/>
                          </a:rPr>
                        </m:ctrlPr>
                      </m:fPr>
                      <m:num>
                        <m:r>
                          <a:rPr lang="en-US" b="1" i="1" dirty="0" smtClean="0">
                            <a:latin typeface="Cambria Math" panose="02040503050406030204" pitchFamily="18" charset="0"/>
                          </a:rPr>
                          <m:t>𝟐</m:t>
                        </m:r>
                      </m:num>
                      <m:den>
                        <m:r>
                          <a:rPr lang="en-US" b="1" i="1" dirty="0" smtClean="0">
                            <a:latin typeface="Cambria Math" panose="02040503050406030204" pitchFamily="18" charset="0"/>
                          </a:rPr>
                          <m:t>𝟗</m:t>
                        </m:r>
                      </m:den>
                    </m:f>
                    <m:r>
                      <a:rPr lang="ar-AE" b="1" i="1" dirty="0" smtClean="0">
                        <a:latin typeface="Cambria Math" panose="02040503050406030204" pitchFamily="18" charset="0"/>
                      </a:rPr>
                      <m:t>+ _________ =</m:t>
                    </m:r>
                    <m:r>
                      <a:rPr lang="en-US" b="1" i="1" dirty="0" smtClean="0">
                        <a:latin typeface="Cambria Math" panose="02040503050406030204" pitchFamily="18" charset="0"/>
                      </a:rPr>
                      <m:t>𝟖</m:t>
                    </m:r>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a:p>
                <a:endParaRPr lang="en-US" b="1" i="0" dirty="0">
                  <a:latin typeface="Libre Franklin" pitchFamily="2" charset="0"/>
                </a:endParaRPr>
              </a:p>
              <a:p>
                <a:endParaRPr b="1" i="0" dirty="0">
                  <a:latin typeface="Libre Franklin"/>
                </a:endParaRPr>
              </a:p>
            </p:txBody>
          </p:sp>
        </mc:Choice>
        <mc:Fallback xmlns="">
          <p:sp>
            <p:nvSpPr>
              <p:cNvPr id="3" name="Notes Placeholder 2">
                <a:extLst>
                  <a:ext uri="{FF2B5EF4-FFF2-40B4-BE49-F238E27FC236}">
                    <a16:creationId xmlns:a16="http://schemas.microsoft.com/office/drawing/2014/main" id="{8E25BDA3-7B92-8812-66D0-3519AAAB5471}"/>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US" b="1" i="0" dirty="0">
                    <a:latin typeface="Cambria Math" panose="02040503050406030204" pitchFamily="18" charset="0"/>
                  </a:rPr>
                  <a:t>𝟐</a:t>
                </a:r>
                <a:r>
                  <a:rPr lang="ar-AE" b="1" i="0" dirty="0">
                    <a:latin typeface="Cambria Math" panose="02040503050406030204" pitchFamily="18" charset="0"/>
                  </a:rPr>
                  <a:t>/</a:t>
                </a:r>
                <a:r>
                  <a:rPr lang="en-US" b="1" i="0" dirty="0">
                    <a:latin typeface="Cambria Math" panose="02040503050406030204" pitchFamily="18" charset="0"/>
                  </a:rPr>
                  <a:t>𝟗</a:t>
                </a:r>
                <a:r>
                  <a:rPr lang="ar-AE" b="1" i="0" dirty="0">
                    <a:latin typeface="Cambria Math" panose="02040503050406030204" pitchFamily="18" charset="0"/>
                  </a:rPr>
                  <a:t>+ _________ = 𝟏</a:t>
                </a:r>
                <a:r>
                  <a:rPr lang="es-US" sz="12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4461"/>
                    </a:solidFill>
                    <a:effectLst/>
                    <a:latin typeface="Libre Franklin"/>
                    <a:ea typeface="Libre Franklin"/>
                    <a:cs typeface="Libre Franklin"/>
                  </a:rPr>
                  <a:t>Escriban la ecuación y complétenla.</a:t>
                </a:r>
                <a:endParaRPr lang="en-US" sz="1200" b="0" dirty="0">
                  <a:latin typeface="Libre Franklin" pitchFamily="2" charset="0"/>
                </a:endParaRPr>
              </a:p>
              <a:p>
                <a:endParaRPr lang="ar-AE"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en-US" b="1" i="0" dirty="0">
                    <a:latin typeface="Cambria Math" panose="02040503050406030204" pitchFamily="18" charset="0"/>
                  </a:rPr>
                  <a:t>𝟕 𝟐</a:t>
                </a:r>
                <a:r>
                  <a:rPr lang="ar-AE" b="1" i="0" dirty="0">
                    <a:latin typeface="Cambria Math" panose="02040503050406030204" pitchFamily="18" charset="0"/>
                  </a:rPr>
                  <a:t>/</a:t>
                </a:r>
                <a:r>
                  <a:rPr lang="en-US" b="1" i="0" dirty="0">
                    <a:latin typeface="Cambria Math" panose="02040503050406030204" pitchFamily="18" charset="0"/>
                  </a:rPr>
                  <a:t>𝟗</a:t>
                </a:r>
                <a:r>
                  <a:rPr lang="ar-AE" b="1" i="0" dirty="0">
                    <a:latin typeface="Cambria Math" panose="02040503050406030204" pitchFamily="18" charset="0"/>
                  </a:rPr>
                  <a:t>+ _________ =</a:t>
                </a:r>
                <a:r>
                  <a:rPr lang="en-US" b="1" i="0" dirty="0">
                    <a:latin typeface="Cambria Math" panose="02040503050406030204" pitchFamily="18" charset="0"/>
                  </a:rPr>
                  <a:t>𝟖</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a:p>
                <a:endParaRPr lang="en-US" b="1" i="0" dirty="0">
                  <a:latin typeface="Libre Franklin" pitchFamily="2" charset="0"/>
                </a:endParaRPr>
              </a:p>
              <a:p>
                <a:endParaRPr b="1" i="0" dirty="0">
                  <a:latin typeface="Libre Franklin"/>
                </a:endParaRPr>
              </a:p>
            </p:txBody>
          </p:sp>
        </mc:Fallback>
      </mc:AlternateContent>
      <p:sp>
        <p:nvSpPr>
          <p:cNvPr id="4" name="Slide Number Placeholder 3">
            <a:extLst>
              <a:ext uri="{FF2B5EF4-FFF2-40B4-BE49-F238E27FC236}">
                <a16:creationId xmlns:a16="http://schemas.microsoft.com/office/drawing/2014/main" id="{21521BFC-1B24-90D0-7393-0E1B528DB21E}"/>
              </a:ext>
            </a:extLst>
          </p:cNvPr>
          <p:cNvSpPr>
            <a:spLocks noGrp="1"/>
          </p:cNvSpPr>
          <p:nvPr>
            <p:ph type="sldNum" sz="quarter" idx="10"/>
          </p:nvPr>
        </p:nvSpPr>
        <p:spPr/>
        <p:txBody>
          <a:bodyPr/>
          <a:lstStyle/>
          <a:p>
            <a:fld id="{6101C5E1-D8E9-464D-A93E-CE21651935A7}" type="slidenum">
              <a:rPr lang="en-US" smtClean="0"/>
              <a:t>18</a:t>
            </a:fld>
            <a:endParaRPr lang="en-US"/>
          </a:p>
        </p:txBody>
      </p:sp>
    </p:spTree>
    <p:extLst>
      <p:ext uri="{BB962C8B-B14F-4D97-AF65-F5344CB8AC3E}">
        <p14:creationId xmlns:p14="http://schemas.microsoft.com/office/powerpoint/2010/main" val="37264342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D564C-41CD-D56A-D2F1-552FAFEB3B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633D2-6C66-9204-231A-864108973664}"/>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3132381E-CDA6-85E7-9590-17923D225155}"/>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r>
                      <a:rPr lang="ar-AE" b="1" i="1" dirty="0" smtClean="0">
                        <a:latin typeface="Cambria Math" panose="02040503050406030204" pitchFamily="18" charset="0"/>
                      </a:rPr>
                      <m:t>_________</m:t>
                    </m:r>
                    <m:r>
                      <a:rPr lang="en-US" b="1" i="1" dirty="0" smtClean="0">
                        <a:latin typeface="Cambria Math" panose="02040503050406030204" pitchFamily="18" charset="0"/>
                      </a:rPr>
                      <m:t>+</m:t>
                    </m:r>
                    <m:f>
                      <m:fPr>
                        <m:ctrlPr>
                          <a:rPr lang="ar-AE" b="1" i="1" dirty="0" smtClean="0">
                            <a:latin typeface="Cambria Math" panose="02040503050406030204" pitchFamily="18" charset="0"/>
                          </a:rPr>
                        </m:ctrlPr>
                      </m:fPr>
                      <m:num>
                        <m:r>
                          <a:rPr lang="en-US" b="1" i="1" dirty="0" smtClean="0">
                            <a:latin typeface="Cambria Math" panose="02040503050406030204" pitchFamily="18" charset="0"/>
                          </a:rPr>
                          <m:t>𝟒</m:t>
                        </m:r>
                      </m:num>
                      <m:den>
                        <m:r>
                          <a:rPr lang="en-US" b="1" i="1" dirty="0" smtClean="0">
                            <a:latin typeface="Cambria Math" panose="02040503050406030204" pitchFamily="18" charset="0"/>
                          </a:rPr>
                          <m:t>𝟏𝟐</m:t>
                        </m:r>
                      </m:den>
                    </m:f>
                    <m:r>
                      <a:rPr lang="ar-AE" b="1" i="1" dirty="0" smtClean="0">
                        <a:latin typeface="Cambria Math" panose="02040503050406030204" pitchFamily="18" charset="0"/>
                      </a:rPr>
                      <m:t>= </m:t>
                    </m:r>
                    <m:r>
                      <a:rPr lang="ar-AE" b="1" i="1" dirty="0" smtClean="0">
                        <a:latin typeface="Cambria Math" panose="02040503050406030204" pitchFamily="18" charset="0"/>
                      </a:rPr>
                      <m:t>𝟏</m:t>
                    </m:r>
                  </m:oMath>
                </a14:m>
                <a:r>
                  <a:rPr lang="es-US" sz="12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4461"/>
                    </a:solidFill>
                    <a:effectLst/>
                    <a:latin typeface="Libre Franklin"/>
                    <a:ea typeface="Libre Franklin"/>
                    <a:cs typeface="Libre Franklin"/>
                  </a:rPr>
                  <a:t>Escriban la ecuación y complétenla.</a:t>
                </a:r>
                <a:endParaRPr lang="en-US" sz="1200" b="0" dirty="0">
                  <a:latin typeface="Libre Franklin" pitchFamily="2" charset="0"/>
                </a:endParaRPr>
              </a:p>
              <a:p>
                <a:endParaRPr lang="ar-AE"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14:m>
                  <m:oMath xmlns:m="http://schemas.openxmlformats.org/officeDocument/2006/math">
                    <m:r>
                      <a:rPr lang="ar-AE" b="1" i="1" dirty="0" smtClean="0">
                        <a:latin typeface="Cambria Math" panose="02040503050406030204" pitchFamily="18" charset="0"/>
                      </a:rPr>
                      <m:t>_________</m:t>
                    </m:r>
                    <m:r>
                      <a:rPr lang="en-US" b="1" i="1" dirty="0" smtClean="0">
                        <a:latin typeface="Cambria Math" panose="02040503050406030204" pitchFamily="18" charset="0"/>
                      </a:rPr>
                      <m:t>+</m:t>
                    </m:r>
                    <m:r>
                      <a:rPr lang="en-US" b="1" i="0" dirty="0" smtClean="0">
                        <a:latin typeface="Cambria Math" panose="02040503050406030204" pitchFamily="18" charset="0"/>
                      </a:rPr>
                      <m:t>𝟗</m:t>
                    </m:r>
                    <m:f>
                      <m:fPr>
                        <m:ctrlPr>
                          <a:rPr lang="ar-AE" b="1" i="1" dirty="0" smtClean="0">
                            <a:latin typeface="Cambria Math" panose="02040503050406030204" pitchFamily="18" charset="0"/>
                          </a:rPr>
                        </m:ctrlPr>
                      </m:fPr>
                      <m:num>
                        <m:r>
                          <a:rPr lang="en-US" b="1" i="1" dirty="0" smtClean="0">
                            <a:latin typeface="Cambria Math" panose="02040503050406030204" pitchFamily="18" charset="0"/>
                          </a:rPr>
                          <m:t>𝟒</m:t>
                        </m:r>
                      </m:num>
                      <m:den>
                        <m:r>
                          <a:rPr lang="en-US" b="1" i="1" dirty="0" smtClean="0">
                            <a:latin typeface="Cambria Math" panose="02040503050406030204" pitchFamily="18" charset="0"/>
                          </a:rPr>
                          <m:t>𝟏𝟐</m:t>
                        </m:r>
                      </m:den>
                    </m:f>
                    <m:r>
                      <a:rPr lang="ar-AE" b="1" i="1" dirty="0" smtClean="0">
                        <a:latin typeface="Cambria Math" panose="02040503050406030204" pitchFamily="18" charset="0"/>
                      </a:rPr>
                      <m:t>=</m:t>
                    </m:r>
                    <m:r>
                      <a:rPr lang="en-US" b="1" i="1" dirty="0" smtClean="0">
                        <a:latin typeface="Cambria Math" panose="02040503050406030204" pitchFamily="18" charset="0"/>
                      </a:rPr>
                      <m:t>𝟏𝟎</m:t>
                    </m:r>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completada].</a:t>
                </a:r>
              </a:p>
            </p:txBody>
          </p:sp>
        </mc:Choice>
        <mc:Fallback xmlns="">
          <p:sp>
            <p:nvSpPr>
              <p:cNvPr id="3" name="Notes Placeholder 2">
                <a:extLst>
                  <a:ext uri="{FF2B5EF4-FFF2-40B4-BE49-F238E27FC236}">
                    <a16:creationId xmlns:a16="http://schemas.microsoft.com/office/drawing/2014/main" id="{3132381E-CDA6-85E7-9590-17923D225155}"/>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ar-AE" b="1" i="0" dirty="0">
                    <a:latin typeface="Cambria Math" panose="02040503050406030204" pitchFamily="18" charset="0"/>
                  </a:rPr>
                  <a:t>_________</a:t>
                </a:r>
                <a:r>
                  <a:rPr lang="en-US" b="1" i="0" dirty="0">
                    <a:latin typeface="Cambria Math" panose="02040503050406030204" pitchFamily="18" charset="0"/>
                  </a:rPr>
                  <a:t>+𝟒</a:t>
                </a:r>
                <a:r>
                  <a:rPr lang="ar-AE" b="1" i="0" dirty="0">
                    <a:latin typeface="Cambria Math" panose="02040503050406030204" pitchFamily="18" charset="0"/>
                  </a:rPr>
                  <a:t>/</a:t>
                </a:r>
                <a:r>
                  <a:rPr lang="en-US" b="1" i="0" dirty="0">
                    <a:latin typeface="Cambria Math" panose="02040503050406030204" pitchFamily="18" charset="0"/>
                  </a:rPr>
                  <a:t>𝟏𝟐</a:t>
                </a:r>
                <a:r>
                  <a:rPr lang="ar-AE" b="1" i="0" dirty="0">
                    <a:latin typeface="Cambria Math" panose="02040503050406030204" pitchFamily="18" charset="0"/>
                  </a:rPr>
                  <a:t>= 𝟏</a:t>
                </a:r>
                <a:r>
                  <a:rPr lang="es-US" sz="1200" b="1" i="0" strike="noStrike" cap="none" spc="0" baseline="0" dirty="0">
                    <a:solidFill>
                      <a:srgbClr val="000000"/>
                    </a:solidFill>
                    <a:effectLst/>
                    <a:latin typeface="Libre Franklin"/>
                    <a:ea typeface="Libre Franklin"/>
                    <a:cs typeface="Libre Franklin"/>
                  </a:rPr>
                  <a:t>].</a:t>
                </a:r>
              </a:p>
              <a:p>
                <a:endParaRPr lang="en-US" dirty="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4461"/>
                    </a:solidFill>
                    <a:effectLst/>
                    <a:latin typeface="Libre Franklin"/>
                    <a:ea typeface="Libre Franklin"/>
                    <a:cs typeface="Libre Franklin"/>
                  </a:rPr>
                  <a:t>Escriban la ecuación y complétenla.</a:t>
                </a:r>
                <a:endParaRPr lang="en-US" sz="1200" b="0" dirty="0">
                  <a:latin typeface="Libre Franklin" pitchFamily="2" charset="0"/>
                </a:endParaRPr>
              </a:p>
              <a:p>
                <a:endParaRPr lang="ar-AE"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 </a:t>
                </a:r>
                <a:r>
                  <a:rPr lang="ar-AE" b="1" i="0" dirty="0">
                    <a:latin typeface="Cambria Math" panose="02040503050406030204" pitchFamily="18" charset="0"/>
                  </a:rPr>
                  <a:t>_________</a:t>
                </a:r>
                <a:r>
                  <a:rPr lang="en-US" b="1" i="0" dirty="0">
                    <a:latin typeface="Cambria Math" panose="02040503050406030204" pitchFamily="18" charset="0"/>
                  </a:rPr>
                  <a:t>+𝟗 𝟒</a:t>
                </a:r>
                <a:r>
                  <a:rPr lang="ar-AE" b="1" i="0" dirty="0">
                    <a:latin typeface="Cambria Math" panose="02040503050406030204" pitchFamily="18" charset="0"/>
                  </a:rPr>
                  <a:t>/</a:t>
                </a:r>
                <a:r>
                  <a:rPr lang="en-US" b="1" i="0" dirty="0">
                    <a:latin typeface="Cambria Math" panose="02040503050406030204" pitchFamily="18" charset="0"/>
                  </a:rPr>
                  <a:t>𝟏𝟐</a:t>
                </a:r>
                <a:r>
                  <a:rPr lang="ar-AE" b="1" i="0" dirty="0">
                    <a:latin typeface="Cambria Math" panose="02040503050406030204" pitchFamily="18" charset="0"/>
                  </a:rPr>
                  <a:t>=</a:t>
                </a:r>
                <a:r>
                  <a:rPr lang="en-US" b="1" i="0" dirty="0">
                    <a:latin typeface="Cambria Math" panose="02040503050406030204" pitchFamily="18" charset="0"/>
                  </a:rPr>
                  <a:t>𝟏𝟎</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a:extLst>
              <a:ext uri="{FF2B5EF4-FFF2-40B4-BE49-F238E27FC236}">
                <a16:creationId xmlns:a16="http://schemas.microsoft.com/office/drawing/2014/main" id="{CF6AA3DB-1D69-3084-215E-AB05062F04BE}"/>
              </a:ext>
            </a:extLst>
          </p:cNvPr>
          <p:cNvSpPr>
            <a:spLocks noGrp="1"/>
          </p:cNvSpPr>
          <p:nvPr>
            <p:ph type="sldNum" sz="quarter" idx="10"/>
          </p:nvPr>
        </p:nvSpPr>
        <p:spPr/>
        <p:txBody>
          <a:bodyPr/>
          <a:lstStyle/>
          <a:p>
            <a:fld id="{6101C5E1-D8E9-464D-A93E-CE21651935A7}" type="slidenum">
              <a:rPr lang="en-US" smtClean="0"/>
              <a:t>19</a:t>
            </a:fld>
            <a:endParaRPr lang="en-US"/>
          </a:p>
        </p:txBody>
      </p:sp>
    </p:spTree>
    <p:extLst>
      <p:ext uri="{BB962C8B-B14F-4D97-AF65-F5344CB8AC3E}">
        <p14:creationId xmlns:p14="http://schemas.microsoft.com/office/powerpoint/2010/main" val="35159890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la expresión </a:t>
                </a:r>
                <a:r>
                  <a:rPr lang="es-US" sz="1200" b="1" i="0" strike="noStrike" cap="none" spc="0" baseline="0" dirty="0">
                    <a:solidFill>
                      <a:srgbClr val="000000"/>
                    </a:solidFill>
                    <a:effectLst/>
                    <a:latin typeface="Cambria"/>
                    <a:ea typeface="Cambria"/>
                    <a:cs typeface="Cambria"/>
                  </a:rPr>
                  <a:t>86 </a:t>
                </a:r>
                <a:r>
                  <a:rPr lang="es-US" sz="1200" b="0" i="0" strike="noStrike" cap="none" spc="0" baseline="0" dirty="0">
                    <a:solidFill>
                      <a:srgbClr val="000000"/>
                    </a:solidFill>
                    <a:effectLst/>
                    <a:latin typeface="Cambria"/>
                    <a:ea typeface="Cambria"/>
                    <a:cs typeface="Cambria"/>
                  </a:rPr>
                  <a:t>−</a:t>
                </a:r>
                <a:r>
                  <a:rPr lang="es-US" sz="1200" b="1" i="0" strike="noStrike" cap="none" spc="0" baseline="0" dirty="0">
                    <a:solidFill>
                      <a:srgbClr val="000000"/>
                    </a:solidFill>
                    <a:effectLst/>
                    <a:latin typeface="Cambria"/>
                    <a:ea typeface="Cambria"/>
                    <a:cs typeface="Cambria"/>
                  </a:rPr>
                  <a:t> 34</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¿Pueden restar mentalmente? ¿Por qué?</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a:t>
                </a:r>
                <a:r>
                  <a:rPr lang="en-US" b="1" i="0" dirty="0">
                    <a:latin typeface="Libre Franklin" pitchFamily="2" charset="0"/>
                  </a:rPr>
                  <a:t>8</a:t>
                </a:r>
                <a14:m>
                  <m:oMath xmlns:m="http://schemas.openxmlformats.org/officeDocument/2006/math">
                    <m:f>
                      <m:fPr>
                        <m:ctrlPr>
                          <a:rPr lang="ar-AE" b="1" i="1" smtClean="0">
                            <a:latin typeface="Cambria Math" panose="02040503050406030204" pitchFamily="18" charset="0"/>
                          </a:rPr>
                        </m:ctrlPr>
                      </m:fPr>
                      <m:num>
                        <m:r>
                          <a:rPr lang="en-US" b="1" i="1" smtClean="0">
                            <a:latin typeface="Cambria Math" panose="02040503050406030204" pitchFamily="18" charset="0"/>
                          </a:rPr>
                          <m:t>𝟔</m:t>
                        </m:r>
                      </m:num>
                      <m:den>
                        <m:r>
                          <a:rPr lang="en-US" b="1" i="1" smtClean="0">
                            <a:latin typeface="Cambria Math" panose="02040503050406030204" pitchFamily="18" charset="0"/>
                          </a:rPr>
                          <m:t>𝟏𝟎</m:t>
                        </m:r>
                      </m:den>
                    </m:f>
                    <m:r>
                      <a:rPr lang="ar-AE" b="1" i="1" smtClean="0">
                        <a:latin typeface="Cambria Math" panose="02040503050406030204" pitchFamily="18" charset="0"/>
                      </a:rPr>
                      <m:t>−</m:t>
                    </m:r>
                    <m:r>
                      <a:rPr lang="en-US" b="1" i="1" smtClean="0">
                        <a:latin typeface="Cambria Math" panose="02040503050406030204" pitchFamily="18" charset="0"/>
                      </a:rPr>
                      <m:t>𝟑</m:t>
                    </m:r>
                    <m:f>
                      <m:fPr>
                        <m:ctrlPr>
                          <a:rPr lang="ar-AE" b="1" i="1" smtClean="0">
                            <a:latin typeface="Cambria Math" panose="02040503050406030204" pitchFamily="18" charset="0"/>
                          </a:rPr>
                        </m:ctrlPr>
                      </m:fPr>
                      <m:num>
                        <m:r>
                          <a:rPr lang="en-US" b="1" i="1" smtClean="0">
                            <a:latin typeface="Cambria Math" panose="02040503050406030204" pitchFamily="18" charset="0"/>
                          </a:rPr>
                          <m:t>𝟒</m:t>
                        </m:r>
                      </m:num>
                      <m:den>
                        <m:r>
                          <a:rPr lang="en-US" b="1" i="1" smtClean="0">
                            <a:latin typeface="Cambria Math" panose="02040503050406030204" pitchFamily="18" charset="0"/>
                          </a:rPr>
                          <m:t>𝟏𝟎</m:t>
                        </m:r>
                      </m:den>
                    </m:f>
                  </m:oMath>
                </a14:m>
                <a:r>
                  <a:rPr lang="es-US" sz="1200" b="1" i="0" strike="noStrike" cap="none" spc="0" baseline="0" dirty="0">
                    <a:solidFill>
                      <a:srgbClr val="000000"/>
                    </a:solidFill>
                    <a:effectLst/>
                    <a:latin typeface="Libre Franklin"/>
                    <a:ea typeface="Libre Franklin"/>
                    <a:cs typeface="Libre Franklin"/>
                  </a:rPr>
                  <a:t>].</a:t>
                </a:r>
                <a:endParaRPr lang="ar-AE" b="1" i="0" dirty="0">
                  <a:latin typeface="Libre Franklin" pitchFamily="2" charset="0"/>
                </a:endParaRP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¿En qué se parece y en qué se diferencia en comparación con la expresión previa?</a:t>
                </a:r>
              </a:p>
              <a:p>
                <a:endParaRPr lang="en-US" b="0"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¿Pueden restar mentalmente? ¿Por qué?</a:t>
                </a:r>
                <a:endParaRPr b="0" i="0" dirty="0">
                  <a:latin typeface="Libre Franklin" pitchFamily="2" charset="0"/>
                </a:endParaRPr>
              </a:p>
            </p:txBody>
          </p:sp>
        </mc:Choice>
        <mc:Fallback xmlns="">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la expresión </a:t>
                </a:r>
                <a:r>
                  <a:rPr lang="es-US" sz="1200" b="1" i="0" strike="noStrike" cap="none" spc="0" baseline="0" dirty="0">
                    <a:solidFill>
                      <a:srgbClr val="000000"/>
                    </a:solidFill>
                    <a:effectLst/>
                    <a:latin typeface="Cambria"/>
                    <a:ea typeface="Cambria"/>
                    <a:cs typeface="Cambria"/>
                  </a:rPr>
                  <a:t>86 </a:t>
                </a:r>
                <a:r>
                  <a:rPr lang="es-US" sz="1200" b="0" i="0" strike="noStrike" cap="none" spc="0" baseline="0" dirty="0">
                    <a:solidFill>
                      <a:srgbClr val="000000"/>
                    </a:solidFill>
                    <a:effectLst/>
                    <a:latin typeface="Cambria"/>
                    <a:ea typeface="Cambria"/>
                    <a:cs typeface="Cambria"/>
                  </a:rPr>
                  <a:t>−</a:t>
                </a:r>
                <a:r>
                  <a:rPr lang="es-US" sz="1200" b="1" i="0" strike="noStrike" cap="none" spc="0" baseline="0" dirty="0">
                    <a:solidFill>
                      <a:srgbClr val="000000"/>
                    </a:solidFill>
                    <a:effectLst/>
                    <a:latin typeface="Cambria"/>
                    <a:ea typeface="Cambria"/>
                    <a:cs typeface="Cambria"/>
                  </a:rPr>
                  <a:t> 34</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¿Pueden restar mentalmente? ¿Por qué?</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a:t>
                </a:r>
                <a:r>
                  <a:rPr lang="en-US" b="1" i="0" dirty="0">
                    <a:latin typeface="Libre Franklin" pitchFamily="2" charset="0"/>
                  </a:rPr>
                  <a:t>8</a:t>
                </a:r>
                <a:r>
                  <a:rPr lang="en-US" b="1" i="0">
                    <a:latin typeface="Cambria Math" panose="02040503050406030204" pitchFamily="18" charset="0"/>
                  </a:rPr>
                  <a:t>𝟔</a:t>
                </a:r>
                <a:r>
                  <a:rPr lang="ar-AE" b="1" i="0">
                    <a:latin typeface="Cambria Math" panose="02040503050406030204" pitchFamily="18" charset="0"/>
                  </a:rPr>
                  <a:t>/</a:t>
                </a:r>
                <a:r>
                  <a:rPr lang="en-US" b="1" i="0">
                    <a:latin typeface="Cambria Math" panose="02040503050406030204" pitchFamily="18" charset="0"/>
                  </a:rPr>
                  <a:t>𝟏𝟎</a:t>
                </a:r>
                <a:r>
                  <a:rPr lang="ar-AE" b="1" i="0">
                    <a:latin typeface="Cambria Math" panose="02040503050406030204" pitchFamily="18" charset="0"/>
                  </a:rPr>
                  <a:t>−</a:t>
                </a:r>
                <a:r>
                  <a:rPr lang="en-US" b="1" i="0">
                    <a:latin typeface="Cambria Math" panose="02040503050406030204" pitchFamily="18" charset="0"/>
                  </a:rPr>
                  <a:t>𝟑 𝟒</a:t>
                </a:r>
                <a:r>
                  <a:rPr lang="ar-AE" b="1" i="0">
                    <a:latin typeface="Cambria Math" panose="02040503050406030204" pitchFamily="18" charset="0"/>
                  </a:rPr>
                  <a:t>/</a:t>
                </a:r>
                <a:r>
                  <a:rPr lang="en-US" b="1" i="0">
                    <a:latin typeface="Cambria Math" panose="02040503050406030204" pitchFamily="18" charset="0"/>
                  </a:rPr>
                  <a:t>𝟏𝟎</a:t>
                </a:r>
                <a:r>
                  <a:rPr lang="es-US" sz="1200" b="1" i="0" strike="noStrike" cap="none" spc="0" baseline="0" dirty="0">
                    <a:solidFill>
                      <a:srgbClr val="000000"/>
                    </a:solidFill>
                    <a:effectLst/>
                    <a:latin typeface="Libre Franklin"/>
                    <a:ea typeface="Libre Franklin"/>
                    <a:cs typeface="Libre Franklin"/>
                  </a:rPr>
                  <a:t>].</a:t>
                </a:r>
                <a:endParaRPr lang="ar-AE" b="1" i="0" dirty="0">
                  <a:latin typeface="Libre Franklin" pitchFamily="2" charset="0"/>
                </a:endParaRP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¿En qué se parece y en qué se diferencia en comparación con la expresión previa?</a:t>
                </a:r>
              </a:p>
              <a:p>
                <a:endParaRPr lang="en-US" b="0"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¿Pueden restar mentalmente? ¿Por qué?</a:t>
                </a:r>
                <a:endParaRPr b="0" i="0" dirty="0">
                  <a:latin typeface="Libre Franklin" pitchFamily="2" charset="0"/>
                </a:endParaRP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18506-20D2-9653-3AB7-4722BBB521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5B2E94-C335-D8AC-405E-9CBF9FA0524B}"/>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08E6F6D5-5248-4DF8-250E-CC57D0A8B2F8}"/>
                  </a:ext>
                </a:extLst>
              </p:cNvPr>
              <p:cNvSpPr>
                <a:spLocks noGrp="1"/>
              </p:cNvSpPr>
              <p:nvPr>
                <p:ph type="body" idx="1"/>
              </p:nvPr>
            </p:nvSpPr>
            <p:spPr/>
            <p:txBody>
              <a:bodyPr>
                <a:normAutofit fontScale="92500"/>
              </a:bodyPr>
              <a:lstStyle/>
              <a:p>
                <a:r>
                  <a:rPr lang="es-US" sz="1200" b="1" i="0" strike="noStrike" cap="none" spc="0" baseline="0" dirty="0">
                    <a:solidFill>
                      <a:srgbClr val="000000"/>
                    </a:solidFill>
                    <a:effectLst/>
                    <a:latin typeface="Libre Franklin"/>
                    <a:ea typeface="Libre Franklin"/>
                    <a:cs typeface="Libre Franklin"/>
                  </a:rPr>
                  <a:t>[Muestre la expresión </a:t>
                </a:r>
                <a:r>
                  <a:rPr lang="es-US" sz="1200" b="1" i="0" strike="noStrike" cap="none" spc="0" baseline="0" dirty="0">
                    <a:solidFill>
                      <a:srgbClr val="000000"/>
                    </a:solidFill>
                    <a:effectLst/>
                    <a:latin typeface="Cambria"/>
                    <a:ea typeface="Cambria"/>
                    <a:cs typeface="Cambria"/>
                  </a:rPr>
                  <a:t>82 − 47</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¿Pueden restar mentalmente? ¿Por qué?</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Si usan lo que saben sobre la resta, ¿qué podrían planear hacer para restar 47 de 82?</a:t>
                </a:r>
              </a:p>
              <a:p>
                <a:endParaRPr lang="en-US" b="0"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dirty="0">
                    <a:solidFill>
                      <a:srgbClr val="000000"/>
                    </a:solidFill>
                    <a:effectLst/>
                    <a:latin typeface="Libre Franklin"/>
                    <a:ea typeface="Libre Franklin"/>
                    <a:cs typeface="Libre Franklin"/>
                  </a:rPr>
                  <a:t>[Muestre la expresión </a:t>
                </a:r>
                <a14:m>
                  <m:oMath xmlns:m="http://schemas.openxmlformats.org/officeDocument/2006/math">
                    <m:r>
                      <a:rPr lang="en-US" b="1" i="1" smtClean="0">
                        <a:latin typeface="Cambria Math" panose="02040503050406030204" pitchFamily="18" charset="0"/>
                      </a:rPr>
                      <m:t>𝟖</m:t>
                    </m:r>
                    <m:f>
                      <m:fPr>
                        <m:ctrlPr>
                          <a:rPr lang="ar-AE" b="1" i="1" smtClean="0">
                            <a:latin typeface="Cambria Math" panose="02040503050406030204" pitchFamily="18" charset="0"/>
                          </a:rPr>
                        </m:ctrlPr>
                      </m:fPr>
                      <m:num>
                        <m:r>
                          <a:rPr lang="ar-AE" b="1" i="1" smtClean="0">
                            <a:latin typeface="Cambria Math" panose="02040503050406030204" pitchFamily="18" charset="0"/>
                          </a:rPr>
                          <m:t>𝟐</m:t>
                        </m:r>
                      </m:num>
                      <m:den>
                        <m:r>
                          <a:rPr lang="ar-AE" b="1" i="1" smtClean="0">
                            <a:latin typeface="Cambria Math" panose="02040503050406030204" pitchFamily="18" charset="0"/>
                          </a:rPr>
                          <m:t>𝟏𝟎</m:t>
                        </m:r>
                      </m:den>
                    </m:f>
                    <m:r>
                      <a:rPr lang="ar-AE" b="1" i="1" smtClean="0">
                        <a:latin typeface="Cambria Math" panose="02040503050406030204" pitchFamily="18" charset="0"/>
                      </a:rPr>
                      <m:t>−</m:t>
                    </m:r>
                    <m:r>
                      <a:rPr lang="en-US" b="1" i="1" smtClean="0">
                        <a:latin typeface="Cambria Math" panose="02040503050406030204" pitchFamily="18" charset="0"/>
                      </a:rPr>
                      <m:t>𝟒</m:t>
                    </m:r>
                    <m:f>
                      <m:fPr>
                        <m:ctrlPr>
                          <a:rPr lang="ar-AE" b="1" i="1" smtClean="0">
                            <a:latin typeface="Cambria Math" panose="02040503050406030204" pitchFamily="18" charset="0"/>
                          </a:rPr>
                        </m:ctrlPr>
                      </m:fPr>
                      <m:num>
                        <m:r>
                          <a:rPr lang="en-US" b="1" i="1" smtClean="0">
                            <a:latin typeface="Cambria Math" panose="02040503050406030204" pitchFamily="18" charset="0"/>
                          </a:rPr>
                          <m:t>𝟕</m:t>
                        </m:r>
                      </m:num>
                      <m:den>
                        <m:r>
                          <a:rPr lang="ar-AE" b="1" i="1" smtClean="0">
                            <a:latin typeface="Cambria Math" panose="02040503050406030204" pitchFamily="18" charset="0"/>
                          </a:rPr>
                          <m:t>𝟏𝟎</m:t>
                        </m:r>
                      </m:den>
                    </m:f>
                  </m:oMath>
                </a14:m>
                <a:r>
                  <a:rPr lang="es-US" sz="1200" b="0" i="0" strike="noStrike" cap="none" spc="0" baseline="0" dirty="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b="1"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dirty="0">
                    <a:solidFill>
                      <a:srgbClr val="000000"/>
                    </a:solidFill>
                    <a:effectLst/>
                    <a:latin typeface="Libre Franklin"/>
                    <a:ea typeface="Libre Franklin"/>
                    <a:cs typeface="Libre Franklin"/>
                  </a:rPr>
                  <a:t>[Invite a sus estudiantes a que usen la rutina Pensar-Trabajar en parejas-Compartir para responder la siguiente pregunta].</a:t>
                </a:r>
              </a:p>
              <a:p>
                <a:pPr marL="0" marR="0" lvl="0" indent="0" algn="l" defTabSz="914400" rtl="0" eaLnBrk="1" fontAlgn="auto" latinLnBrk="0" hangingPunct="1">
                  <a:lnSpc>
                    <a:spcPct val="100000"/>
                  </a:lnSpc>
                  <a:spcBef>
                    <a:spcPct val="0"/>
                  </a:spcBef>
                  <a:spcAft>
                    <a:spcPct val="0"/>
                  </a:spcAft>
                  <a:buClrTx/>
                  <a:buSzTx/>
                  <a:buFontTx/>
                  <a:buNone/>
                  <a:defRPr/>
                </a:pPr>
                <a:endParaRPr lang="en-US" b="0"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0000"/>
                    </a:solidFill>
                    <a:effectLst/>
                    <a:latin typeface="Libre Franklin"/>
                    <a:ea typeface="Libre Franklin"/>
                    <a:cs typeface="Libre Franklin"/>
                  </a:rPr>
                  <a:t>Al usar lo que saben sobre la resta, ¿qué podrían hacer para restar </a:t>
                </a:r>
                <a:r>
                  <a:rPr lang="en-US" b="0" i="0" dirty="0">
                    <a:latin typeface="Libre Franklin" pitchFamily="2" charset="0"/>
                  </a:rPr>
                  <a:t>4 </a:t>
                </a:r>
                <a14:m>
                  <m:oMath xmlns:m="http://schemas.openxmlformats.org/officeDocument/2006/math">
                    <m:f>
                      <m:fPr>
                        <m:ctrlPr>
                          <a:rPr lang="ar-AE" b="0" i="1" smtClean="0">
                            <a:latin typeface="Cambria Math" panose="02040503050406030204" pitchFamily="18" charset="0"/>
                          </a:rPr>
                        </m:ctrlPr>
                      </m:fPr>
                      <m:num>
                        <m:r>
                          <a:rPr lang="en-US" b="0" i="1" smtClean="0">
                            <a:latin typeface="Cambria Math" panose="02040503050406030204" pitchFamily="18" charset="0"/>
                          </a:rPr>
                          <m:t>7</m:t>
                        </m:r>
                      </m:num>
                      <m:den>
                        <m:r>
                          <a:rPr lang="ar-AE" b="0" i="1" smtClean="0">
                            <a:latin typeface="Cambria Math" panose="02040503050406030204" pitchFamily="18" charset="0"/>
                          </a:rPr>
                          <m:t>10</m:t>
                        </m:r>
                      </m:den>
                    </m:f>
                  </m:oMath>
                </a14:m>
                <a:r>
                  <a:rPr lang="es-US" sz="1200" b="0" i="0" strike="noStrike" cap="none" spc="0" baseline="0" dirty="0">
                    <a:solidFill>
                      <a:srgbClr val="000000"/>
                    </a:solidFill>
                    <a:effectLst/>
                    <a:latin typeface="Libre Franklin"/>
                    <a:ea typeface="Libre Franklin"/>
                    <a:cs typeface="Libre Franklin"/>
                  </a:rPr>
                  <a:t> de 8</a:t>
                </a:r>
                <a14:m>
                  <m:oMath xmlns:m="http://schemas.openxmlformats.org/officeDocument/2006/math">
                    <m:f>
                      <m:fPr>
                        <m:ctrlPr>
                          <a:rPr lang="ar-AE" b="0" i="1" smtClean="0">
                            <a:latin typeface="Cambria Math" panose="02040503050406030204" pitchFamily="18" charset="0"/>
                          </a:rPr>
                        </m:ctrlPr>
                      </m:fPr>
                      <m:num>
                        <m:r>
                          <a:rPr lang="en-US" b="0" i="1" smtClean="0">
                            <a:latin typeface="Cambria Math" panose="02040503050406030204" pitchFamily="18" charset="0"/>
                          </a:rPr>
                          <m:t>2</m:t>
                        </m:r>
                      </m:num>
                      <m:den>
                        <m:r>
                          <a:rPr lang="ar-AE" b="0" i="1" smtClean="0">
                            <a:latin typeface="Cambria Math" panose="02040503050406030204" pitchFamily="18" charset="0"/>
                          </a:rPr>
                          <m:t>10</m:t>
                        </m:r>
                      </m:den>
                    </m:f>
                  </m:oMath>
                </a14:m>
                <a:r>
                  <a:rPr lang="es-US" sz="1200" b="0" i="0" strike="noStrike" cap="none" spc="0" baseline="0" dirty="0">
                    <a:solidFill>
                      <a:srgbClr val="000000"/>
                    </a:solidFill>
                    <a:effectLst/>
                    <a:latin typeface="Libre Franklin"/>
                    <a:ea typeface="Libre Franklin"/>
                    <a:cs typeface="Libre Franklin"/>
                  </a:rPr>
                  <a:t> ?</a:t>
                </a:r>
              </a:p>
              <a:p>
                <a:pPr marL="0" marR="0" lvl="0" indent="0" algn="l" defTabSz="914400" rtl="0" eaLnBrk="1" fontAlgn="auto" latinLnBrk="0" hangingPunct="1">
                  <a:lnSpc>
                    <a:spcPct val="100000"/>
                  </a:lnSpc>
                  <a:spcBef>
                    <a:spcPct val="0"/>
                  </a:spcBef>
                  <a:spcAft>
                    <a:spcPct val="0"/>
                  </a:spcAft>
                  <a:buClrTx/>
                  <a:buSzTx/>
                  <a:buFontTx/>
                  <a:buNone/>
                  <a:defRPr/>
                </a:pPr>
                <a:endParaRPr lang="en-US" b="0"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dirty="0">
                    <a:solidFill>
                      <a:srgbClr val="000000"/>
                    </a:solidFill>
                    <a:effectLst/>
                    <a:latin typeface="Libre Franklin"/>
                    <a:ea typeface="Libre Franklin"/>
                    <a:cs typeface="Libre Franklin"/>
                  </a:rPr>
                  <a:t>[Presente el trabajo que van a hacer en el siguiente segmento para establecer una transición].</a:t>
                </a:r>
              </a:p>
              <a:p>
                <a:pPr marL="0" marR="0" lvl="0" indent="0" algn="l" defTabSz="914400" rtl="0" eaLnBrk="1" fontAlgn="auto" latinLnBrk="0" hangingPunct="1">
                  <a:lnSpc>
                    <a:spcPct val="100000"/>
                  </a:lnSpc>
                  <a:spcBef>
                    <a:spcPct val="0"/>
                  </a:spcBef>
                  <a:spcAft>
                    <a:spcPct val="0"/>
                  </a:spcAft>
                  <a:buClrTx/>
                  <a:buSzTx/>
                  <a:buFontTx/>
                  <a:buNone/>
                  <a:defRPr/>
                </a:pPr>
                <a:endParaRPr lang="en-US" b="0"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0000"/>
                    </a:solidFill>
                    <a:effectLst/>
                    <a:latin typeface="Libre Franklin"/>
                    <a:ea typeface="Libre Franklin"/>
                    <a:cs typeface="Libre Franklin"/>
                  </a:rPr>
                  <a:t>Antes, restamos números mixtos de números enteros y números enteros de números mixtos. Hoy, usaremos lo que sabemos sobre unidades relacionadas para restar números mixtos.</a:t>
                </a:r>
                <a:endParaRPr lang="ar-AE" b="0" i="0" dirty="0">
                  <a:latin typeface="Libre Franklin"/>
                </a:endParaRPr>
              </a:p>
            </p:txBody>
          </p:sp>
        </mc:Choice>
        <mc:Fallback xmlns="">
          <p:sp>
            <p:nvSpPr>
              <p:cNvPr id="3" name="Notes Placeholder 2">
                <a:extLst>
                  <a:ext uri="{FF2B5EF4-FFF2-40B4-BE49-F238E27FC236}">
                    <a16:creationId xmlns:a16="http://schemas.microsoft.com/office/drawing/2014/main" id="{08E6F6D5-5248-4DF8-250E-CC57D0A8B2F8}"/>
                  </a:ext>
                </a:extLst>
              </p:cNvPr>
              <p:cNvSpPr>
                <a:spLocks noGrp="1"/>
              </p:cNvSpPr>
              <p:nvPr>
                <p:ph type="body" idx="1"/>
              </p:nvPr>
            </p:nvSpPr>
            <p:spPr/>
            <p:txBody>
              <a:bodyPr>
                <a:normAutofit fontScale="92500"/>
              </a:bodyPr>
              <a:lstStyle/>
              <a:p>
                <a:r>
                  <a:rPr lang="es-US" sz="1200" b="1" i="0" strike="noStrike" cap="none" spc="0" baseline="0" dirty="0">
                    <a:solidFill>
                      <a:srgbClr val="000000"/>
                    </a:solidFill>
                    <a:effectLst/>
                    <a:latin typeface="Libre Franklin"/>
                    <a:ea typeface="Libre Franklin"/>
                    <a:cs typeface="Libre Franklin"/>
                  </a:rPr>
                  <a:t>[Muestre la expresión </a:t>
                </a:r>
                <a:r>
                  <a:rPr lang="es-US" sz="1200" b="1" i="0" strike="noStrike" cap="none" spc="0" baseline="0" dirty="0">
                    <a:solidFill>
                      <a:srgbClr val="000000"/>
                    </a:solidFill>
                    <a:effectLst/>
                    <a:latin typeface="Cambria"/>
                    <a:ea typeface="Cambria"/>
                    <a:cs typeface="Cambria"/>
                  </a:rPr>
                  <a:t>82 − 47</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¿Pueden restar mentalmente? ¿Por qué?</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Si usan lo que saben sobre la resta, ¿qué podrían planear hacer para restar 47 de 82?</a:t>
                </a:r>
              </a:p>
              <a:p>
                <a:endParaRPr lang="en-US" b="0"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dirty="0">
                    <a:solidFill>
                      <a:srgbClr val="000000"/>
                    </a:solidFill>
                    <a:effectLst/>
                    <a:latin typeface="Libre Franklin"/>
                    <a:ea typeface="Libre Franklin"/>
                    <a:cs typeface="Libre Franklin"/>
                  </a:rPr>
                  <a:t>[Muestre la expresión </a:t>
                </a:r>
                <a:r>
                  <a:rPr lang="en-US" b="1" i="0">
                    <a:latin typeface="Cambria Math" panose="02040503050406030204" pitchFamily="18" charset="0"/>
                  </a:rPr>
                  <a:t>𝟖</a:t>
                </a:r>
                <a:r>
                  <a:rPr lang="ar-AE" b="1" i="0">
                    <a:latin typeface="Cambria Math" panose="02040503050406030204" pitchFamily="18" charset="0"/>
                  </a:rPr>
                  <a:t> 𝟐/𝟏𝟎−</a:t>
                </a:r>
                <a:r>
                  <a:rPr lang="en-US" b="1" i="0">
                    <a:latin typeface="Cambria Math" panose="02040503050406030204" pitchFamily="18" charset="0"/>
                  </a:rPr>
                  <a:t>𝟒 𝟕</a:t>
                </a:r>
                <a:r>
                  <a:rPr lang="ar-AE" b="1" i="0">
                    <a:latin typeface="Cambria Math" panose="02040503050406030204" pitchFamily="18" charset="0"/>
                  </a:rPr>
                  <a:t>/𝟏𝟎</a:t>
                </a:r>
                <a:r>
                  <a:rPr lang="es-US" sz="1200" b="0" i="0" strike="noStrike" cap="none" spc="0" baseline="0" dirty="0">
                    <a:solidFill>
                      <a:srgbClr val="000000"/>
                    </a:solidFill>
                    <a:effectLst/>
                    <a:latin typeface="Libre Franklin"/>
                    <a:ea typeface="Libre Franklin"/>
                    <a:cs typeface="Libre Franklin"/>
                  </a:rPr>
                  <a:t>].</a:t>
                </a:r>
              </a:p>
              <a:p>
                <a:pPr marL="0" marR="0" lvl="0" indent="0" algn="l" defTabSz="914400" rtl="0" eaLnBrk="1" fontAlgn="auto" latinLnBrk="0" hangingPunct="1">
                  <a:lnSpc>
                    <a:spcPct val="100000"/>
                  </a:lnSpc>
                  <a:spcBef>
                    <a:spcPct val="0"/>
                  </a:spcBef>
                  <a:spcAft>
                    <a:spcPct val="0"/>
                  </a:spcAft>
                  <a:buClrTx/>
                  <a:buSzTx/>
                  <a:buFontTx/>
                  <a:buNone/>
                  <a:defRPr/>
                </a:pPr>
                <a:endParaRPr lang="en-US" b="1"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dirty="0">
                    <a:solidFill>
                      <a:srgbClr val="000000"/>
                    </a:solidFill>
                    <a:effectLst/>
                    <a:latin typeface="Libre Franklin"/>
                    <a:ea typeface="Libre Franklin"/>
                    <a:cs typeface="Libre Franklin"/>
                  </a:rPr>
                  <a:t>[Invite a sus estudiantes a que usen la rutina Pensar-Trabajar en parejas-Compartir para responder la siguiente pregunta].</a:t>
                </a:r>
              </a:p>
              <a:p>
                <a:pPr marL="0" marR="0" lvl="0" indent="0" algn="l" defTabSz="914400" rtl="0" eaLnBrk="1" fontAlgn="auto" latinLnBrk="0" hangingPunct="1">
                  <a:lnSpc>
                    <a:spcPct val="100000"/>
                  </a:lnSpc>
                  <a:spcBef>
                    <a:spcPct val="0"/>
                  </a:spcBef>
                  <a:spcAft>
                    <a:spcPct val="0"/>
                  </a:spcAft>
                  <a:buClrTx/>
                  <a:buSzTx/>
                  <a:buFontTx/>
                  <a:buNone/>
                  <a:defRPr/>
                </a:pPr>
                <a:endParaRPr lang="en-US" b="0"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0000"/>
                    </a:solidFill>
                    <a:effectLst/>
                    <a:latin typeface="Libre Franklin"/>
                    <a:ea typeface="Libre Franklin"/>
                    <a:cs typeface="Libre Franklin"/>
                  </a:rPr>
                  <a:t>Al usar lo que saben sobre la resta, ¿qué podrían hacer para restar </a:t>
                </a:r>
                <a:r>
                  <a:rPr lang="en-US" b="0" i="0" dirty="0">
                    <a:latin typeface="Libre Franklin" pitchFamily="2" charset="0"/>
                  </a:rPr>
                  <a:t>4 </a:t>
                </a:r>
                <a:r>
                  <a:rPr lang="en-US" b="0" i="0">
                    <a:latin typeface="Cambria Math" panose="02040503050406030204" pitchFamily="18" charset="0"/>
                  </a:rPr>
                  <a:t>7</a:t>
                </a:r>
                <a:r>
                  <a:rPr lang="ar-AE" b="0" i="0">
                    <a:latin typeface="Cambria Math" panose="02040503050406030204" pitchFamily="18" charset="0"/>
                  </a:rPr>
                  <a:t>/10</a:t>
                </a:r>
                <a:r>
                  <a:rPr lang="es-US" sz="1200" b="0" i="0" strike="noStrike" cap="none" spc="0" baseline="0" dirty="0">
                    <a:solidFill>
                      <a:srgbClr val="000000"/>
                    </a:solidFill>
                    <a:effectLst/>
                    <a:latin typeface="Libre Franklin"/>
                    <a:ea typeface="Libre Franklin"/>
                    <a:cs typeface="Libre Franklin"/>
                  </a:rPr>
                  <a:t> de 8</a:t>
                </a:r>
                <a:r>
                  <a:rPr lang="en-US" b="0" i="0">
                    <a:latin typeface="Cambria Math" panose="02040503050406030204" pitchFamily="18" charset="0"/>
                  </a:rPr>
                  <a:t>2</a:t>
                </a:r>
                <a:r>
                  <a:rPr lang="ar-AE" b="0" i="0">
                    <a:latin typeface="Cambria Math" panose="02040503050406030204" pitchFamily="18" charset="0"/>
                  </a:rPr>
                  <a:t>/10</a:t>
                </a:r>
                <a:r>
                  <a:rPr lang="es-US" sz="1200" b="0" i="0" strike="noStrike" cap="none" spc="0" baseline="0" dirty="0">
                    <a:solidFill>
                      <a:srgbClr val="000000"/>
                    </a:solidFill>
                    <a:effectLst/>
                    <a:latin typeface="Libre Franklin"/>
                    <a:ea typeface="Libre Franklin"/>
                    <a:cs typeface="Libre Franklin"/>
                  </a:rPr>
                  <a:t> ?</a:t>
                </a:r>
              </a:p>
              <a:p>
                <a:pPr marL="0" marR="0" lvl="0" indent="0" algn="l" defTabSz="914400" rtl="0" eaLnBrk="1" fontAlgn="auto" latinLnBrk="0" hangingPunct="1">
                  <a:lnSpc>
                    <a:spcPct val="100000"/>
                  </a:lnSpc>
                  <a:spcBef>
                    <a:spcPct val="0"/>
                  </a:spcBef>
                  <a:spcAft>
                    <a:spcPct val="0"/>
                  </a:spcAft>
                  <a:buClrTx/>
                  <a:buSzTx/>
                  <a:buFontTx/>
                  <a:buNone/>
                  <a:defRPr/>
                </a:pPr>
                <a:endParaRPr lang="en-US" b="0"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dirty="0">
                    <a:solidFill>
                      <a:srgbClr val="000000"/>
                    </a:solidFill>
                    <a:effectLst/>
                    <a:latin typeface="Libre Franklin"/>
                    <a:ea typeface="Libre Franklin"/>
                    <a:cs typeface="Libre Franklin"/>
                  </a:rPr>
                  <a:t>[Presente el trabajo que van a hacer en el siguiente segmento para establecer una transición].</a:t>
                </a:r>
              </a:p>
              <a:p>
                <a:pPr marL="0" marR="0" lvl="0" indent="0" algn="l" defTabSz="914400" rtl="0" eaLnBrk="1" fontAlgn="auto" latinLnBrk="0" hangingPunct="1">
                  <a:lnSpc>
                    <a:spcPct val="100000"/>
                  </a:lnSpc>
                  <a:spcBef>
                    <a:spcPct val="0"/>
                  </a:spcBef>
                  <a:spcAft>
                    <a:spcPct val="0"/>
                  </a:spcAft>
                  <a:buClrTx/>
                  <a:buSzTx/>
                  <a:buFontTx/>
                  <a:buNone/>
                  <a:defRPr/>
                </a:pPr>
                <a:endParaRPr lang="en-US" b="0" i="0" dirty="0">
                  <a:latin typeface="Libre Franklin"/>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dirty="0">
                    <a:solidFill>
                      <a:srgbClr val="000000"/>
                    </a:solidFill>
                    <a:effectLst/>
                    <a:latin typeface="Libre Franklin"/>
                    <a:ea typeface="Libre Franklin"/>
                    <a:cs typeface="Libre Franklin"/>
                  </a:rPr>
                  <a:t>Antes, restamos números mixtos de números enteros y números enteros de números mixtos. Hoy, usaremos lo que sabemos sobre unidades relacionadas para restar números mixtos.</a:t>
                </a:r>
                <a:endParaRPr lang="ar-AE" b="0" i="0" dirty="0">
                  <a:latin typeface="Libre Franklin"/>
                </a:endParaRPr>
              </a:p>
            </p:txBody>
          </p:sp>
        </mc:Fallback>
      </mc:AlternateContent>
      <p:sp>
        <p:nvSpPr>
          <p:cNvPr id="4" name="Slide Number Placeholder 3">
            <a:extLst>
              <a:ext uri="{FF2B5EF4-FFF2-40B4-BE49-F238E27FC236}">
                <a16:creationId xmlns:a16="http://schemas.microsoft.com/office/drawing/2014/main" id="{E1AD4570-FC2B-2FA5-1E66-6D1B9EEC5AC1}"/>
              </a:ext>
            </a:extLst>
          </p:cNvPr>
          <p:cNvSpPr>
            <a:spLocks noGrp="1"/>
          </p:cNvSpPr>
          <p:nvPr>
            <p:ph type="sldNum" sz="quarter" idx="10"/>
          </p:nvPr>
        </p:nvSpPr>
        <p:spPr/>
        <p:txBody>
          <a:bodyPr/>
          <a:lstStyle/>
          <a:p>
            <a:fld id="{6101C5E1-D8E9-464D-A93E-CE21651935A7}" type="slidenum">
              <a:rPr lang="en-US" smtClean="0"/>
              <a:t>21</a:t>
            </a:fld>
            <a:endParaRPr lang="en-US"/>
          </a:p>
        </p:txBody>
      </p:sp>
    </p:spTree>
    <p:extLst>
      <p:ext uri="{BB962C8B-B14F-4D97-AF65-F5344CB8AC3E}">
        <p14:creationId xmlns:p14="http://schemas.microsoft.com/office/powerpoint/2010/main" val="31375159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77500" lnSpcReduction="20000"/>
              </a:bodyPr>
              <a:lstStyle/>
              <a:p>
                <a:r>
                  <a:rPr lang="es-US" sz="800" b="1" i="0" strike="noStrike" cap="none" spc="0" baseline="0" dirty="0">
                    <a:solidFill>
                      <a:srgbClr val="000000"/>
                    </a:solidFill>
                    <a:effectLst/>
                    <a:latin typeface="Libre Franklin"/>
                    <a:ea typeface="Libre Franklin"/>
                    <a:cs typeface="Libre Franklin"/>
                  </a:rPr>
                  <a:t>[Pida a sus estudiantes que vayan al problema 1 en sus libros].</a:t>
                </a:r>
              </a:p>
              <a:p>
                <a:endParaRPr lang="en-US" b="1" i="0" dirty="0">
                  <a:latin typeface="Libre Franklin"/>
                </a:endParaRPr>
              </a:p>
              <a:p>
                <a:r>
                  <a:rPr lang="es-US" sz="800" b="1" i="0" strike="noStrike" cap="none" spc="0" baseline="0" dirty="0">
                    <a:solidFill>
                      <a:srgbClr val="000000"/>
                    </a:solidFill>
                    <a:effectLst/>
                    <a:latin typeface="Libre Franklin"/>
                    <a:ea typeface="Libre Franklin"/>
                    <a:cs typeface="Libre Franklin"/>
                  </a:rPr>
                  <a:t>[Invite a la clase a usar la rutina Pensar-Trabajar en parejas-Compartir para comparar la</a:t>
                </a:r>
                <a:r>
                  <a:rPr lang="en-IN" sz="800" b="1" i="0" strike="noStrike" cap="none" spc="0" baseline="0" dirty="0">
                    <a:solidFill>
                      <a:srgbClr val="000000"/>
                    </a:solidFill>
                    <a:effectLst/>
                    <a:latin typeface="Libre Franklin"/>
                    <a:ea typeface="Libre Franklin"/>
                    <a:cs typeface="Libre Franklin"/>
                  </a:rPr>
                  <a:t> </a:t>
                </a:r>
                <a:r>
                  <a:rPr lang="es-US" sz="800" b="1" i="0" strike="noStrike" cap="none" spc="0" baseline="0" dirty="0">
                    <a:solidFill>
                      <a:srgbClr val="000000"/>
                    </a:solidFill>
                    <a:effectLst/>
                    <a:latin typeface="Libre Franklin"/>
                    <a:ea typeface="Libre Franklin"/>
                    <a:cs typeface="Libre Franklin"/>
                  </a:rPr>
                  <a:t>expresión </a:t>
                </a:r>
                <a14:m>
                  <m:oMath xmlns:m="http://schemas.openxmlformats.org/officeDocument/2006/math">
                    <m:r>
                      <a:rPr lang="en-US" sz="800" b="0" i="1" smtClean="0">
                        <a:latin typeface="Cambria Math" panose="02040503050406030204" pitchFamily="18" charset="0"/>
                      </a:rPr>
                      <m:t>4</m:t>
                    </m:r>
                    <m:f>
                      <m:fPr>
                        <m:ctrlPr>
                          <a:rPr lang="en-US" sz="800" b="0" i="1" smtClean="0">
                            <a:latin typeface="Cambria Math" panose="02040503050406030204" pitchFamily="18" charset="0"/>
                          </a:rPr>
                        </m:ctrlPr>
                      </m:fPr>
                      <m:num>
                        <m:r>
                          <a:rPr lang="en-US" sz="800" b="0" i="1" smtClean="0">
                            <a:latin typeface="Cambria Math" panose="02040503050406030204" pitchFamily="18" charset="0"/>
                          </a:rPr>
                          <m:t>5</m:t>
                        </m:r>
                      </m:num>
                      <m:den>
                        <m:r>
                          <a:rPr lang="en-US" sz="800" b="0" i="1" smtClean="0">
                            <a:latin typeface="Cambria Math" panose="02040503050406030204" pitchFamily="18" charset="0"/>
                          </a:rPr>
                          <m:t>8</m:t>
                        </m:r>
                      </m:den>
                    </m:f>
                    <m:r>
                      <a:rPr lang="en-US" sz="800" b="0" i="1" smtClean="0">
                        <a:latin typeface="Cambria Math" panose="02040503050406030204" pitchFamily="18" charset="0"/>
                      </a:rPr>
                      <m:t>−</m:t>
                    </m:r>
                    <m:r>
                      <a:rPr lang="en-US" sz="800" b="0" i="1" smtClean="0">
                        <a:latin typeface="Cambria Math" panose="02040503050406030204" pitchFamily="18" charset="0"/>
                      </a:rPr>
                      <m:t>2</m:t>
                    </m:r>
                    <m:f>
                      <m:fPr>
                        <m:ctrlPr>
                          <a:rPr lang="en-US" sz="800" b="0" i="1" smtClean="0">
                            <a:latin typeface="Cambria Math" panose="02040503050406030204" pitchFamily="18" charset="0"/>
                          </a:rPr>
                        </m:ctrlPr>
                      </m:fPr>
                      <m:num>
                        <m:r>
                          <a:rPr lang="en-US" sz="800" b="0" i="1" smtClean="0">
                            <a:latin typeface="Cambria Math" panose="02040503050406030204" pitchFamily="18" charset="0"/>
                          </a:rPr>
                          <m:t>3</m:t>
                        </m:r>
                      </m:num>
                      <m:den>
                        <m:r>
                          <a:rPr lang="en-US" sz="800" b="0" i="1" smtClean="0">
                            <a:latin typeface="Cambria Math" panose="02040503050406030204" pitchFamily="18" charset="0"/>
                          </a:rPr>
                          <m:t>16</m:t>
                        </m:r>
                      </m:den>
                    </m:f>
                  </m:oMath>
                </a14:m>
                <a:r>
                  <a:rPr lang="es-US" sz="800" b="1" i="0" strike="noStrike" cap="none" spc="0" baseline="0" dirty="0">
                    <a:solidFill>
                      <a:srgbClr val="000000"/>
                    </a:solidFill>
                    <a:effectLst/>
                    <a:latin typeface="Libre Franklin"/>
                    <a:ea typeface="Libre Franklin"/>
                    <a:cs typeface="Libre Franklin"/>
                  </a:rPr>
                  <a:t> con la expresión </a:t>
                </a:r>
                <a14:m>
                  <m:oMath xmlns:m="http://schemas.openxmlformats.org/officeDocument/2006/math">
                    <m:r>
                      <a:rPr lang="en-US" sz="800" b="1" i="1" smtClean="0">
                        <a:latin typeface="Cambria Math" panose="02040503050406030204" pitchFamily="18" charset="0"/>
                      </a:rPr>
                      <m:t>𝟖</m:t>
                    </m:r>
                    <m:f>
                      <m:fPr>
                        <m:ctrlPr>
                          <a:rPr lang="en-US" sz="800" b="1" i="1" smtClean="0">
                            <a:latin typeface="Cambria Math" panose="02040503050406030204" pitchFamily="18" charset="0"/>
                          </a:rPr>
                        </m:ctrlPr>
                      </m:fPr>
                      <m:num>
                        <m:r>
                          <a:rPr lang="en-US" sz="800" b="1" i="1" smtClean="0">
                            <a:latin typeface="Cambria Math" panose="02040503050406030204" pitchFamily="18" charset="0"/>
                          </a:rPr>
                          <m:t>𝟐</m:t>
                        </m:r>
                      </m:num>
                      <m:den>
                        <m:r>
                          <a:rPr lang="en-US" sz="800" b="1" i="1" smtClean="0">
                            <a:latin typeface="Cambria Math" panose="02040503050406030204" pitchFamily="18" charset="0"/>
                          </a:rPr>
                          <m:t>𝟏𝟎</m:t>
                        </m:r>
                      </m:den>
                    </m:f>
                    <m:r>
                      <a:rPr lang="en-US" sz="800" b="1" i="1" smtClean="0">
                        <a:latin typeface="Cambria Math" panose="02040503050406030204" pitchFamily="18" charset="0"/>
                      </a:rPr>
                      <m:t>−</m:t>
                    </m:r>
                    <m:r>
                      <a:rPr lang="en-US" sz="800" b="1" i="1" smtClean="0">
                        <a:latin typeface="Cambria Math" panose="02040503050406030204" pitchFamily="18" charset="0"/>
                      </a:rPr>
                      <m:t>𝟕</m:t>
                    </m:r>
                    <m:f>
                      <m:fPr>
                        <m:ctrlPr>
                          <a:rPr lang="en-US" sz="800" b="1" i="1" smtClean="0">
                            <a:latin typeface="Cambria Math" panose="02040503050406030204" pitchFamily="18" charset="0"/>
                          </a:rPr>
                        </m:ctrlPr>
                      </m:fPr>
                      <m:num>
                        <m:r>
                          <a:rPr lang="en-US" sz="800" b="1" i="1" smtClean="0">
                            <a:latin typeface="Cambria Math" panose="02040503050406030204" pitchFamily="18" charset="0"/>
                          </a:rPr>
                          <m:t>𝟕</m:t>
                        </m:r>
                      </m:num>
                      <m:den>
                        <m:r>
                          <a:rPr lang="en-US" sz="800" b="1" i="1" smtClean="0">
                            <a:latin typeface="Cambria Math" panose="02040503050406030204" pitchFamily="18" charset="0"/>
                          </a:rPr>
                          <m:t>𝟏𝟎</m:t>
                        </m:r>
                      </m:den>
                    </m:f>
                  </m:oMath>
                </a14:m>
                <a:r>
                  <a:rPr lang="en-US" sz="800" b="1" i="0" dirty="0">
                    <a:latin typeface="Libre Franklin"/>
                  </a:rPr>
                  <a:t> </a:t>
                </a:r>
                <a:r>
                  <a:rPr lang="es-US" sz="8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800" b="0" i="0" strike="noStrike" cap="none" spc="0" baseline="0" dirty="0">
                    <a:solidFill>
                      <a:srgbClr val="000000"/>
                    </a:solidFill>
                    <a:effectLst/>
                    <a:latin typeface="Libre Franklin"/>
                    <a:ea typeface="Libre Franklin"/>
                    <a:cs typeface="Libre Franklin"/>
                  </a:rPr>
                  <a:t>En el problema 1, ¿las unidades fraccionarias están o no relacionadas? ¿Cómo lo saben?</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Para estimar la diferencia, primero comparemos las partes fraccionarias. ¿Es </a:t>
                </a:r>
                <a14:m>
                  <m:oMath xmlns:m="http://schemas.openxmlformats.org/officeDocument/2006/math">
                    <m:f>
                      <m:fPr>
                        <m:ctrlPr>
                          <a:rPr lang="en-US" sz="800" b="0" i="1" smtClean="0">
                            <a:latin typeface="Cambria Math" panose="02040503050406030204" pitchFamily="18" charset="0"/>
                          </a:rPr>
                        </m:ctrlPr>
                      </m:fPr>
                      <m:num>
                        <m:r>
                          <a:rPr lang="en-US" sz="800" b="0" i="1" smtClean="0">
                            <a:latin typeface="Cambria Math" panose="02040503050406030204" pitchFamily="18" charset="0"/>
                          </a:rPr>
                          <m:t>5</m:t>
                        </m:r>
                      </m:num>
                      <m:den>
                        <m:r>
                          <a:rPr lang="en-US" sz="800" b="0" i="1" smtClean="0">
                            <a:latin typeface="Cambria Math" panose="02040503050406030204" pitchFamily="18" charset="0"/>
                          </a:rPr>
                          <m:t>8</m:t>
                        </m:r>
                      </m:den>
                    </m:f>
                  </m:oMath>
                </a14:m>
                <a:r>
                  <a:rPr lang="es-US" sz="800" b="0" i="0" strike="noStrike" cap="none" spc="0" baseline="0" dirty="0">
                    <a:solidFill>
                      <a:srgbClr val="000000"/>
                    </a:solidFill>
                    <a:effectLst/>
                    <a:latin typeface="Libre Franklin"/>
                    <a:ea typeface="Libre Franklin"/>
                    <a:cs typeface="Libre Franklin"/>
                  </a:rPr>
                  <a:t> menor que, igual a o mayor que </a:t>
                </a:r>
                <a14:m>
                  <m:oMath xmlns:m="http://schemas.openxmlformats.org/officeDocument/2006/math">
                    <m:f>
                      <m:fPr>
                        <m:ctrlPr>
                          <a:rPr lang="en-US" sz="800" b="0" i="1" smtClean="0">
                            <a:latin typeface="Cambria Math" panose="02040503050406030204" pitchFamily="18" charset="0"/>
                          </a:rPr>
                        </m:ctrlPr>
                      </m:fPr>
                      <m:num>
                        <m:r>
                          <a:rPr lang="en-US" sz="800" b="0" i="1" smtClean="0">
                            <a:latin typeface="Cambria Math" panose="02040503050406030204" pitchFamily="18" charset="0"/>
                          </a:rPr>
                          <m:t>3</m:t>
                        </m:r>
                      </m:num>
                      <m:den>
                        <m:r>
                          <a:rPr lang="en-US" sz="800" b="0" i="1" smtClean="0">
                            <a:latin typeface="Cambria Math" panose="02040503050406030204" pitchFamily="18" charset="0"/>
                          </a:rPr>
                          <m:t>16</m:t>
                        </m:r>
                      </m:den>
                    </m:f>
                  </m:oMath>
                </a14:m>
                <a:r>
                  <a:rPr lang="es-US" sz="800" b="0" i="0" strike="noStrike" cap="none" spc="0" baseline="0" dirty="0">
                    <a:solidFill>
                      <a:srgbClr val="000000"/>
                    </a:solidFill>
                    <a:effectLst/>
                    <a:latin typeface="Libre Franklin"/>
                    <a:ea typeface="Libre Franklin"/>
                    <a:cs typeface="Libre Franklin"/>
                  </a:rPr>
                  <a:t>? ¿Cómo lo saben?</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¿Entre qué dos números enteros está la respuesta? ¿Cómo lo saben?</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¿Tenemos todo listo para restar? ¿Por qué?</a:t>
                </a:r>
              </a:p>
              <a:p>
                <a:endParaRPr lang="en-US" b="1" i="0" dirty="0">
                  <a:latin typeface="Libre Franklin"/>
                </a:endParaRPr>
              </a:p>
              <a:p>
                <a:r>
                  <a:rPr lang="es-US" sz="800" b="1" i="0" strike="noStrike" cap="none" spc="0" baseline="0" dirty="0">
                    <a:solidFill>
                      <a:srgbClr val="000000"/>
                    </a:solidFill>
                    <a:effectLst/>
                    <a:latin typeface="Libre Franklin"/>
                    <a:ea typeface="Libre Franklin"/>
                    <a:cs typeface="Libre Franklin"/>
                  </a:rPr>
                  <a:t>[Invite a la clase a que se reúna y converse en parejas para compartir qué unidad fraccionaria elegirían para formar unidades semejantes. Luego, pida a sus estudiantes que expresen cada número mixto con otro nombre].</a:t>
                </a:r>
              </a:p>
              <a:p>
                <a:endParaRPr lang="en-US" b="1" i="0" dirty="0">
                  <a:latin typeface="Libre Franklin"/>
                </a:endParaRPr>
              </a:p>
              <a:p>
                <a:r>
                  <a:rPr lang="es-US" sz="800" b="1" i="0" strike="noStrike" cap="none" spc="0" baseline="0" dirty="0">
                    <a:solidFill>
                      <a:srgbClr val="000000"/>
                    </a:solidFill>
                    <a:effectLst/>
                    <a:latin typeface="Libre Franklin"/>
                    <a:ea typeface="Libre Franklin"/>
                    <a:cs typeface="Libre Franklin"/>
                  </a:rPr>
                  <a:t>[Escriba la ecuación </a:t>
                </a:r>
                <a14:m>
                  <m:oMath xmlns:m="http://schemas.openxmlformats.org/officeDocument/2006/math">
                    <m:r>
                      <a:rPr lang="en-US" sz="800" b="0" i="1" smtClean="0">
                        <a:latin typeface="Cambria Math" panose="02040503050406030204" pitchFamily="18" charset="0"/>
                      </a:rPr>
                      <m:t>4</m:t>
                    </m:r>
                    <m:f>
                      <m:fPr>
                        <m:ctrlPr>
                          <a:rPr lang="en-US" sz="800" b="0" i="1" smtClean="0">
                            <a:latin typeface="Cambria Math" panose="02040503050406030204" pitchFamily="18" charset="0"/>
                          </a:rPr>
                        </m:ctrlPr>
                      </m:fPr>
                      <m:num>
                        <m:r>
                          <a:rPr lang="en-US" sz="800" b="0" i="1" smtClean="0">
                            <a:latin typeface="Cambria Math" panose="02040503050406030204" pitchFamily="18" charset="0"/>
                          </a:rPr>
                          <m:t>5</m:t>
                        </m:r>
                      </m:num>
                      <m:den>
                        <m:r>
                          <a:rPr lang="en-US" sz="800" b="0" i="1" smtClean="0">
                            <a:latin typeface="Cambria Math" panose="02040503050406030204" pitchFamily="18" charset="0"/>
                          </a:rPr>
                          <m:t>8</m:t>
                        </m:r>
                      </m:den>
                    </m:f>
                    <m:r>
                      <a:rPr lang="en-US" sz="800" b="0" i="1" smtClean="0">
                        <a:latin typeface="Cambria Math" panose="02040503050406030204" pitchFamily="18" charset="0"/>
                      </a:rPr>
                      <m:t>−</m:t>
                    </m:r>
                    <m:r>
                      <a:rPr lang="en-US" sz="800" b="0" i="1" smtClean="0">
                        <a:latin typeface="Cambria Math" panose="02040503050406030204" pitchFamily="18" charset="0"/>
                      </a:rPr>
                      <m:t>2</m:t>
                    </m:r>
                    <m:f>
                      <m:fPr>
                        <m:ctrlPr>
                          <a:rPr lang="en-US" sz="800" b="0" i="1" smtClean="0">
                            <a:latin typeface="Cambria Math" panose="02040503050406030204" pitchFamily="18" charset="0"/>
                          </a:rPr>
                        </m:ctrlPr>
                      </m:fPr>
                      <m:num>
                        <m:r>
                          <a:rPr lang="en-US" sz="800" b="0" i="1" smtClean="0">
                            <a:latin typeface="Cambria Math" panose="02040503050406030204" pitchFamily="18" charset="0"/>
                          </a:rPr>
                          <m:t>3</m:t>
                        </m:r>
                      </m:num>
                      <m:den>
                        <m:r>
                          <a:rPr lang="en-US" sz="800" b="0" i="1" smtClean="0">
                            <a:latin typeface="Cambria Math" panose="02040503050406030204" pitchFamily="18" charset="0"/>
                          </a:rPr>
                          <m:t>16</m:t>
                        </m:r>
                      </m:den>
                    </m:f>
                    <m:r>
                      <a:rPr lang="en-US" sz="800" b="0" i="1" smtClean="0">
                        <a:latin typeface="Cambria Math" panose="02040503050406030204" pitchFamily="18" charset="0"/>
                      </a:rPr>
                      <m:t>=</m:t>
                    </m:r>
                    <m:r>
                      <a:rPr lang="en-US" sz="800" b="0" i="1" smtClean="0">
                        <a:latin typeface="Cambria Math" panose="02040503050406030204" pitchFamily="18" charset="0"/>
                      </a:rPr>
                      <m:t>4</m:t>
                    </m:r>
                    <m:f>
                      <m:fPr>
                        <m:ctrlPr>
                          <a:rPr lang="en-US" sz="800" b="0" i="1" smtClean="0">
                            <a:latin typeface="Cambria Math" panose="02040503050406030204" pitchFamily="18" charset="0"/>
                          </a:rPr>
                        </m:ctrlPr>
                      </m:fPr>
                      <m:num>
                        <m:r>
                          <a:rPr lang="en-US" sz="800" b="0" i="1" smtClean="0">
                            <a:latin typeface="Cambria Math" panose="02040503050406030204" pitchFamily="18" charset="0"/>
                          </a:rPr>
                          <m:t>10</m:t>
                        </m:r>
                      </m:num>
                      <m:den>
                        <m:r>
                          <a:rPr lang="en-US" sz="800" b="0" i="1" smtClean="0">
                            <a:latin typeface="Cambria Math" panose="02040503050406030204" pitchFamily="18" charset="0"/>
                          </a:rPr>
                          <m:t>16</m:t>
                        </m:r>
                      </m:den>
                    </m:f>
                    <m:r>
                      <a:rPr lang="en-US" sz="800" b="0" i="1" smtClean="0">
                        <a:latin typeface="Cambria Math" panose="02040503050406030204" pitchFamily="18" charset="0"/>
                      </a:rPr>
                      <m:t>−</m:t>
                    </m:r>
                    <m:r>
                      <a:rPr lang="en-US" sz="800" b="0" i="1" smtClean="0">
                        <a:latin typeface="Cambria Math" panose="02040503050406030204" pitchFamily="18" charset="0"/>
                      </a:rPr>
                      <m:t>2</m:t>
                    </m:r>
                    <m:f>
                      <m:fPr>
                        <m:ctrlPr>
                          <a:rPr lang="en-US" sz="800" b="0" i="1" smtClean="0">
                            <a:latin typeface="Cambria Math" panose="02040503050406030204" pitchFamily="18" charset="0"/>
                          </a:rPr>
                        </m:ctrlPr>
                      </m:fPr>
                      <m:num>
                        <m:r>
                          <a:rPr lang="en-US" sz="800" b="0" i="1" smtClean="0">
                            <a:latin typeface="Cambria Math" panose="02040503050406030204" pitchFamily="18" charset="0"/>
                          </a:rPr>
                          <m:t>3</m:t>
                        </m:r>
                      </m:num>
                      <m:den>
                        <m:r>
                          <a:rPr lang="en-US" sz="800" b="0" i="1" smtClean="0">
                            <a:latin typeface="Cambria Math" panose="02040503050406030204" pitchFamily="18" charset="0"/>
                          </a:rPr>
                          <m:t>16</m:t>
                        </m:r>
                      </m:den>
                    </m:f>
                  </m:oMath>
                </a14:m>
                <a:r>
                  <a:rPr lang="en-IN" sz="800" b="1" i="0" strike="noStrike" cap="none" spc="0" baseline="0" dirty="0">
                    <a:solidFill>
                      <a:srgbClr val="000000"/>
                    </a:solidFill>
                    <a:effectLst/>
                    <a:latin typeface="Libre Franklin"/>
                    <a:ea typeface="Libre Franklin"/>
                    <a:cs typeface="Libre Franklin"/>
                  </a:rPr>
                  <a:t> </a:t>
                </a:r>
                <a:r>
                  <a:rPr lang="es-US" sz="800" b="1" i="0" strike="noStrike" cap="none" spc="0" baseline="0" dirty="0">
                    <a:solidFill>
                      <a:srgbClr val="000000"/>
                    </a:solidFill>
                    <a:effectLst/>
                    <a:latin typeface="Libre Franklin"/>
                    <a:ea typeface="Libre Franklin"/>
                    <a:cs typeface="Libre Franklin"/>
                  </a:rPr>
                  <a:t>y pida a sus estudiantes que hagan lo mismo].</a:t>
                </a:r>
              </a:p>
              <a:p>
                <a:endParaRPr lang="en-US" b="1" i="0" dirty="0">
                  <a:latin typeface="Libre Franklin"/>
                </a:endParaRPr>
              </a:p>
              <a:p>
                <a:r>
                  <a:rPr lang="es-US" sz="800" b="0" i="0" strike="noStrike" cap="none" spc="0" baseline="0" dirty="0">
                    <a:solidFill>
                      <a:srgbClr val="000000"/>
                    </a:solidFill>
                    <a:effectLst/>
                    <a:latin typeface="Libre Franklin"/>
                    <a:ea typeface="Libre Franklin"/>
                    <a:cs typeface="Libre Franklin"/>
                  </a:rPr>
                  <a:t>¿Qué observan?</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¿Qué harían para restar?</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¿Cuál es la diferencia?</a:t>
                </a:r>
              </a:p>
              <a:p>
                <a:endParaRPr lang="en-US" b="0" i="0" dirty="0">
                  <a:latin typeface="Libre Franklin"/>
                </a:endParaRPr>
              </a:p>
              <a:p>
                <a:r>
                  <a:rPr lang="es-US" sz="800" b="1" i="0" strike="noStrike" cap="none" spc="0" baseline="0" dirty="0">
                    <a:solidFill>
                      <a:srgbClr val="000000"/>
                    </a:solidFill>
                    <a:effectLst/>
                    <a:latin typeface="Libre Franklin"/>
                    <a:ea typeface="Libre Franklin"/>
                    <a:cs typeface="Libre Franklin"/>
                  </a:rPr>
                  <a:t>[Registre </a:t>
                </a:r>
                <a14:m>
                  <m:oMath xmlns:m="http://schemas.openxmlformats.org/officeDocument/2006/math">
                    <m:r>
                      <a:rPr lang="en-US" sz="800" b="1" i="0" smtClean="0">
                        <a:latin typeface="Cambria Math" panose="02040503050406030204" pitchFamily="18" charset="0"/>
                      </a:rPr>
                      <m:t>=</m:t>
                    </m:r>
                    <m:r>
                      <a:rPr lang="en-US" sz="800" b="1" i="1" smtClean="0">
                        <a:latin typeface="Cambria Math" panose="02040503050406030204" pitchFamily="18" charset="0"/>
                      </a:rPr>
                      <m:t>𝟐</m:t>
                    </m:r>
                    <m:f>
                      <m:fPr>
                        <m:ctrlPr>
                          <a:rPr lang="en-US" sz="800" b="1" i="1" smtClean="0">
                            <a:latin typeface="Cambria Math" panose="02040503050406030204" pitchFamily="18" charset="0"/>
                          </a:rPr>
                        </m:ctrlPr>
                      </m:fPr>
                      <m:num>
                        <m:r>
                          <a:rPr lang="en-US" sz="800" b="1" i="1" smtClean="0">
                            <a:latin typeface="Cambria Math" panose="02040503050406030204" pitchFamily="18" charset="0"/>
                          </a:rPr>
                          <m:t>𝟕</m:t>
                        </m:r>
                      </m:num>
                      <m:den>
                        <m:r>
                          <a:rPr lang="en-US" sz="800" b="1" i="1" smtClean="0">
                            <a:latin typeface="Cambria Math" panose="02040503050406030204" pitchFamily="18" charset="0"/>
                          </a:rPr>
                          <m:t>𝟏𝟔</m:t>
                        </m:r>
                      </m:den>
                    </m:f>
                  </m:oMath>
                </a14:m>
                <a:r>
                  <a:rPr lang="es-US" sz="800" b="1" i="0" strike="noStrike" cap="none" spc="0" baseline="0" dirty="0">
                    <a:solidFill>
                      <a:srgbClr val="000000"/>
                    </a:solidFill>
                    <a:effectLst/>
                    <a:latin typeface="Libre Franklin"/>
                    <a:ea typeface="Libre Franklin"/>
                    <a:cs typeface="Libre Franklin"/>
                  </a:rPr>
                  <a:t>].</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¿Cuándo usarían este método?</a:t>
                </a:r>
              </a:p>
              <a:p>
                <a:endParaRPr lang="en-US" b="0" i="0" dirty="0">
                  <a:latin typeface="Libre Franklin"/>
                </a:endParaRPr>
              </a:p>
              <a:p>
                <a:r>
                  <a:rPr lang="es-US" sz="800" b="1" i="0" strike="noStrike" cap="none" spc="0" baseline="0" dirty="0">
                    <a:solidFill>
                      <a:srgbClr val="000000"/>
                    </a:solidFill>
                    <a:effectLst/>
                    <a:latin typeface="Libre Franklin"/>
                    <a:ea typeface="Libre Franklin"/>
                    <a:cs typeface="Libre Franklin"/>
                  </a:rPr>
                  <a:t>[Invite a la clase a que se reúna y converse en parejas acerca de qué otros métodos podrían usar para restar].</a:t>
                </a:r>
              </a:p>
              <a:p>
                <a:endParaRPr lang="en-US" b="1" i="0" dirty="0">
                  <a:latin typeface="Libre Franklin"/>
                </a:endParaRPr>
              </a:p>
              <a:p>
                <a:r>
                  <a:rPr lang="es-US" sz="800" b="1" i="0" strike="noStrike" cap="none" spc="0" baseline="0" dirty="0">
                    <a:solidFill>
                      <a:srgbClr val="000000"/>
                    </a:solidFill>
                    <a:effectLst/>
                    <a:latin typeface="Libre Franklin"/>
                    <a:ea typeface="Libre Franklin"/>
                    <a:cs typeface="Libre Franklin"/>
                  </a:rPr>
                  <a:t>[Reconozca que hay varios métodos válidos para restar y anime a sus estudiantes a considerar cada expresión para que puedan elegir un método eficiente que pueda hacer más simple su trabajo].</a:t>
                </a:r>
                <a:endParaRPr b="1" i="0" dirty="0">
                  <a:latin typeface="Libre Franklin"/>
                </a:endParaRPr>
              </a:p>
            </p:txBody>
          </p:sp>
        </mc:Choice>
        <mc:Fallback xmlns="">
          <p:sp>
            <p:nvSpPr>
              <p:cNvPr id="3" name="Notes Placeholder 2"/>
              <p:cNvSpPr>
                <a:spLocks noGrp="1"/>
              </p:cNvSpPr>
              <p:nvPr>
                <p:ph type="body" idx="1"/>
              </p:nvPr>
            </p:nvSpPr>
            <p:spPr/>
            <p:txBody>
              <a:bodyPr>
                <a:normAutofit fontScale="77500" lnSpcReduction="20000"/>
              </a:bodyPr>
              <a:lstStyle/>
              <a:p>
                <a:r>
                  <a:rPr lang="es-US" sz="800" b="1" i="0" strike="noStrike" cap="none" spc="0" baseline="0" dirty="0">
                    <a:solidFill>
                      <a:srgbClr val="000000"/>
                    </a:solidFill>
                    <a:effectLst/>
                    <a:latin typeface="Libre Franklin"/>
                    <a:ea typeface="Libre Franklin"/>
                    <a:cs typeface="Libre Franklin"/>
                  </a:rPr>
                  <a:t>[Pida a sus estudiantes que vayan al problema 1 en sus libros].</a:t>
                </a:r>
              </a:p>
              <a:p>
                <a:endParaRPr lang="en-US" b="1" i="0" dirty="0">
                  <a:latin typeface="Libre Franklin"/>
                </a:endParaRPr>
              </a:p>
              <a:p>
                <a:r>
                  <a:rPr lang="es-US" sz="800" b="1" i="0" strike="noStrike" cap="none" spc="0" baseline="0" dirty="0">
                    <a:solidFill>
                      <a:srgbClr val="000000"/>
                    </a:solidFill>
                    <a:effectLst/>
                    <a:latin typeface="Libre Franklin"/>
                    <a:ea typeface="Libre Franklin"/>
                    <a:cs typeface="Libre Franklin"/>
                  </a:rPr>
                  <a:t>[Invite a la clase a usar la rutina Pensar-Trabajar en parejas-Compartir para comparar la</a:t>
                </a:r>
                <a:r>
                  <a:rPr lang="en-IN" sz="800" b="1" i="0" strike="noStrike" cap="none" spc="0" baseline="0" dirty="0">
                    <a:solidFill>
                      <a:srgbClr val="000000"/>
                    </a:solidFill>
                    <a:effectLst/>
                    <a:latin typeface="Libre Franklin"/>
                    <a:ea typeface="Libre Franklin"/>
                    <a:cs typeface="Libre Franklin"/>
                  </a:rPr>
                  <a:t> </a:t>
                </a:r>
                <a:r>
                  <a:rPr lang="es-US" sz="800" b="1" i="0" strike="noStrike" cap="none" spc="0" baseline="0" dirty="0">
                    <a:solidFill>
                      <a:srgbClr val="000000"/>
                    </a:solidFill>
                    <a:effectLst/>
                    <a:latin typeface="Libre Franklin"/>
                    <a:ea typeface="Libre Franklin"/>
                    <a:cs typeface="Libre Franklin"/>
                  </a:rPr>
                  <a:t>expresión </a:t>
                </a:r>
                <a:r>
                  <a:rPr lang="en-US" sz="800" b="0" i="0">
                    <a:latin typeface="Cambria Math" panose="02040503050406030204" pitchFamily="18" charset="0"/>
                  </a:rPr>
                  <a:t>4 5/8−2 3/16</a:t>
                </a:r>
                <a:r>
                  <a:rPr lang="es-US" sz="800" b="1" i="0" strike="noStrike" cap="none" spc="0" baseline="0" dirty="0">
                    <a:solidFill>
                      <a:srgbClr val="000000"/>
                    </a:solidFill>
                    <a:effectLst/>
                    <a:latin typeface="Libre Franklin"/>
                    <a:ea typeface="Libre Franklin"/>
                    <a:cs typeface="Libre Franklin"/>
                  </a:rPr>
                  <a:t> con la expresión </a:t>
                </a:r>
                <a:r>
                  <a:rPr lang="en-US" sz="800" b="1" i="0">
                    <a:latin typeface="Cambria Math" panose="02040503050406030204" pitchFamily="18" charset="0"/>
                  </a:rPr>
                  <a:t>𝟖 𝟐/𝟏𝟎−𝟕 𝟕/𝟏𝟎</a:t>
                </a:r>
                <a:r>
                  <a:rPr lang="en-US" sz="800" b="1" i="0" dirty="0">
                    <a:latin typeface="Libre Franklin"/>
                  </a:rPr>
                  <a:t> </a:t>
                </a:r>
                <a:r>
                  <a:rPr lang="es-US" sz="8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800" b="0" i="0" strike="noStrike" cap="none" spc="0" baseline="0" dirty="0">
                    <a:solidFill>
                      <a:srgbClr val="000000"/>
                    </a:solidFill>
                    <a:effectLst/>
                    <a:latin typeface="Libre Franklin"/>
                    <a:ea typeface="Libre Franklin"/>
                    <a:cs typeface="Libre Franklin"/>
                  </a:rPr>
                  <a:t>En el problema 1, ¿las unidades fraccionarias están o no relacionadas? ¿Cómo lo saben?</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Para estimar la diferencia, primero comparemos las partes fraccionarias. ¿Es </a:t>
                </a:r>
                <a:r>
                  <a:rPr lang="en-US" sz="800" b="0" i="0">
                    <a:latin typeface="Cambria Math" panose="02040503050406030204" pitchFamily="18" charset="0"/>
                  </a:rPr>
                  <a:t>5/8</a:t>
                </a:r>
                <a:r>
                  <a:rPr lang="es-US" sz="800" b="0" i="0" strike="noStrike" cap="none" spc="0" baseline="0" dirty="0">
                    <a:solidFill>
                      <a:srgbClr val="000000"/>
                    </a:solidFill>
                    <a:effectLst/>
                    <a:latin typeface="Libre Franklin"/>
                    <a:ea typeface="Libre Franklin"/>
                    <a:cs typeface="Libre Franklin"/>
                  </a:rPr>
                  <a:t> menor que, igual a o mayor que </a:t>
                </a:r>
                <a:r>
                  <a:rPr lang="en-US" sz="800" b="0" i="0">
                    <a:latin typeface="Cambria Math" panose="02040503050406030204" pitchFamily="18" charset="0"/>
                  </a:rPr>
                  <a:t>3/16</a:t>
                </a:r>
                <a:r>
                  <a:rPr lang="es-US" sz="800" b="0" i="0" strike="noStrike" cap="none" spc="0" baseline="0" dirty="0">
                    <a:solidFill>
                      <a:srgbClr val="000000"/>
                    </a:solidFill>
                    <a:effectLst/>
                    <a:latin typeface="Libre Franklin"/>
                    <a:ea typeface="Libre Franklin"/>
                    <a:cs typeface="Libre Franklin"/>
                  </a:rPr>
                  <a:t>? ¿Cómo lo saben?</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¿Entre qué dos números enteros está la respuesta? ¿Cómo lo saben?</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¿Tenemos todo listo para restar? ¿Por qué?</a:t>
                </a:r>
              </a:p>
              <a:p>
                <a:endParaRPr lang="en-US" b="1" i="0" dirty="0">
                  <a:latin typeface="Libre Franklin"/>
                </a:endParaRPr>
              </a:p>
              <a:p>
                <a:r>
                  <a:rPr lang="es-US" sz="800" b="1" i="0" strike="noStrike" cap="none" spc="0" baseline="0" dirty="0">
                    <a:solidFill>
                      <a:srgbClr val="000000"/>
                    </a:solidFill>
                    <a:effectLst/>
                    <a:latin typeface="Libre Franklin"/>
                    <a:ea typeface="Libre Franklin"/>
                    <a:cs typeface="Libre Franklin"/>
                  </a:rPr>
                  <a:t>[Invite a la clase a que se reúna y converse en parejas para compartir qué unidad fraccionaria elegirían para formar unidades semejantes. Luego, pida a sus estudiantes que expresen cada número mixto con otro nombre].</a:t>
                </a:r>
              </a:p>
              <a:p>
                <a:endParaRPr lang="en-US" b="1" i="0" dirty="0">
                  <a:latin typeface="Libre Franklin"/>
                </a:endParaRPr>
              </a:p>
              <a:p>
                <a:r>
                  <a:rPr lang="es-US" sz="800" b="1" i="0" strike="noStrike" cap="none" spc="0" baseline="0" dirty="0">
                    <a:solidFill>
                      <a:srgbClr val="000000"/>
                    </a:solidFill>
                    <a:effectLst/>
                    <a:latin typeface="Libre Franklin"/>
                    <a:ea typeface="Libre Franklin"/>
                    <a:cs typeface="Libre Franklin"/>
                  </a:rPr>
                  <a:t>[Escriba la ecuación </a:t>
                </a:r>
                <a:r>
                  <a:rPr lang="en-US" sz="800" b="0" i="0">
                    <a:latin typeface="Cambria Math" panose="02040503050406030204" pitchFamily="18" charset="0"/>
                  </a:rPr>
                  <a:t>4 5/8−2 3/16=4 10/16−2 3/16</a:t>
                </a:r>
                <a:r>
                  <a:rPr lang="en-IN" sz="800" b="1" i="0" strike="noStrike" cap="none" spc="0" baseline="0" dirty="0">
                    <a:solidFill>
                      <a:srgbClr val="000000"/>
                    </a:solidFill>
                    <a:effectLst/>
                    <a:latin typeface="Libre Franklin"/>
                    <a:ea typeface="Libre Franklin"/>
                    <a:cs typeface="Libre Franklin"/>
                  </a:rPr>
                  <a:t> </a:t>
                </a:r>
                <a:r>
                  <a:rPr lang="es-US" sz="800" b="1" i="0" strike="noStrike" cap="none" spc="0" baseline="0" dirty="0">
                    <a:solidFill>
                      <a:srgbClr val="000000"/>
                    </a:solidFill>
                    <a:effectLst/>
                    <a:latin typeface="Libre Franklin"/>
                    <a:ea typeface="Libre Franklin"/>
                    <a:cs typeface="Libre Franklin"/>
                  </a:rPr>
                  <a:t>y pida a sus estudiantes que hagan lo mismo].</a:t>
                </a:r>
              </a:p>
              <a:p>
                <a:endParaRPr lang="en-US" b="1" i="0" dirty="0">
                  <a:latin typeface="Libre Franklin"/>
                </a:endParaRPr>
              </a:p>
              <a:p>
                <a:r>
                  <a:rPr lang="es-US" sz="800" b="0" i="0" strike="noStrike" cap="none" spc="0" baseline="0" dirty="0">
                    <a:solidFill>
                      <a:srgbClr val="000000"/>
                    </a:solidFill>
                    <a:effectLst/>
                    <a:latin typeface="Libre Franklin"/>
                    <a:ea typeface="Libre Franklin"/>
                    <a:cs typeface="Libre Franklin"/>
                  </a:rPr>
                  <a:t>¿Qué observan?</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¿Qué harían para restar?</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¿Cuál es la diferencia?</a:t>
                </a:r>
              </a:p>
              <a:p>
                <a:endParaRPr lang="en-US" b="0" i="0" dirty="0">
                  <a:latin typeface="Libre Franklin"/>
                </a:endParaRPr>
              </a:p>
              <a:p>
                <a:r>
                  <a:rPr lang="es-US" sz="800" b="1" i="0" strike="noStrike" cap="none" spc="0" baseline="0" dirty="0">
                    <a:solidFill>
                      <a:srgbClr val="000000"/>
                    </a:solidFill>
                    <a:effectLst/>
                    <a:latin typeface="Libre Franklin"/>
                    <a:ea typeface="Libre Franklin"/>
                    <a:cs typeface="Libre Franklin"/>
                  </a:rPr>
                  <a:t>[Registre </a:t>
                </a:r>
                <a:r>
                  <a:rPr lang="en-US" sz="800" b="1" i="0">
                    <a:latin typeface="Cambria Math" panose="02040503050406030204" pitchFamily="18" charset="0"/>
                  </a:rPr>
                  <a:t>=𝟐 𝟕/𝟏𝟔</a:t>
                </a:r>
                <a:r>
                  <a:rPr lang="es-US" sz="800" b="1" i="0" strike="noStrike" cap="none" spc="0" baseline="0" dirty="0">
                    <a:solidFill>
                      <a:srgbClr val="000000"/>
                    </a:solidFill>
                    <a:effectLst/>
                    <a:latin typeface="Libre Franklin"/>
                    <a:ea typeface="Libre Franklin"/>
                    <a:cs typeface="Libre Franklin"/>
                  </a:rPr>
                  <a:t>].</a:t>
                </a:r>
              </a:p>
              <a:p>
                <a:endParaRPr lang="en-US" b="0" i="0" dirty="0">
                  <a:latin typeface="Libre Franklin"/>
                </a:endParaRPr>
              </a:p>
              <a:p>
                <a:r>
                  <a:rPr lang="es-US" sz="800" b="0" i="0" strike="noStrike" cap="none" spc="0" baseline="0" dirty="0">
                    <a:solidFill>
                      <a:srgbClr val="000000"/>
                    </a:solidFill>
                    <a:effectLst/>
                    <a:latin typeface="Libre Franklin"/>
                    <a:ea typeface="Libre Franklin"/>
                    <a:cs typeface="Libre Franklin"/>
                  </a:rPr>
                  <a:t>¿Cuándo usarían este método?</a:t>
                </a:r>
              </a:p>
              <a:p>
                <a:endParaRPr lang="en-US" b="0" i="0" dirty="0">
                  <a:latin typeface="Libre Franklin"/>
                </a:endParaRPr>
              </a:p>
              <a:p>
                <a:r>
                  <a:rPr lang="es-US" sz="800" b="1" i="0" strike="noStrike" cap="none" spc="0" baseline="0" dirty="0">
                    <a:solidFill>
                      <a:srgbClr val="000000"/>
                    </a:solidFill>
                    <a:effectLst/>
                    <a:latin typeface="Libre Franklin"/>
                    <a:ea typeface="Libre Franklin"/>
                    <a:cs typeface="Libre Franklin"/>
                  </a:rPr>
                  <a:t>[Invite a la clase a que se reúna y converse en parejas acerca de qué otros métodos podrían usar para restar].</a:t>
                </a:r>
              </a:p>
              <a:p>
                <a:endParaRPr lang="en-US" b="1" i="0" dirty="0">
                  <a:latin typeface="Libre Franklin"/>
                </a:endParaRPr>
              </a:p>
              <a:p>
                <a:r>
                  <a:rPr lang="es-US" sz="800" b="1" i="0" strike="noStrike" cap="none" spc="0" baseline="0" dirty="0">
                    <a:solidFill>
                      <a:srgbClr val="000000"/>
                    </a:solidFill>
                    <a:effectLst/>
                    <a:latin typeface="Libre Franklin"/>
                    <a:ea typeface="Libre Franklin"/>
                    <a:cs typeface="Libre Franklin"/>
                  </a:rPr>
                  <a:t>[Reconozca que hay varios métodos válidos para restar y anime a sus estudiantes a considerar cada expresión para que puedan elegir un método eficiente que pueda hacer más simple su trabajo].</a:t>
                </a:r>
                <a:endParaRPr b="1" i="0" dirty="0">
                  <a:latin typeface="Libre Franklin"/>
                </a:endParaRP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8F41E-B2ED-084C-62D2-566019B0A4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0DF3DE-2B04-DAA7-45A6-391F908375E6}"/>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4F086BF4-F26F-34C6-CF6B-E92A5AD54FCC}"/>
                  </a:ext>
                </a:extLst>
              </p:cNvPr>
              <p:cNvSpPr>
                <a:spLocks noGrp="1"/>
              </p:cNvSpPr>
              <p:nvPr>
                <p:ph type="body" idx="1"/>
              </p:nvPr>
            </p:nvSpPr>
            <p:spPr/>
            <p:txBody>
              <a:bodyPr>
                <a:normAutofit fontScale="92500" lnSpcReduction="20000"/>
              </a:bodyPr>
              <a:lstStyle/>
              <a:p>
                <a:r>
                  <a:rPr lang="es-US" sz="700" b="1" i="0" strike="noStrike" cap="none" spc="0" baseline="0" dirty="0">
                    <a:solidFill>
                      <a:srgbClr val="000000"/>
                    </a:solidFill>
                    <a:effectLst/>
                    <a:latin typeface="Libre Franklin"/>
                    <a:ea typeface="Libre Franklin"/>
                    <a:cs typeface="Libre Franklin"/>
                  </a:rPr>
                  <a:t>[Pida a sus estudiantes que vayan al problema 2].</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Para ayudarnos a estimar la diferencia, primero comparemos las fracciones. ¿Es </a:t>
                </a:r>
                <a14:m>
                  <m:oMath xmlns:m="http://schemas.openxmlformats.org/officeDocument/2006/math">
                    <m:f>
                      <m:fPr>
                        <m:ctrlPr>
                          <a:rPr lang="en-US" sz="800" b="0" i="1" smtClean="0">
                            <a:latin typeface="Cambria Math" panose="02040503050406030204" pitchFamily="18" charset="0"/>
                          </a:rPr>
                        </m:ctrlPr>
                      </m:fPr>
                      <m:num>
                        <m:r>
                          <a:rPr lang="en-US" sz="800" b="0" i="1" smtClean="0">
                            <a:latin typeface="Cambria Math" panose="02040503050406030204" pitchFamily="18" charset="0"/>
                          </a:rPr>
                          <m:t>1</m:t>
                        </m:r>
                      </m:num>
                      <m:den>
                        <m:r>
                          <a:rPr lang="en-US" sz="800" b="0" i="1" smtClean="0">
                            <a:latin typeface="Cambria Math" panose="02040503050406030204" pitchFamily="18" charset="0"/>
                          </a:rPr>
                          <m:t>6</m:t>
                        </m:r>
                      </m:den>
                    </m:f>
                  </m:oMath>
                </a14:m>
                <a:r>
                  <a:rPr lang="en-IN" sz="700" b="0" i="0" strike="noStrike" cap="none" spc="0" baseline="0" dirty="0">
                    <a:solidFill>
                      <a:srgbClr val="000000"/>
                    </a:solidFill>
                    <a:effectLst/>
                    <a:latin typeface="Libre Franklin"/>
                    <a:ea typeface="Libre Franklin"/>
                    <a:cs typeface="Libre Franklin"/>
                  </a:rPr>
                  <a:t> </a:t>
                </a:r>
                <a:r>
                  <a:rPr lang="es-US" sz="700" b="0" i="0" strike="noStrike" cap="none" spc="0" baseline="0" dirty="0">
                    <a:solidFill>
                      <a:srgbClr val="000000"/>
                    </a:solidFill>
                    <a:effectLst/>
                    <a:latin typeface="Libre Franklin"/>
                    <a:ea typeface="Libre Franklin"/>
                    <a:cs typeface="Libre Franklin"/>
                  </a:rPr>
                  <a:t>menor que, igual a o mayor que </a:t>
                </a:r>
                <a14:m>
                  <m:oMath xmlns:m="http://schemas.openxmlformats.org/officeDocument/2006/math">
                    <m:f>
                      <m:fPr>
                        <m:ctrlPr>
                          <a:rPr lang="en-US" sz="800" b="0" i="1" smtClean="0">
                            <a:latin typeface="Cambria Math" panose="02040503050406030204" pitchFamily="18" charset="0"/>
                          </a:rPr>
                        </m:ctrlPr>
                      </m:fPr>
                      <m:num>
                        <m:r>
                          <a:rPr lang="en-US" sz="800" b="0" i="1" smtClean="0">
                            <a:latin typeface="Cambria Math" panose="02040503050406030204" pitchFamily="18" charset="0"/>
                          </a:rPr>
                          <m:t>10</m:t>
                        </m:r>
                      </m:num>
                      <m:den>
                        <m:r>
                          <a:rPr lang="en-US" sz="800" b="0" i="1" smtClean="0">
                            <a:latin typeface="Cambria Math" panose="02040503050406030204" pitchFamily="18" charset="0"/>
                          </a:rPr>
                          <m:t>12</m:t>
                        </m:r>
                      </m:den>
                    </m:f>
                  </m:oMath>
                </a14:m>
                <a:r>
                  <a:rPr lang="es-US" sz="700" b="0" i="0" strike="noStrike" cap="none" spc="0" baseline="0" dirty="0">
                    <a:solidFill>
                      <a:srgbClr val="000000"/>
                    </a:solidFill>
                    <a:effectLst/>
                    <a:latin typeface="Libre Franklin"/>
                    <a:ea typeface="Libre Franklin"/>
                    <a:cs typeface="Libre Franklin"/>
                  </a:rPr>
                  <a:t>? ¿Cómo lo saben?</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¿Entre qué dos números enteros está la respuesta? ¿Cómo lo saben?</a:t>
                </a:r>
              </a:p>
              <a:p>
                <a:endParaRPr lang="en-US" b="0" i="0" dirty="0">
                  <a:latin typeface="Libre Franklin"/>
                </a:endParaRPr>
              </a:p>
              <a:p>
                <a:r>
                  <a:rPr lang="es-US" sz="700" b="0" i="0" strike="noStrike" cap="none" spc="0" baseline="0" dirty="0">
                    <a:solidFill>
                      <a:srgbClr val="000000"/>
                    </a:solidFill>
                    <a:effectLst/>
                    <a:latin typeface="Libre Franklin"/>
                    <a:ea typeface="Libre Franklin"/>
                    <a:cs typeface="Libre Franklin"/>
                  </a:rPr>
                  <a:t>¿Tenemos todo listo para restar? ¿Cómo lo saben?</a:t>
                </a:r>
              </a:p>
              <a:p>
                <a:endParaRPr lang="en-US" b="0" i="0" dirty="0">
                  <a:latin typeface="Libre Franklin"/>
                </a:endParaRPr>
              </a:p>
              <a:p>
                <a:r>
                  <a:rPr lang="es-US" sz="700" b="0" i="0" strike="noStrike" cap="none" spc="0" baseline="0" dirty="0">
                    <a:solidFill>
                      <a:srgbClr val="000000"/>
                    </a:solidFill>
                    <a:effectLst/>
                    <a:latin typeface="Libre Franklin"/>
                    <a:ea typeface="Libre Franklin"/>
                    <a:cs typeface="Libre Franklin"/>
                  </a:rPr>
                  <a:t>¿Las partes fraccionarias están o no relacionadas? ¿Cómo lo saben?</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[Invite a la clase a que se reúna y converse en parejas para compartir qué unidad fraccionaria usarán para formar unidades semejantes. Luego, pídales que expresen cada número mixto con otro nombre. Es esperable que sus estudiantes expresen con otro nombre usando sextos o doceavos].</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[Haga la siguiente pregunta a quienes expresen con otro nombre usando sextos].</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¿Cómo supieron que podían expresar con otro nombre </a:t>
                </a:r>
                <a14:m>
                  <m:oMath xmlns:m="http://schemas.openxmlformats.org/officeDocument/2006/math">
                    <m:f>
                      <m:fPr>
                        <m:ctrlPr>
                          <a:rPr lang="en-US" sz="700" b="0" i="1" smtClean="0">
                            <a:latin typeface="Cambria Math" panose="02040503050406030204" pitchFamily="18" charset="0"/>
                          </a:rPr>
                        </m:ctrlPr>
                      </m:fPr>
                      <m:num>
                        <m:r>
                          <a:rPr lang="en-US" sz="700" b="0" i="1" smtClean="0">
                            <a:latin typeface="Cambria Math" panose="02040503050406030204" pitchFamily="18" charset="0"/>
                          </a:rPr>
                          <m:t>10</m:t>
                        </m:r>
                      </m:num>
                      <m:den>
                        <m:r>
                          <a:rPr lang="en-US" sz="700" b="0" i="1" smtClean="0">
                            <a:latin typeface="Cambria Math" panose="02040503050406030204" pitchFamily="18" charset="0"/>
                          </a:rPr>
                          <m:t>12</m:t>
                        </m:r>
                      </m:den>
                    </m:f>
                  </m:oMath>
                </a14:m>
                <a:r>
                  <a:rPr lang="es-US" sz="700" b="0" i="0" strike="noStrike" cap="none" spc="0" baseline="0" dirty="0">
                    <a:solidFill>
                      <a:srgbClr val="000000"/>
                    </a:solidFill>
                    <a:effectLst/>
                    <a:latin typeface="Libre Franklin"/>
                    <a:ea typeface="Libre Franklin"/>
                    <a:cs typeface="Libre Franklin"/>
                  </a:rPr>
                  <a:t> usando sextos?</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[Confirme que al expresar con otro nombre como </a:t>
                </a:r>
                <a14:m>
                  <m:oMath xmlns:m="http://schemas.openxmlformats.org/officeDocument/2006/math">
                    <m:f>
                      <m:fPr>
                        <m:ctrlPr>
                          <a:rPr lang="en-US" sz="800" b="0" i="1" smtClean="0">
                            <a:latin typeface="Cambria Math" panose="02040503050406030204" pitchFamily="18" charset="0"/>
                          </a:rPr>
                        </m:ctrlPr>
                      </m:fPr>
                      <m:num>
                        <m:r>
                          <a:rPr lang="en-US" sz="800" b="0" i="1" smtClean="0">
                            <a:latin typeface="Cambria Math" panose="02040503050406030204" pitchFamily="18" charset="0"/>
                          </a:rPr>
                          <m:t>1</m:t>
                        </m:r>
                      </m:num>
                      <m:den>
                        <m:r>
                          <a:rPr lang="en-US" sz="800" b="0" i="1" smtClean="0">
                            <a:latin typeface="Cambria Math" panose="02040503050406030204" pitchFamily="18" charset="0"/>
                          </a:rPr>
                          <m:t>6</m:t>
                        </m:r>
                      </m:den>
                    </m:f>
                  </m:oMath>
                </a14:m>
                <a:r>
                  <a:rPr lang="es-US" sz="700" b="1" i="0" strike="noStrike" cap="none" spc="0" baseline="0" dirty="0">
                    <a:solidFill>
                      <a:srgbClr val="000000"/>
                    </a:solidFill>
                    <a:effectLst/>
                    <a:latin typeface="Libre Franklin"/>
                    <a:ea typeface="Libre Franklin"/>
                    <a:cs typeface="Libre Franklin"/>
                  </a:rPr>
                  <a:t> doceavos se obtiene una expresión equivalente].</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¿Cuál es la diferencia sobre este problema en comparación con el problema 1?</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[Invite a la clase a que se reúna y converse en parejas acerca de cómo podrían descomponer para restar las unidades fraccionarias].</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Practicamos descomponer como ayuda para restar cuando el minuendo o el sustraendo es un número mixto. Probemos ese método cuando tanto el minuendo como el sustraendo sean números mixtos.</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[Pida a sus estudiantes que usen la descomposición como ayuda para restar. Recorra el salón de clases para brindar apoyo a quienes lo necesiten. Considere usar las siguientes preguntas para brindar apoyo al razonamiento de sus estudiantes:</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¿Cuál es el sustraendo?</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¿Qué parte del sustraendo restan del total?</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¿Pueden restar unidades semejantes? ¿Por qué?</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¿Cómo podrían descomponer el sustraendo para poder restar del minuendo?</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¿Cómo podrían descomponer para restar de </a:t>
                </a:r>
                <a:r>
                  <a:rPr lang="es-US" sz="700" b="1" i="0" strike="noStrike" cap="none" spc="0" baseline="0" dirty="0">
                    <a:solidFill>
                      <a:srgbClr val="000000"/>
                    </a:solidFill>
                    <a:effectLst/>
                    <a:latin typeface="Cambria"/>
                    <a:ea typeface="Cambria"/>
                    <a:cs typeface="Cambria"/>
                  </a:rPr>
                  <a:t>1</a:t>
                </a:r>
                <a:r>
                  <a:rPr lang="es-US" sz="700" b="1" i="0" strike="noStrike" cap="none" spc="0" baseline="0" dirty="0">
                    <a:solidFill>
                      <a:srgbClr val="000000"/>
                    </a:solidFill>
                    <a:effectLst/>
                    <a:latin typeface="Libre Franklin"/>
                    <a:ea typeface="Libre Franklin"/>
                    <a:cs typeface="Libre Franklin"/>
                  </a:rPr>
                  <a:t>?</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¿Cómo podrían hacer que el problema sea más simple?</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¿Cómo mostrarán su razonamiento: en una recta numérica, con un vínculo numérico o con el método de flechas? ¿Por qué?]</a:t>
                </a:r>
                <a:endParaRPr b="1" i="0" dirty="0">
                  <a:latin typeface="Libre Franklin"/>
                </a:endParaRPr>
              </a:p>
            </p:txBody>
          </p:sp>
        </mc:Choice>
        <mc:Fallback xmlns="">
          <p:sp>
            <p:nvSpPr>
              <p:cNvPr id="3" name="Notes Placeholder 2">
                <a:extLst>
                  <a:ext uri="{FF2B5EF4-FFF2-40B4-BE49-F238E27FC236}">
                    <a16:creationId xmlns:a16="http://schemas.microsoft.com/office/drawing/2014/main" id="{4F086BF4-F26F-34C6-CF6B-E92A5AD54FCC}"/>
                  </a:ext>
                </a:extLst>
              </p:cNvPr>
              <p:cNvSpPr>
                <a:spLocks noGrp="1"/>
              </p:cNvSpPr>
              <p:nvPr>
                <p:ph type="body" idx="1"/>
              </p:nvPr>
            </p:nvSpPr>
            <p:spPr/>
            <p:txBody>
              <a:bodyPr>
                <a:normAutofit fontScale="92500" lnSpcReduction="20000"/>
              </a:bodyPr>
              <a:lstStyle/>
              <a:p>
                <a:r>
                  <a:rPr lang="es-US" sz="700" b="1" i="0" strike="noStrike" cap="none" spc="0" baseline="0" dirty="0">
                    <a:solidFill>
                      <a:srgbClr val="000000"/>
                    </a:solidFill>
                    <a:effectLst/>
                    <a:latin typeface="Libre Franklin"/>
                    <a:ea typeface="Libre Franklin"/>
                    <a:cs typeface="Libre Franklin"/>
                  </a:rPr>
                  <a:t>[Pida a sus estudiantes que vayan al problema 2].</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Para ayudarnos a estimar la diferencia, primero comparemos las fracciones. ¿Es </a:t>
                </a:r>
                <a:r>
                  <a:rPr lang="en-US" sz="800" b="0" i="0">
                    <a:latin typeface="Cambria Math" panose="02040503050406030204" pitchFamily="18" charset="0"/>
                  </a:rPr>
                  <a:t>1/6</a:t>
                </a:r>
                <a:r>
                  <a:rPr lang="en-IN" sz="700" b="0" i="0" strike="noStrike" cap="none" spc="0" baseline="0" dirty="0">
                    <a:solidFill>
                      <a:srgbClr val="000000"/>
                    </a:solidFill>
                    <a:effectLst/>
                    <a:latin typeface="Libre Franklin"/>
                    <a:ea typeface="Libre Franklin"/>
                    <a:cs typeface="Libre Franklin"/>
                  </a:rPr>
                  <a:t> </a:t>
                </a:r>
                <a:r>
                  <a:rPr lang="es-US" sz="700" b="0" i="0" strike="noStrike" cap="none" spc="0" baseline="0" dirty="0">
                    <a:solidFill>
                      <a:srgbClr val="000000"/>
                    </a:solidFill>
                    <a:effectLst/>
                    <a:latin typeface="Libre Franklin"/>
                    <a:ea typeface="Libre Franklin"/>
                    <a:cs typeface="Libre Franklin"/>
                  </a:rPr>
                  <a:t>menor que, igual a o mayor que </a:t>
                </a:r>
                <a:r>
                  <a:rPr lang="en-US" sz="800" b="0" i="0">
                    <a:latin typeface="Cambria Math" panose="02040503050406030204" pitchFamily="18" charset="0"/>
                  </a:rPr>
                  <a:t>10/12</a:t>
                </a:r>
                <a:r>
                  <a:rPr lang="es-US" sz="700" b="0" i="0" strike="noStrike" cap="none" spc="0" baseline="0" dirty="0">
                    <a:solidFill>
                      <a:srgbClr val="000000"/>
                    </a:solidFill>
                    <a:effectLst/>
                    <a:latin typeface="Libre Franklin"/>
                    <a:ea typeface="Libre Franklin"/>
                    <a:cs typeface="Libre Franklin"/>
                  </a:rPr>
                  <a:t>? ¿Cómo lo saben?</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¿Entre qué dos números enteros está la respuesta? ¿Cómo lo saben?</a:t>
                </a:r>
              </a:p>
              <a:p>
                <a:endParaRPr lang="en-US" b="0" i="0" dirty="0">
                  <a:latin typeface="Libre Franklin"/>
                </a:endParaRPr>
              </a:p>
              <a:p>
                <a:r>
                  <a:rPr lang="es-US" sz="700" b="0" i="0" strike="noStrike" cap="none" spc="0" baseline="0" dirty="0">
                    <a:solidFill>
                      <a:srgbClr val="000000"/>
                    </a:solidFill>
                    <a:effectLst/>
                    <a:latin typeface="Libre Franklin"/>
                    <a:ea typeface="Libre Franklin"/>
                    <a:cs typeface="Libre Franklin"/>
                  </a:rPr>
                  <a:t>¿Tenemos todo listo para restar? ¿Cómo lo saben?</a:t>
                </a:r>
              </a:p>
              <a:p>
                <a:endParaRPr lang="en-US" b="0" i="0" dirty="0">
                  <a:latin typeface="Libre Franklin"/>
                </a:endParaRPr>
              </a:p>
              <a:p>
                <a:r>
                  <a:rPr lang="es-US" sz="700" b="0" i="0" strike="noStrike" cap="none" spc="0" baseline="0" dirty="0">
                    <a:solidFill>
                      <a:srgbClr val="000000"/>
                    </a:solidFill>
                    <a:effectLst/>
                    <a:latin typeface="Libre Franklin"/>
                    <a:ea typeface="Libre Franklin"/>
                    <a:cs typeface="Libre Franklin"/>
                  </a:rPr>
                  <a:t>¿Las partes fraccionarias están o no relacionadas? ¿Cómo lo saben?</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[Invite a la clase a que se reúna y converse en parejas para compartir qué unidad fraccionaria usarán para formar unidades semejantes. Luego, pídales que expresen cada número mixto con otro nombre. Es esperable que sus estudiantes expresen con otro nombre usando sextos o doceavos].</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[Haga la siguiente pregunta a quienes expresen con otro nombre usando sextos].</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¿Cómo supieron que podían expresar con otro nombre </a:t>
                </a:r>
                <a:r>
                  <a:rPr lang="en-US" sz="700" b="0" i="0">
                    <a:latin typeface="Cambria Math" panose="02040503050406030204" pitchFamily="18" charset="0"/>
                  </a:rPr>
                  <a:t>10/12</a:t>
                </a:r>
                <a:r>
                  <a:rPr lang="es-US" sz="700" b="0" i="0" strike="noStrike" cap="none" spc="0" baseline="0" dirty="0">
                    <a:solidFill>
                      <a:srgbClr val="000000"/>
                    </a:solidFill>
                    <a:effectLst/>
                    <a:latin typeface="Libre Franklin"/>
                    <a:ea typeface="Libre Franklin"/>
                    <a:cs typeface="Libre Franklin"/>
                  </a:rPr>
                  <a:t> usando sextos?</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[Confirme que al expresar con otro nombre como </a:t>
                </a:r>
                <a:r>
                  <a:rPr lang="en-US" sz="800" b="0" i="0">
                    <a:latin typeface="Cambria Math" panose="02040503050406030204" pitchFamily="18" charset="0"/>
                  </a:rPr>
                  <a:t>1/6</a:t>
                </a:r>
                <a:r>
                  <a:rPr lang="es-US" sz="700" b="1" i="0" strike="noStrike" cap="none" spc="0" baseline="0" dirty="0">
                    <a:solidFill>
                      <a:srgbClr val="000000"/>
                    </a:solidFill>
                    <a:effectLst/>
                    <a:latin typeface="Libre Franklin"/>
                    <a:ea typeface="Libre Franklin"/>
                    <a:cs typeface="Libre Franklin"/>
                  </a:rPr>
                  <a:t> doceavos se obtiene una expresión equivalente].</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¿Cuál es la diferencia sobre este problema en comparación con el problema 1?</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[Invite a la clase a que se reúna y converse en parejas acerca de cómo podrían descomponer para restar las unidades fraccionarias].</a:t>
                </a:r>
              </a:p>
              <a:p>
                <a:endParaRPr lang="en-US" b="1" i="0" dirty="0">
                  <a:latin typeface="Libre Franklin"/>
                </a:endParaRPr>
              </a:p>
              <a:p>
                <a:r>
                  <a:rPr lang="es-US" sz="700" b="0" i="0" strike="noStrike" cap="none" spc="0" baseline="0" dirty="0">
                    <a:solidFill>
                      <a:srgbClr val="000000"/>
                    </a:solidFill>
                    <a:effectLst/>
                    <a:latin typeface="Libre Franklin"/>
                    <a:ea typeface="Libre Franklin"/>
                    <a:cs typeface="Libre Franklin"/>
                  </a:rPr>
                  <a:t>Practicamos descomponer como ayuda para restar cuando el minuendo o el sustraendo es un número mixto. Probemos ese método cuando tanto el minuendo como el sustraendo sean números mixtos.</a:t>
                </a:r>
              </a:p>
              <a:p>
                <a:endParaRPr lang="en-US" b="1" i="0" dirty="0">
                  <a:latin typeface="Libre Franklin"/>
                </a:endParaRPr>
              </a:p>
              <a:p>
                <a:r>
                  <a:rPr lang="es-US" sz="700" b="1" i="0" strike="noStrike" cap="none" spc="0" baseline="0" dirty="0">
                    <a:solidFill>
                      <a:srgbClr val="000000"/>
                    </a:solidFill>
                    <a:effectLst/>
                    <a:latin typeface="Libre Franklin"/>
                    <a:ea typeface="Libre Franklin"/>
                    <a:cs typeface="Libre Franklin"/>
                  </a:rPr>
                  <a:t>[Pida a sus estudiantes que usen la descomposición como ayuda para restar. Recorra el salón de clases para brindar apoyo a quienes lo necesiten. Considere usar las siguientes preguntas para brindar apoyo al razonamiento de sus estudiantes:</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¿Cuál es el sustraendo?</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¿Qué parte del sustraendo restan del total?</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¿Pueden restar unidades semejantes? ¿Por qué?</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¿Cómo podrían descomponer el sustraendo para poder restar del minuendo?</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¿Cómo podrían descomponer para restar de </a:t>
                </a:r>
                <a:r>
                  <a:rPr lang="es-US" sz="700" b="1" i="0" strike="noStrike" cap="none" spc="0" baseline="0" dirty="0">
                    <a:solidFill>
                      <a:srgbClr val="000000"/>
                    </a:solidFill>
                    <a:effectLst/>
                    <a:latin typeface="Cambria"/>
                    <a:ea typeface="Cambria"/>
                    <a:cs typeface="Cambria"/>
                  </a:rPr>
                  <a:t>1</a:t>
                </a:r>
                <a:r>
                  <a:rPr lang="es-US" sz="700" b="1" i="0" strike="noStrike" cap="none" spc="0" baseline="0" dirty="0">
                    <a:solidFill>
                      <a:srgbClr val="000000"/>
                    </a:solidFill>
                    <a:effectLst/>
                    <a:latin typeface="Libre Franklin"/>
                    <a:ea typeface="Libre Franklin"/>
                    <a:cs typeface="Libre Franklin"/>
                  </a:rPr>
                  <a:t>?</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¿Cómo podrían hacer que el problema sea más simple?</a:t>
                </a:r>
              </a:p>
              <a:p>
                <a:pPr marL="171450" indent="-171450">
                  <a:buFont typeface="Arial" panose="020B0604020202020204" pitchFamily="34" charset="0"/>
                  <a:buChar char="•"/>
                </a:pPr>
                <a:r>
                  <a:rPr lang="es-US" sz="700" b="1" i="0" strike="noStrike" cap="none" spc="0" baseline="0" dirty="0">
                    <a:solidFill>
                      <a:srgbClr val="000000"/>
                    </a:solidFill>
                    <a:effectLst/>
                    <a:latin typeface="Libre Franklin"/>
                    <a:ea typeface="Libre Franklin"/>
                    <a:cs typeface="Libre Franklin"/>
                  </a:rPr>
                  <a:t>¿Cómo mostrarán su razonamiento: en una recta numérica, con un vínculo numérico o con el método de flechas? ¿Por qué?]</a:t>
                </a:r>
                <a:endParaRPr b="1" i="0" dirty="0">
                  <a:latin typeface="Libre Franklin"/>
                </a:endParaRPr>
              </a:p>
            </p:txBody>
          </p:sp>
        </mc:Fallback>
      </mc:AlternateContent>
      <p:sp>
        <p:nvSpPr>
          <p:cNvPr id="4" name="Slide Number Placeholder 3">
            <a:extLst>
              <a:ext uri="{FF2B5EF4-FFF2-40B4-BE49-F238E27FC236}">
                <a16:creationId xmlns:a16="http://schemas.microsoft.com/office/drawing/2014/main" id="{985E76F7-1AFF-F119-B697-88B0D417DD9E}"/>
              </a:ext>
            </a:extLst>
          </p:cNvPr>
          <p:cNvSpPr>
            <a:spLocks noGrp="1"/>
          </p:cNvSpPr>
          <p:nvPr>
            <p:ph type="sldNum" sz="quarter" idx="10"/>
          </p:nvPr>
        </p:nvSpPr>
        <p:spPr/>
        <p:txBody>
          <a:bodyPr/>
          <a:lstStyle/>
          <a:p>
            <a:fld id="{6101C5E1-D8E9-464D-A93E-CE21651935A7}" type="slidenum">
              <a:rPr lang="en-US" smtClean="0"/>
              <a:t>23</a:t>
            </a:fld>
            <a:endParaRPr lang="en-US"/>
          </a:p>
        </p:txBody>
      </p:sp>
    </p:spTree>
    <p:extLst>
      <p:ext uri="{BB962C8B-B14F-4D97-AF65-F5344CB8AC3E}">
        <p14:creationId xmlns:p14="http://schemas.microsoft.com/office/powerpoint/2010/main" val="1112030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[Reúna a sus estudiantes y muéstreles el siguiente trabajo. Si el trabajo de alguna persona es similar, compártalo].</a:t>
            </a:r>
          </a:p>
          <a:p>
            <a:endParaRPr lang="en-US" b="1" i="0">
              <a:latin typeface="Libre Franklin"/>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para comparar su trabajo con el ejemplo de trabajo y para compartir lo que observan].</a:t>
            </a:r>
          </a:p>
          <a:p>
            <a:endParaRPr lang="en-US" b="1" i="0">
              <a:latin typeface="Libre Franklin"/>
            </a:endParaRPr>
          </a:p>
          <a:p>
            <a:r>
              <a:rPr lang="es-US" sz="1200" b="0" i="0" strike="noStrike" cap="none" spc="0" baseline="0">
                <a:solidFill>
                  <a:srgbClr val="000000"/>
                </a:solidFill>
                <a:effectLst/>
                <a:latin typeface="Libre Franklin"/>
                <a:ea typeface="Libre Franklin"/>
                <a:cs typeface="Libre Franklin"/>
              </a:rPr>
              <a:t>¿Qué observan acerca de cómo descompusieron el sustraendo? ¿Por qué creen que lo hizo?</a:t>
            </a:r>
          </a:p>
        </p:txBody>
      </p:sp>
      <p:sp>
        <p:nvSpPr>
          <p:cNvPr id="4" name="Slide Number Placeholder 3"/>
          <p:cNvSpPr>
            <a:spLocks noGrp="1"/>
          </p:cNvSpPr>
          <p:nvPr>
            <p:ph type="sldNum" sz="quarter" idx="10"/>
          </p:nvPr>
        </p:nvSpPr>
        <p:spPr/>
        <p:txBody>
          <a:bodyPr/>
          <a:lstStyle/>
          <a:p>
            <a:fld id="{6101C5E1-D8E9-464D-A93E-CE21651935A7}" type="slidenum">
              <a:rPr lang="en-US" smtClean="0"/>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36006-B1AD-9739-8858-61FE0C0F69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152593-DB52-7FE9-A9B3-79BD86456311}"/>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E00677BA-8F73-BC50-8185-E052233BB84D}"/>
                  </a:ext>
                </a:extLst>
              </p:cNvPr>
              <p:cNvSpPr>
                <a:spLocks noGrp="1"/>
              </p:cNvSpPr>
              <p:nvPr>
                <p:ph type="body" idx="1"/>
              </p:nvPr>
            </p:nvSpPr>
            <p:spPr/>
            <p:txBody>
              <a:bodyPr>
                <a:normAutofit fontScale="97500" lnSpcReduction="10000"/>
              </a:bodyPr>
              <a:lstStyle/>
              <a:p>
                <a:r>
                  <a:rPr lang="es-US" sz="1200" b="1" i="0" strike="noStrike" cap="none" spc="0" baseline="0" dirty="0">
                    <a:solidFill>
                      <a:srgbClr val="000000"/>
                    </a:solidFill>
                    <a:effectLst/>
                    <a:latin typeface="Libre Franklin"/>
                    <a:ea typeface="Libre Franklin"/>
                    <a:cs typeface="Libre Franklin"/>
                  </a:rPr>
                  <a:t>[Muestre el trabajo. Si el trabajo de alguna persona es similar, compártalo].</a:t>
                </a: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[Invite a sus estudiantes a usar la rutina Pensar-Trabajar en parejas-Compartir para comparar el trabajo en el que se usan sextos con el trabajo en el que se usan doceavos para identificar las semejanzas y las diferencias].</a:t>
                </a:r>
                <a:endParaRPr lang="en-IN" b="1" i="0" dirty="0">
                  <a:latin typeface="Libre Franklin"/>
                </a:endParaRPr>
              </a:p>
              <a:p>
                <a:endParaRPr lang="en-IN"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¿Por qué creen que restaron </a:t>
                </a:r>
                <a:r>
                  <a:rPr lang="es-US" sz="1200" b="0" i="0" strike="noStrike" cap="none" spc="0" baseline="0" dirty="0">
                    <a:solidFill>
                      <a:srgbClr val="000000"/>
                    </a:solidFill>
                    <a:effectLst/>
                    <a:latin typeface="Cambria"/>
                    <a:ea typeface="Cambria"/>
                    <a:cs typeface="Cambria"/>
                  </a:rPr>
                  <a:t>4</a:t>
                </a:r>
                <a:r>
                  <a:rPr lang="es-US" sz="1200" b="0" i="0" strike="noStrike" cap="none" spc="0" baseline="0" dirty="0">
                    <a:solidFill>
                      <a:srgbClr val="000000"/>
                    </a:solidFill>
                    <a:effectLst/>
                    <a:latin typeface="Libre Franklin"/>
                    <a:ea typeface="Libre Franklin"/>
                    <a:cs typeface="Libre Franklin"/>
                  </a:rPr>
                  <a:t> primero y no una parte fraccionaria?</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¿Creen que importa el orden en el que restan las partes del minuendo?</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¿Restarían </a:t>
                </a:r>
                <a14:m>
                  <m:oMath xmlns:m="http://schemas.openxmlformats.org/officeDocument/2006/math">
                    <m:f>
                      <m:fPr>
                        <m:ctrlPr>
                          <a:rPr lang="en-US" b="0" i="1" dirty="0" smtClean="0">
                            <a:latin typeface="Cambria Math" panose="02040503050406030204" pitchFamily="18" charset="0"/>
                          </a:rPr>
                        </m:ctrlPr>
                      </m:fPr>
                      <m:num>
                        <m:r>
                          <a:rPr lang="en-US" b="0" i="1" dirty="0" smtClean="0">
                            <a:latin typeface="Cambria Math" panose="02040503050406030204" pitchFamily="18" charset="0"/>
                          </a:rPr>
                          <m:t>8</m:t>
                        </m:r>
                      </m:num>
                      <m:den>
                        <m:r>
                          <a:rPr lang="en-US" b="0" i="1" dirty="0" smtClean="0">
                            <a:latin typeface="Cambria Math" panose="02040503050406030204" pitchFamily="18" charset="0"/>
                          </a:rPr>
                          <m:t>12</m:t>
                        </m:r>
                      </m:den>
                    </m:f>
                  </m:oMath>
                </a14:m>
                <a:r>
                  <a:rPr lang="es-US" sz="1200" b="0" i="0" strike="noStrike" cap="none" spc="0" baseline="0" dirty="0">
                    <a:solidFill>
                      <a:srgbClr val="000000"/>
                    </a:solidFill>
                    <a:effectLst/>
                    <a:latin typeface="Libre Franklin"/>
                    <a:ea typeface="Libre Franklin"/>
                    <a:cs typeface="Libre Franklin"/>
                  </a:rPr>
                  <a:t> de </a:t>
                </a:r>
                <a:r>
                  <a:rPr lang="es-US" sz="1200" b="0" i="0" strike="noStrike" cap="none" spc="0" baseline="0" dirty="0">
                    <a:solidFill>
                      <a:srgbClr val="000000"/>
                    </a:solidFill>
                    <a:effectLst/>
                    <a:latin typeface="Cambria"/>
                    <a:ea typeface="Cambria"/>
                    <a:cs typeface="Cambria"/>
                  </a:rPr>
                  <a:t>9</a:t>
                </a:r>
                <a14:m>
                  <m:oMath xmlns:m="http://schemas.openxmlformats.org/officeDocument/2006/math">
                    <m:f>
                      <m:fPr>
                        <m:ctrlPr>
                          <a:rPr lang="en-US" b="0" i="1" dirty="0" smtClean="0">
                            <a:latin typeface="Cambria Math" panose="02040503050406030204" pitchFamily="18" charset="0"/>
                          </a:rPr>
                        </m:ctrlPr>
                      </m:fPr>
                      <m:num>
                        <m:r>
                          <a:rPr lang="en-US" b="0" i="1" dirty="0" smtClean="0">
                            <a:latin typeface="Cambria Math" panose="02040503050406030204" pitchFamily="18" charset="0"/>
                          </a:rPr>
                          <m:t>2</m:t>
                        </m:r>
                      </m:num>
                      <m:den>
                        <m:r>
                          <a:rPr lang="en-US" b="0" i="1" dirty="0" smtClean="0">
                            <a:latin typeface="Cambria Math" panose="02040503050406030204" pitchFamily="18" charset="0"/>
                          </a:rPr>
                          <m:t>12</m:t>
                        </m:r>
                      </m:den>
                    </m:f>
                  </m:oMath>
                </a14:m>
                <a:r>
                  <a:rPr lang="es-US" sz="1200" b="0" i="0" strike="noStrike" cap="none" spc="0" baseline="0" dirty="0">
                    <a:solidFill>
                      <a:srgbClr val="000000"/>
                    </a:solidFill>
                    <a:effectLst/>
                    <a:latin typeface="Libre Franklin"/>
                    <a:ea typeface="Libre Franklin"/>
                    <a:cs typeface="Libre Franklin"/>
                  </a:rPr>
                  <a:t> primero? ¿Por qué?</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Entonces, el orden en el que restamos las partes del minuendo no importa, pero queremos asegurarnos de tener una razón para el orden en el que elegimos restar las partes. Queremos razonar cómo descomponer los números para restar.</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¿Cuándo podrían usar la descomposición para restar?</a:t>
                </a:r>
              </a:p>
            </p:txBody>
          </p:sp>
        </mc:Choice>
        <mc:Fallback xmlns="">
          <p:sp>
            <p:nvSpPr>
              <p:cNvPr id="3" name="Notes Placeholder 2">
                <a:extLst>
                  <a:ext uri="{FF2B5EF4-FFF2-40B4-BE49-F238E27FC236}">
                    <a16:creationId xmlns:a16="http://schemas.microsoft.com/office/drawing/2014/main" id="{E00677BA-8F73-BC50-8185-E052233BB84D}"/>
                  </a:ext>
                </a:extLst>
              </p:cNvPr>
              <p:cNvSpPr>
                <a:spLocks noGrp="1"/>
              </p:cNvSpPr>
              <p:nvPr>
                <p:ph type="body" idx="1"/>
              </p:nvPr>
            </p:nvSpPr>
            <p:spPr/>
            <p:txBody>
              <a:bodyPr>
                <a:normAutofit fontScale="97500" lnSpcReduction="10000"/>
              </a:bodyPr>
              <a:lstStyle/>
              <a:p>
                <a:r>
                  <a:rPr lang="es-US" sz="1200" b="1" i="0" strike="noStrike" cap="none" spc="0" baseline="0" dirty="0">
                    <a:solidFill>
                      <a:srgbClr val="000000"/>
                    </a:solidFill>
                    <a:effectLst/>
                    <a:latin typeface="Libre Franklin"/>
                    <a:ea typeface="Libre Franklin"/>
                    <a:cs typeface="Libre Franklin"/>
                  </a:rPr>
                  <a:t>[Muestre el trabajo. Si el trabajo de alguna persona es similar, compártalo].</a:t>
                </a: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[Invite a sus estudiantes a usar la rutina Pensar-Trabajar en parejas-Compartir para comparar el trabajo en el que se usan sextos con el trabajo en el que se usan doceavos para identificar las semejanzas y las diferencias].</a:t>
                </a:r>
                <a:endParaRPr lang="en-IN" b="1" i="0" dirty="0">
                  <a:latin typeface="Libre Franklin"/>
                </a:endParaRPr>
              </a:p>
              <a:p>
                <a:endParaRPr lang="en-IN"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¿Por qué creen que restaron </a:t>
                </a:r>
                <a:r>
                  <a:rPr lang="es-US" sz="1200" b="0" i="0" strike="noStrike" cap="none" spc="0" baseline="0" dirty="0">
                    <a:solidFill>
                      <a:srgbClr val="000000"/>
                    </a:solidFill>
                    <a:effectLst/>
                    <a:latin typeface="Cambria"/>
                    <a:ea typeface="Cambria"/>
                    <a:cs typeface="Cambria"/>
                  </a:rPr>
                  <a:t>4</a:t>
                </a:r>
                <a:r>
                  <a:rPr lang="es-US" sz="1200" b="0" i="0" strike="noStrike" cap="none" spc="0" baseline="0" dirty="0">
                    <a:solidFill>
                      <a:srgbClr val="000000"/>
                    </a:solidFill>
                    <a:effectLst/>
                    <a:latin typeface="Libre Franklin"/>
                    <a:ea typeface="Libre Franklin"/>
                    <a:cs typeface="Libre Franklin"/>
                  </a:rPr>
                  <a:t> primero y no una parte fraccionaria?</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¿Creen que importa el orden en el que restan las partes del minuendo?</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¿Restarían </a:t>
                </a:r>
                <a:r>
                  <a:rPr lang="en-US" b="0" i="0" dirty="0">
                    <a:latin typeface="Cambria Math" panose="02040503050406030204" pitchFamily="18" charset="0"/>
                  </a:rPr>
                  <a:t>8/12</a:t>
                </a:r>
                <a:r>
                  <a:rPr lang="es-US" sz="1200" b="0" i="0" strike="noStrike" cap="none" spc="0" baseline="0" dirty="0">
                    <a:solidFill>
                      <a:srgbClr val="000000"/>
                    </a:solidFill>
                    <a:effectLst/>
                    <a:latin typeface="Libre Franklin"/>
                    <a:ea typeface="Libre Franklin"/>
                    <a:cs typeface="Libre Franklin"/>
                  </a:rPr>
                  <a:t> de </a:t>
                </a:r>
                <a:r>
                  <a:rPr lang="es-US" sz="1200" b="0" i="0" strike="noStrike" cap="none" spc="0" baseline="0" dirty="0">
                    <a:solidFill>
                      <a:srgbClr val="000000"/>
                    </a:solidFill>
                    <a:effectLst/>
                    <a:latin typeface="Cambria"/>
                    <a:ea typeface="Cambria"/>
                    <a:cs typeface="Cambria"/>
                  </a:rPr>
                  <a:t>9</a:t>
                </a:r>
                <a:r>
                  <a:rPr lang="en-US" b="0" i="0" dirty="0">
                    <a:latin typeface="Cambria Math" panose="02040503050406030204" pitchFamily="18" charset="0"/>
                  </a:rPr>
                  <a:t>2/12</a:t>
                </a:r>
                <a:r>
                  <a:rPr lang="es-US" sz="1200" b="0" i="0" strike="noStrike" cap="none" spc="0" baseline="0" dirty="0">
                    <a:solidFill>
                      <a:srgbClr val="000000"/>
                    </a:solidFill>
                    <a:effectLst/>
                    <a:latin typeface="Libre Franklin"/>
                    <a:ea typeface="Libre Franklin"/>
                    <a:cs typeface="Libre Franklin"/>
                  </a:rPr>
                  <a:t> primero? ¿Por qué?</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Entonces, el orden en el que restamos las partes del minuendo no importa, pero queremos asegurarnos de tener una razón para el orden en el que elegimos restar las partes. Queremos razonar cómo descomponer los números para restar.</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¿Cuándo podrían usar la descomposición para restar?</a:t>
                </a:r>
              </a:p>
            </p:txBody>
          </p:sp>
        </mc:Fallback>
      </mc:AlternateContent>
      <p:sp>
        <p:nvSpPr>
          <p:cNvPr id="4" name="Slide Number Placeholder 3">
            <a:extLst>
              <a:ext uri="{FF2B5EF4-FFF2-40B4-BE49-F238E27FC236}">
                <a16:creationId xmlns:a16="http://schemas.microsoft.com/office/drawing/2014/main" id="{3CB69A90-7AD0-E2DA-E6B4-8B6F8AF65A06}"/>
              </a:ext>
            </a:extLst>
          </p:cNvPr>
          <p:cNvSpPr>
            <a:spLocks noGrp="1"/>
          </p:cNvSpPr>
          <p:nvPr>
            <p:ph type="sldNum" sz="quarter" idx="10"/>
          </p:nvPr>
        </p:nvSpPr>
        <p:spPr/>
        <p:txBody>
          <a:bodyPr/>
          <a:lstStyle/>
          <a:p>
            <a:fld id="{6101C5E1-D8E9-464D-A93E-CE21651935A7}" type="slidenum">
              <a:rPr lang="en-US" smtClean="0"/>
              <a:t>25</a:t>
            </a:fld>
            <a:endParaRPr lang="en-US"/>
          </a:p>
        </p:txBody>
      </p:sp>
    </p:spTree>
    <p:extLst>
      <p:ext uri="{BB962C8B-B14F-4D97-AF65-F5344CB8AC3E}">
        <p14:creationId xmlns:p14="http://schemas.microsoft.com/office/powerpoint/2010/main" val="25876162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C5FA14-C8DA-3505-EE8F-44A567F37D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04F274-17C4-67F6-E1E3-B0AD2B30BC0F}"/>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F3F9912C-0B9B-3289-CFBB-BD0A3F93757F}"/>
                  </a:ext>
                </a:extLst>
              </p:cNvPr>
              <p:cNvSpPr>
                <a:spLocks noGrp="1"/>
              </p:cNvSpPr>
              <p:nvPr>
                <p:ph type="body" idx="1"/>
              </p:nvPr>
            </p:nvSpPr>
            <p:spPr/>
            <p:txBody>
              <a:bodyPr>
                <a:normAutofit fontScale="92500" lnSpcReduction="20000"/>
              </a:bodyPr>
              <a:lstStyle/>
              <a:p>
                <a:r>
                  <a:rPr lang="es-US" sz="1200" b="1" i="0" strike="noStrike" cap="none" spc="0" baseline="0" dirty="0">
                    <a:solidFill>
                      <a:srgbClr val="000000"/>
                    </a:solidFill>
                    <a:effectLst/>
                    <a:latin typeface="Libre Franklin"/>
                    <a:ea typeface="Libre Franklin"/>
                    <a:cs typeface="Libre Franklin"/>
                  </a:rPr>
                  <a:t>[Use la rutina Cabezas numeradas para practicar el uso de la descomposición para restar con el problema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 Organice a la clase en grupos de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 y asigne a cada estudiante un número, del </a:t>
                </a:r>
                <a:r>
                  <a:rPr lang="es-US" sz="1200" b="1" i="0" strike="noStrike" cap="none" spc="0" baseline="0" dirty="0">
                    <a:solidFill>
                      <a:srgbClr val="000000"/>
                    </a:solidFill>
                    <a:effectLst/>
                    <a:latin typeface="Cambria"/>
                    <a:ea typeface="Cambria"/>
                    <a:cs typeface="Cambria"/>
                  </a:rPr>
                  <a:t>1</a:t>
                </a:r>
                <a:r>
                  <a:rPr lang="es-US" sz="1200" b="1" i="0" strike="noStrike" cap="none" spc="0" baseline="0" dirty="0">
                    <a:solidFill>
                      <a:srgbClr val="000000"/>
                    </a:solidFill>
                    <a:effectLst/>
                    <a:latin typeface="Libre Franklin"/>
                    <a:ea typeface="Libre Franklin"/>
                    <a:cs typeface="Libre Franklin"/>
                  </a:rPr>
                  <a:t> al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[Dé a la clase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 minutos para hallar la diferencia como grupo usando la descomposición para restar. Recuerde a sus estudiantes que cualquiera podría responder por el grupo, por lo que cada estudiante debe prepararse para responder. Es esperable que sus estudiantes muestren su trabajo de diferentes maneras, como con vínculos numéricos, rectas numéricas o con el método de flechas].</a:t>
                </a: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[Diga un número del </a:t>
                </a:r>
                <a:r>
                  <a:rPr lang="es-US" sz="1200" b="1" i="0" strike="noStrike" cap="none" spc="0" baseline="0" dirty="0">
                    <a:solidFill>
                      <a:srgbClr val="000000"/>
                    </a:solidFill>
                    <a:effectLst/>
                    <a:latin typeface="Cambria"/>
                    <a:ea typeface="Cambria"/>
                    <a:cs typeface="Cambria"/>
                  </a:rPr>
                  <a:t>1</a:t>
                </a:r>
                <a:r>
                  <a:rPr lang="es-US" sz="1200" b="1" i="0" strike="noStrike" cap="none" spc="0" baseline="0" dirty="0">
                    <a:solidFill>
                      <a:srgbClr val="000000"/>
                    </a:solidFill>
                    <a:effectLst/>
                    <a:latin typeface="Libre Franklin"/>
                    <a:ea typeface="Libre Franklin"/>
                    <a:cs typeface="Libre Franklin"/>
                  </a:rPr>
                  <a:t> al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 Pida a quienes tengan asignado ese número que compartan las conclusiones de su grupo. Se espera que sus estudiantes produzcan trabajo y usen explicaciones como se muestra en la edición para la enseñanza].</a:t>
                </a:r>
              </a:p>
              <a:p>
                <a:endParaRPr lang="en-US" b="1" i="0" dirty="0">
                  <a:latin typeface="Libre Franklin"/>
                </a:endParaRP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r>
                  <a:rPr lang="es-US" sz="1800" b="1" i="0" strike="noStrike" cap="none" spc="0" baseline="0" dirty="0">
                    <a:solidFill>
                      <a:srgbClr val="000000"/>
                    </a:solidFill>
                    <a:effectLst/>
                    <a:latin typeface="Libre Franklin"/>
                    <a:ea typeface="Libre Franklin"/>
                    <a:cs typeface="Libre Franklin"/>
                  </a:rPr>
                  <a:t>Considere hacer las siguientes preguntas para promover el estándar MP7</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¿Cómo se relacionan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𝟏</m:t>
                        </m:r>
                      </m:num>
                      <m:den>
                        <m:r>
                          <a:rPr lang="en-US" b="1" i="1" smtClean="0">
                            <a:latin typeface="Cambria Math" panose="02040503050406030204" pitchFamily="18" charset="0"/>
                          </a:rPr>
                          <m:t>𝟒</m:t>
                        </m:r>
                      </m:den>
                    </m:f>
                  </m:oMath>
                </a14:m>
                <a:r>
                  <a:rPr lang="es-US" sz="1200" b="1" i="0" strike="noStrike" cap="none" spc="0" baseline="0" dirty="0">
                    <a:solidFill>
                      <a:srgbClr val="000000"/>
                    </a:solidFill>
                    <a:effectLst/>
                    <a:latin typeface="Libre Franklin"/>
                    <a:ea typeface="Libre Franklin"/>
                    <a:cs typeface="Libre Franklin"/>
                  </a:rPr>
                  <a:t> y </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𝟕</m:t>
                        </m:r>
                      </m:num>
                      <m:den>
                        <m:r>
                          <a:rPr lang="en-US" b="1" i="1" smtClean="0">
                            <a:latin typeface="Cambria Math" panose="02040503050406030204" pitchFamily="18" charset="0"/>
                          </a:rPr>
                          <m:t>𝟏𝟐</m:t>
                        </m:r>
                      </m:den>
                    </m:f>
                  </m:oMath>
                </a14:m>
                <a:r>
                  <a:rPr lang="es-US" sz="1200" b="1" i="0" strike="noStrike" cap="none" spc="0" baseline="0" dirty="0">
                    <a:solidFill>
                      <a:srgbClr val="000000"/>
                    </a:solidFill>
                    <a:effectLst/>
                    <a:latin typeface="Libre Franklin"/>
                    <a:ea typeface="Libre Franklin"/>
                    <a:cs typeface="Libre Franklin"/>
                  </a:rPr>
                  <a:t>? ¿Cómo puede ayudarles eso a resolver el problema?</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¿Pueden dividir </a:t>
                </a:r>
                <a:r>
                  <a:rPr lang="en-US" b="1" i="0" dirty="0">
                    <a:latin typeface="Libre Franklin"/>
                  </a:rPr>
                  <a:t>8</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𝟏𝟐</m:t>
                        </m:r>
                      </m:den>
                    </m:f>
                    <m:r>
                      <a:rPr lang="en-US" b="1" i="1" smtClean="0">
                        <a:latin typeface="Cambria Math" panose="02040503050406030204" pitchFamily="18" charset="0"/>
                      </a:rPr>
                      <m:t>−</m:t>
                    </m:r>
                    <m:r>
                      <a:rPr lang="en-US" b="1" i="1" smtClean="0">
                        <a:latin typeface="Cambria Math" panose="02040503050406030204" pitchFamily="18" charset="0"/>
                      </a:rPr>
                      <m:t>𝟓</m:t>
                    </m:r>
                    <m:f>
                      <m:fPr>
                        <m:ctrlPr>
                          <a:rPr lang="en-US" b="1" i="1" smtClean="0">
                            <a:latin typeface="Cambria Math" panose="02040503050406030204" pitchFamily="18" charset="0"/>
                          </a:rPr>
                        </m:ctrlPr>
                      </m:fPr>
                      <m:num>
                        <m:r>
                          <a:rPr lang="en-US" b="1" i="1" smtClean="0">
                            <a:latin typeface="Cambria Math" panose="02040503050406030204" pitchFamily="18" charset="0"/>
                          </a:rPr>
                          <m:t>𝟕</m:t>
                        </m:r>
                      </m:num>
                      <m:den>
                        <m:r>
                          <a:rPr lang="en-US" b="1" i="1" smtClean="0">
                            <a:latin typeface="Cambria Math" panose="02040503050406030204" pitchFamily="18" charset="0"/>
                          </a:rPr>
                          <m:t>𝟏𝟐</m:t>
                        </m:r>
                      </m:den>
                    </m:f>
                  </m:oMath>
                </a14:m>
                <a:r>
                  <a:rPr lang="es-US" sz="1200" b="1" i="0" strike="noStrike" cap="none" spc="0" baseline="0" dirty="0">
                    <a:solidFill>
                      <a:srgbClr val="000000"/>
                    </a:solidFill>
                    <a:effectLst/>
                    <a:latin typeface="Libre Franklin"/>
                    <a:ea typeface="Libre Franklin"/>
                    <a:cs typeface="Libre Franklin"/>
                  </a:rPr>
                  <a:t> en problemas de resta más simples?]</a:t>
                </a:r>
                <a:endParaRPr b="1" i="0" dirty="0">
                  <a:latin typeface="Libre Franklin"/>
                </a:endParaRPr>
              </a:p>
            </p:txBody>
          </p:sp>
        </mc:Choice>
        <mc:Fallback xmlns="">
          <p:sp>
            <p:nvSpPr>
              <p:cNvPr id="3" name="Notes Placeholder 2">
                <a:extLst>
                  <a:ext uri="{FF2B5EF4-FFF2-40B4-BE49-F238E27FC236}">
                    <a16:creationId xmlns:a16="http://schemas.microsoft.com/office/drawing/2014/main" id="{F3F9912C-0B9B-3289-CFBB-BD0A3F93757F}"/>
                  </a:ext>
                </a:extLst>
              </p:cNvPr>
              <p:cNvSpPr>
                <a:spLocks noGrp="1"/>
              </p:cNvSpPr>
              <p:nvPr>
                <p:ph type="body" idx="1"/>
              </p:nvPr>
            </p:nvSpPr>
            <p:spPr/>
            <p:txBody>
              <a:bodyPr>
                <a:normAutofit fontScale="92500" lnSpcReduction="20000"/>
              </a:bodyPr>
              <a:lstStyle/>
              <a:p>
                <a:r>
                  <a:rPr lang="es-US" sz="1200" b="1" i="0" strike="noStrike" cap="none" spc="0" baseline="0" dirty="0">
                    <a:solidFill>
                      <a:srgbClr val="000000"/>
                    </a:solidFill>
                    <a:effectLst/>
                    <a:latin typeface="Libre Franklin"/>
                    <a:ea typeface="Libre Franklin"/>
                    <a:cs typeface="Libre Franklin"/>
                  </a:rPr>
                  <a:t>[Use la rutina Cabezas numeradas para practicar el uso de la descomposición para restar con el problema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 Organice a la clase en grupos de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 y asigne a cada estudiante un número, del </a:t>
                </a:r>
                <a:r>
                  <a:rPr lang="es-US" sz="1200" b="1" i="0" strike="noStrike" cap="none" spc="0" baseline="0" dirty="0">
                    <a:solidFill>
                      <a:srgbClr val="000000"/>
                    </a:solidFill>
                    <a:effectLst/>
                    <a:latin typeface="Cambria"/>
                    <a:ea typeface="Cambria"/>
                    <a:cs typeface="Cambria"/>
                  </a:rPr>
                  <a:t>1</a:t>
                </a:r>
                <a:r>
                  <a:rPr lang="es-US" sz="1200" b="1" i="0" strike="noStrike" cap="none" spc="0" baseline="0" dirty="0">
                    <a:solidFill>
                      <a:srgbClr val="000000"/>
                    </a:solidFill>
                    <a:effectLst/>
                    <a:latin typeface="Libre Franklin"/>
                    <a:ea typeface="Libre Franklin"/>
                    <a:cs typeface="Libre Franklin"/>
                  </a:rPr>
                  <a:t> al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[Dé a la clase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 minutos para hallar la diferencia como grupo usando la descomposición para restar. Recuerde a sus estudiantes que cualquiera podría responder por el grupo, por lo que cada estudiante debe prepararse para responder. Es esperable que sus estudiantes muestren su trabajo de diferentes maneras, como con vínculos numéricos, rectas numéricas o con el método de flechas].</a:t>
                </a: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[Diga un número del </a:t>
                </a:r>
                <a:r>
                  <a:rPr lang="es-US" sz="1200" b="1" i="0" strike="noStrike" cap="none" spc="0" baseline="0" dirty="0">
                    <a:solidFill>
                      <a:srgbClr val="000000"/>
                    </a:solidFill>
                    <a:effectLst/>
                    <a:latin typeface="Cambria"/>
                    <a:ea typeface="Cambria"/>
                    <a:cs typeface="Cambria"/>
                  </a:rPr>
                  <a:t>1</a:t>
                </a:r>
                <a:r>
                  <a:rPr lang="es-US" sz="1200" b="1" i="0" strike="noStrike" cap="none" spc="0" baseline="0" dirty="0">
                    <a:solidFill>
                      <a:srgbClr val="000000"/>
                    </a:solidFill>
                    <a:effectLst/>
                    <a:latin typeface="Libre Franklin"/>
                    <a:ea typeface="Libre Franklin"/>
                    <a:cs typeface="Libre Franklin"/>
                  </a:rPr>
                  <a:t> al </a:t>
                </a:r>
                <a:r>
                  <a:rPr lang="es-US" sz="1200" b="1" i="0" strike="noStrike" cap="none" spc="0" baseline="0" dirty="0">
                    <a:solidFill>
                      <a:srgbClr val="000000"/>
                    </a:solidFill>
                    <a:effectLst/>
                    <a:latin typeface="Cambria"/>
                    <a:ea typeface="Cambria"/>
                    <a:cs typeface="Cambria"/>
                  </a:rPr>
                  <a:t>3</a:t>
                </a:r>
                <a:r>
                  <a:rPr lang="es-US" sz="1200" b="1" i="0" strike="noStrike" cap="none" spc="0" baseline="0" dirty="0">
                    <a:solidFill>
                      <a:srgbClr val="000000"/>
                    </a:solidFill>
                    <a:effectLst/>
                    <a:latin typeface="Libre Franklin"/>
                    <a:ea typeface="Libre Franklin"/>
                    <a:cs typeface="Libre Franklin"/>
                  </a:rPr>
                  <a:t>. Pida a quienes tengan asignado ese número que compartan las conclusiones de su grupo. Se espera que sus estudiantes produzcan trabajo y usen explicaciones como se muestra en la edición para la enseñanza].</a:t>
                </a:r>
              </a:p>
              <a:p>
                <a:endParaRPr lang="en-US" b="1" i="0" dirty="0">
                  <a:latin typeface="Libre Franklin"/>
                </a:endParaRP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r>
                  <a:rPr lang="es-US" sz="1800" b="1" i="0" strike="noStrike" cap="none" spc="0" baseline="0" dirty="0">
                    <a:solidFill>
                      <a:srgbClr val="000000"/>
                    </a:solidFill>
                    <a:effectLst/>
                    <a:latin typeface="Libre Franklin"/>
                    <a:ea typeface="Libre Franklin"/>
                    <a:cs typeface="Libre Franklin"/>
                  </a:rPr>
                  <a:t>Considere hacer las siguientes preguntas</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¿Cómo se relacionan </a:t>
                </a:r>
                <a:r>
                  <a:rPr lang="en-US" b="1" i="0">
                    <a:latin typeface="Cambria Math" panose="02040503050406030204" pitchFamily="18" charset="0"/>
                  </a:rPr>
                  <a:t>𝟏/𝟒</a:t>
                </a:r>
                <a:r>
                  <a:rPr lang="es-US" sz="1200" b="1" i="0" strike="noStrike" cap="none" spc="0" baseline="0" dirty="0">
                    <a:solidFill>
                      <a:srgbClr val="000000"/>
                    </a:solidFill>
                    <a:effectLst/>
                    <a:latin typeface="Libre Franklin"/>
                    <a:ea typeface="Libre Franklin"/>
                    <a:cs typeface="Libre Franklin"/>
                  </a:rPr>
                  <a:t> y </a:t>
                </a:r>
                <a:r>
                  <a:rPr lang="en-US" b="1" i="0">
                    <a:latin typeface="Cambria Math" panose="02040503050406030204" pitchFamily="18" charset="0"/>
                  </a:rPr>
                  <a:t>𝟕/𝟏𝟐</a:t>
                </a:r>
                <a:r>
                  <a:rPr lang="es-US" sz="1200" b="1" i="0" strike="noStrike" cap="none" spc="0" baseline="0" dirty="0">
                    <a:solidFill>
                      <a:srgbClr val="000000"/>
                    </a:solidFill>
                    <a:effectLst/>
                    <a:latin typeface="Libre Franklin"/>
                    <a:ea typeface="Libre Franklin"/>
                    <a:cs typeface="Libre Franklin"/>
                  </a:rPr>
                  <a:t>? ¿Cómo puede ayudarles eso a resolver el problema?</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¿Pueden dividir </a:t>
                </a:r>
                <a:r>
                  <a:rPr lang="en-US" b="1" i="0" dirty="0">
                    <a:latin typeface="Libre Franklin"/>
                  </a:rPr>
                  <a:t>8</a:t>
                </a:r>
                <a:r>
                  <a:rPr lang="en-US" b="1" i="0">
                    <a:latin typeface="Cambria Math" panose="02040503050406030204" pitchFamily="18" charset="0"/>
                  </a:rPr>
                  <a:t>𝟑/𝟏𝟐−𝟓 𝟕/𝟏𝟐</a:t>
                </a:r>
                <a:r>
                  <a:rPr lang="es-US" sz="1200" b="1" i="0" strike="noStrike" cap="none" spc="0" baseline="0" dirty="0">
                    <a:solidFill>
                      <a:srgbClr val="000000"/>
                    </a:solidFill>
                    <a:effectLst/>
                    <a:latin typeface="Libre Franklin"/>
                    <a:ea typeface="Libre Franklin"/>
                    <a:cs typeface="Libre Franklin"/>
                  </a:rPr>
                  <a:t> en problemas de resta más simples?]</a:t>
                </a:r>
                <a:endParaRPr b="1" i="0" dirty="0">
                  <a:latin typeface="Libre Franklin"/>
                </a:endParaRPr>
              </a:p>
            </p:txBody>
          </p:sp>
        </mc:Fallback>
      </mc:AlternateContent>
      <p:sp>
        <p:nvSpPr>
          <p:cNvPr id="4" name="Slide Number Placeholder 3">
            <a:extLst>
              <a:ext uri="{FF2B5EF4-FFF2-40B4-BE49-F238E27FC236}">
                <a16:creationId xmlns:a16="http://schemas.microsoft.com/office/drawing/2014/main" id="{1BFAED6D-F9EE-2ADF-E980-F1621D242BC7}"/>
              </a:ext>
            </a:extLst>
          </p:cNvPr>
          <p:cNvSpPr>
            <a:spLocks noGrp="1"/>
          </p:cNvSpPr>
          <p:nvPr>
            <p:ph type="sldNum" sz="quarter" idx="10"/>
          </p:nvPr>
        </p:nvSpPr>
        <p:spPr/>
        <p:txBody>
          <a:bodyPr/>
          <a:lstStyle/>
          <a:p>
            <a:fld id="{6101C5E1-D8E9-464D-A93E-CE21651935A7}" type="slidenum">
              <a:rPr lang="en-US" smtClean="0"/>
              <a:t>26</a:t>
            </a:fld>
            <a:endParaRPr lang="en-US"/>
          </a:p>
        </p:txBody>
      </p:sp>
    </p:spTree>
    <p:extLst>
      <p:ext uri="{BB962C8B-B14F-4D97-AF65-F5344CB8AC3E}">
        <p14:creationId xmlns:p14="http://schemas.microsoft.com/office/powerpoint/2010/main" val="22819439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8E78B2-C45E-A96B-98AD-9DB3EAA177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529968-176C-3B08-D861-7E2A3C2DB4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641693-1366-1D2F-1874-C6D8DD91DAEE}"/>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[Pida a sus estudiantes que vayan al problema 4. Invite a sus estudiantes a considerar todos los métodos de resta que exploraron y a intentar restar usando la mayor cantidad de estrategias que puedan en </a:t>
            </a:r>
            <a:r>
              <a:rPr lang="es-US" sz="1200" b="1" i="0" strike="noStrike" cap="none" spc="0" baseline="0" dirty="0">
                <a:solidFill>
                  <a:srgbClr val="000000"/>
                </a:solidFill>
                <a:effectLst/>
                <a:latin typeface="Cambria"/>
                <a:ea typeface="Cambria"/>
                <a:cs typeface="Cambria"/>
              </a:rPr>
              <a:t>4</a:t>
            </a:r>
            <a:r>
              <a:rPr lang="es-US" sz="1200" b="1" i="0" strike="noStrike" cap="none" spc="0" baseline="0" dirty="0">
                <a:solidFill>
                  <a:srgbClr val="000000"/>
                </a:solidFill>
                <a:effectLst/>
                <a:latin typeface="Libre Franklin"/>
                <a:ea typeface="Libre Franklin"/>
                <a:cs typeface="Libre Franklin"/>
              </a:rPr>
              <a:t> minutos. Anime a sus estudiantes a estimar primero y, luego, a usar sus estimaciones para comprobar si sus respuestas son razonables].</a:t>
            </a:r>
          </a:p>
          <a:p>
            <a:endParaRPr lang="en-US" b="0" i="0" dirty="0">
              <a:latin typeface="Libre Franklin"/>
            </a:endParaRPr>
          </a:p>
          <a:p>
            <a:r>
              <a:rPr lang="es-US" sz="1200" b="1" i="0" strike="noStrike" cap="none" spc="0" baseline="0" dirty="0">
                <a:solidFill>
                  <a:srgbClr val="000000"/>
                </a:solidFill>
                <a:effectLst/>
                <a:latin typeface="Libre Franklin"/>
                <a:ea typeface="Libre Franklin"/>
                <a:cs typeface="Libre Franklin"/>
              </a:rPr>
              <a:t>[Recorra el salón de clases para identificar a quienes estén usando diferentes métodos para restar. Espere ver trabajo semejante a los ejemplos proporcionados en la edición para la enseñanza].</a:t>
            </a: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[Invite a sus estudiantes a compartir su trabajo con una pareja para comparar los métodos. Luego, haga la siguiente pregunta].</a:t>
            </a:r>
          </a:p>
          <a:p>
            <a:endParaRPr lang="en-US" b="0" i="0" dirty="0">
              <a:latin typeface="Libre Franklin"/>
            </a:endParaRPr>
          </a:p>
          <a:p>
            <a:r>
              <a:rPr lang="es-US" sz="1200" b="0" i="0" strike="noStrike" cap="none" spc="0" baseline="0" dirty="0">
                <a:solidFill>
                  <a:srgbClr val="000000"/>
                </a:solidFill>
                <a:effectLst/>
                <a:latin typeface="Libre Franklin"/>
                <a:ea typeface="Libre Franklin"/>
                <a:cs typeface="Libre Franklin"/>
              </a:rPr>
              <a:t>¿Qué método creen que es el más eficiente para hallar la diferencia?</a:t>
            </a:r>
            <a:endParaRPr b="0" i="0" dirty="0">
              <a:latin typeface="Libre Franklin"/>
            </a:endParaRPr>
          </a:p>
        </p:txBody>
      </p:sp>
      <p:sp>
        <p:nvSpPr>
          <p:cNvPr id="4" name="Slide Number Placeholder 3">
            <a:extLst>
              <a:ext uri="{FF2B5EF4-FFF2-40B4-BE49-F238E27FC236}">
                <a16:creationId xmlns:a16="http://schemas.microsoft.com/office/drawing/2014/main" id="{2B8245BA-8496-89E0-900F-13D9538E96A8}"/>
              </a:ext>
            </a:extLst>
          </p:cNvPr>
          <p:cNvSpPr>
            <a:spLocks noGrp="1"/>
          </p:cNvSpPr>
          <p:nvPr>
            <p:ph type="sldNum" sz="quarter" idx="10"/>
          </p:nvPr>
        </p:nvSpPr>
        <p:spPr/>
        <p:txBody>
          <a:bodyPr/>
          <a:lstStyle/>
          <a:p>
            <a:fld id="{6101C5E1-D8E9-464D-A93E-CE21651935A7}" type="slidenum">
              <a:rPr lang="en-US" smtClean="0"/>
              <a:t>27</a:t>
            </a:fld>
            <a:endParaRPr lang="en-US"/>
          </a:p>
        </p:txBody>
      </p:sp>
    </p:spTree>
    <p:extLst>
      <p:ext uri="{BB962C8B-B14F-4D97-AF65-F5344CB8AC3E}">
        <p14:creationId xmlns:p14="http://schemas.microsoft.com/office/powerpoint/2010/main" val="35296151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F0371-3EF7-DE2B-D7EB-C887D19189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C67AC5-C3E0-5DA1-FE3C-282EEB8C38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56C706-1C31-96EC-59E9-BB86F4A64FA3}"/>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trabajo. Diga a la clase que el resultado de este trabajo es la respuesta correcta].</a:t>
            </a:r>
          </a:p>
          <a:p>
            <a:endParaRPr lang="en-US" b="0" i="0">
              <a:latin typeface="Libre Franklin"/>
            </a:endParaRPr>
          </a:p>
          <a:p>
            <a:r>
              <a:rPr lang="es-US" sz="1200" b="0" i="0" strike="noStrike" cap="none" spc="0" baseline="0">
                <a:solidFill>
                  <a:srgbClr val="000000"/>
                </a:solidFill>
                <a:effectLst/>
                <a:latin typeface="Libre Franklin"/>
                <a:ea typeface="Libre Franklin"/>
                <a:cs typeface="Libre Franklin"/>
              </a:rPr>
              <a:t>¿Cómo restó esta persona?</a:t>
            </a:r>
          </a:p>
          <a:p>
            <a:endParaRPr lang="en-US" b="0" i="0">
              <a:latin typeface="Libre Franklin"/>
            </a:endParaRPr>
          </a:p>
          <a:p>
            <a:r>
              <a:rPr lang="es-US" sz="1200" b="0" i="0" strike="noStrike" cap="none" spc="0" baseline="0">
                <a:solidFill>
                  <a:srgbClr val="000000"/>
                </a:solidFill>
                <a:effectLst/>
                <a:latin typeface="Libre Franklin"/>
                <a:ea typeface="Libre Franklin"/>
                <a:cs typeface="Libre Franklin"/>
              </a:rPr>
              <a:t>¿Hubieran elegido este método para restar? ¿Por qué?</a:t>
            </a:r>
          </a:p>
          <a:p>
            <a:endParaRPr lang="en-US" b="0" i="0">
              <a:latin typeface="Libre Franklin"/>
            </a:endParaRPr>
          </a:p>
          <a:p>
            <a:r>
              <a:rPr lang="es-US" sz="1200" b="0" i="0" strike="noStrike" cap="none" spc="0" baseline="0">
                <a:solidFill>
                  <a:srgbClr val="000000"/>
                </a:solidFill>
                <a:effectLst/>
                <a:latin typeface="Libre Franklin"/>
                <a:ea typeface="Libre Franklin"/>
                <a:cs typeface="Libre Franklin"/>
              </a:rPr>
              <a:t>Aunque el resultado de este método es la respuesta correcta, siempre es una buena idea considerar primero la expresión para poder elegir el método que tenga más sentido para ustedes y que, incluso, pueda hacer sus trabajos más simples.</a:t>
            </a:r>
          </a:p>
          <a:p>
            <a:endParaRPr lang="en-US" b="1" i="0">
              <a:latin typeface="Libre Franklin"/>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cuándo podrían usar este método de expresar números mixtos como fracciones mayores que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como ayuda para restar].</a:t>
            </a:r>
            <a:endParaRPr b="1" i="0">
              <a:latin typeface="Libre Franklin"/>
            </a:endParaRPr>
          </a:p>
        </p:txBody>
      </p:sp>
      <p:sp>
        <p:nvSpPr>
          <p:cNvPr id="4" name="Slide Number Placeholder 3">
            <a:extLst>
              <a:ext uri="{FF2B5EF4-FFF2-40B4-BE49-F238E27FC236}">
                <a16:creationId xmlns:a16="http://schemas.microsoft.com/office/drawing/2014/main" id="{1D8F207C-4DC2-C40F-BC57-B12E3CC3E93D}"/>
              </a:ext>
            </a:extLst>
          </p:cNvPr>
          <p:cNvSpPr>
            <a:spLocks noGrp="1"/>
          </p:cNvSpPr>
          <p:nvPr>
            <p:ph type="sldNum" sz="quarter" idx="10"/>
          </p:nvPr>
        </p:nvSpPr>
        <p:spPr/>
        <p:txBody>
          <a:bodyPr/>
          <a:lstStyle/>
          <a:p>
            <a:fld id="{6101C5E1-D8E9-464D-A93E-CE21651935A7}" type="slidenum">
              <a:rPr lang="en-US" smtClean="0"/>
              <a:t>28</a:t>
            </a:fld>
            <a:endParaRPr lang="en-US"/>
          </a:p>
        </p:txBody>
      </p:sp>
    </p:spTree>
    <p:extLst>
      <p:ext uri="{BB962C8B-B14F-4D97-AF65-F5344CB8AC3E}">
        <p14:creationId xmlns:p14="http://schemas.microsoft.com/office/powerpoint/2010/main" val="37979620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endParaRPr b="1">
              <a:latin typeface="Libre Franklin" pitchFamily="2" charset="0"/>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a:p>
            <a:endParaRPr/>
          </a:p>
        </p:txBody>
      </p:sp>
      <p:sp>
        <p:nvSpPr>
          <p:cNvPr id="4" name="Slide Number Placeholder 3"/>
          <p:cNvSpPr>
            <a:spLocks noGrp="1"/>
          </p:cNvSpPr>
          <p:nvPr>
            <p:ph type="sldNum" sz="quarter" idx="10"/>
          </p:nvPr>
        </p:nvSpPr>
        <p:spPr/>
        <p:txBody>
          <a:bodyPr/>
          <a:lstStyle/>
          <a:p>
            <a:fld id="{6101C5E1-D8E9-464D-A93E-CE21651935A7}" type="slidenum">
              <a:rPr lang="en-US" smtClean="0"/>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[Reúna a la clase y pídales que tengan a mano su Grupo de problemas. Guíe una conversación de toda la clase sobre el uso de varios métodos para restar números mixtos usando las preguntas. Anime a sus estudiantes a reformular o complementar las respuestas de sus pares].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vayan a los problemas 4 a 13 de su Grupo de problemas. Invite a sus estudiantes a elegir un problema como ayuda para responder las siguientes preguntas].</a:t>
            </a:r>
          </a:p>
        </p:txBody>
      </p:sp>
      <p:sp>
        <p:nvSpPr>
          <p:cNvPr id="4" name="Slide Number Placeholder 3"/>
          <p:cNvSpPr>
            <a:spLocks noGrp="1"/>
          </p:cNvSpPr>
          <p:nvPr>
            <p:ph type="sldNum" sz="quarter" idx="5"/>
          </p:nvPr>
        </p:nvSpPr>
        <p:spPr/>
        <p:txBody>
          <a:bodyPr/>
          <a:lstStyle/>
          <a:p>
            <a:fld id="{0B0F539B-F1C1-4ADB-81D1-E7D98D4FA728}" type="slidenum">
              <a:rPr lang="en-IN" smtClean="0"/>
              <a:t>32</a:t>
            </a:fld>
            <a:endParaRPr lang="en-IN"/>
          </a:p>
        </p:txBody>
      </p:sp>
    </p:spTree>
    <p:extLst>
      <p:ext uri="{BB962C8B-B14F-4D97-AF65-F5344CB8AC3E}">
        <p14:creationId xmlns:p14="http://schemas.microsoft.com/office/powerpoint/2010/main" val="29649391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a:t>
            </a:r>
            <a:r>
              <a:rPr lang="es-US" sz="1200" b="1" i="0" strike="noStrike" cap="none" spc="0" baseline="0">
                <a:solidFill>
                  <a:srgbClr val="000000"/>
                </a:solidFill>
                <a:effectLst/>
                <a:latin typeface="Cambria"/>
                <a:ea typeface="Cambria"/>
                <a:cs typeface="Cambria"/>
              </a:rPr>
              <a:t>5</a:t>
            </a:r>
            <a:r>
              <a:rPr lang="es-US" sz="1200" b="1" i="0" strike="noStrike" cap="none" spc="0" baseline="0">
                <a:solidFill>
                  <a:srgbClr val="000000"/>
                </a:solidFill>
                <a:effectLst/>
                <a:latin typeface="Libre Franklin"/>
                <a:ea typeface="Libre Franklin"/>
                <a:cs typeface="Libre Franklin"/>
              </a:rPr>
              <a:t> minutos para que cada estudiante complete el Boleto de salida. Es posible recopilar datos formativos incluso si hay estudiantes que no completan todos los problemas].</a:t>
            </a:r>
          </a:p>
        </p:txBody>
      </p:sp>
      <p:sp>
        <p:nvSpPr>
          <p:cNvPr id="4" name="Slide Number Placeholder 3"/>
          <p:cNvSpPr>
            <a:spLocks noGrp="1"/>
          </p:cNvSpPr>
          <p:nvPr>
            <p:ph type="sldNum" sz="quarter" idx="5"/>
          </p:nvPr>
        </p:nvSpPr>
        <p:spPr/>
        <p:txBody>
          <a:bodyPr/>
          <a:lstStyle/>
          <a:p>
            <a:fld id="{0B0F539B-F1C1-4ADB-81D1-E7D98D4FA728}" type="slidenum">
              <a:rPr lang="en-IN" smtClean="0"/>
              <a:t>33</a:t>
            </a:fld>
            <a:endParaRPr lang="en-IN"/>
          </a:p>
        </p:txBody>
      </p:sp>
    </p:spTree>
    <p:extLst>
      <p:ext uri="{BB962C8B-B14F-4D97-AF65-F5344CB8AC3E}">
        <p14:creationId xmlns:p14="http://schemas.microsoft.com/office/powerpoint/2010/main" val="34464728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chor="t">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194400" y="193843"/>
            <a:ext cx="1587600" cy="1530300"/>
          </a:xfrm>
        </p:spPr>
        <p:txBody>
          <a:bodyPr anchor="ctr">
            <a:noAutofit/>
          </a:bodyPr>
          <a:lstStyle>
            <a:lvl1pPr marL="0" indent="0" algn="ctr">
              <a:buNone/>
              <a:defRPr sz="7200" b="1">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hasCustomPrompt="1"/>
          </p:nvPr>
        </p:nvSpPr>
        <p:spPr>
          <a:xfrm>
            <a:off x="194400" y="2870086"/>
            <a:ext cx="11803200" cy="423863"/>
          </a:xfrm>
        </p:spPr>
        <p:txBody>
          <a:bodyPr>
            <a:normAutofit/>
          </a:bodyPr>
          <a:lstStyle>
            <a:lvl1pPr marL="0" indent="0">
              <a:buNone/>
              <a:defRPr sz="1800" b="1">
                <a:latin typeface="Libre Franklin" pitchFamily="2" charset="0"/>
              </a:defRPr>
            </a:lvl1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lang="en-IN" sz="1800" b="1">
                <a:latin typeface="Libre Franklin" pitchFamily="2" charset="0"/>
              </a:rPr>
              <a:t>Key Question</a:t>
            </a:r>
            <a:endParaRPr lang="en-IN" sz="1800"/>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38658347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122422"/>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65582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572462677"/>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122422"/>
            <a:ext cx="2119099"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5582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2497187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8" y="122422"/>
            <a:ext cx="2006558"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5582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92756721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38925875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3212901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937372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26802428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3" name="Rectangle 2">
            <a:extLst>
              <a:ext uri="{FF2B5EF4-FFF2-40B4-BE49-F238E27FC236}">
                <a16:creationId xmlns:a16="http://schemas.microsoft.com/office/drawing/2014/main" id="{3BC4101F-B095-248D-879B-5DC8878F2C9C}"/>
              </a:ext>
            </a:extLst>
          </p:cNvPr>
          <p:cNvSpPr/>
          <p:nvPr userDrawn="1"/>
        </p:nvSpPr>
        <p:spPr>
          <a:xfrm>
            <a:off x="272408" y="122422"/>
            <a:ext cx="2006558"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Tree>
    <p:extLst>
      <p:ext uri="{BB962C8B-B14F-4D97-AF65-F5344CB8AC3E}">
        <p14:creationId xmlns:p14="http://schemas.microsoft.com/office/powerpoint/2010/main" val="42004905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01966075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7" y="150558"/>
            <a:ext cx="1795543"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Tree>
    <p:extLst>
      <p:ext uri="{BB962C8B-B14F-4D97-AF65-F5344CB8AC3E}">
        <p14:creationId xmlns:p14="http://schemas.microsoft.com/office/powerpoint/2010/main" val="12158999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7059699"/>
      </p:ext>
    </p:extLst>
  </p:cSld>
  <p:clrMap bg1="lt1" tx1="dk1" bg2="lt2" tx2="dk2" accent1="accent1" accent2="accent2" accent3="accent3" accent4="accent4" accent5="accent5" accent6="accent6" hlink="hlink" folHlink="folHlink"/>
  <p:sldLayoutIdLst>
    <p:sldLayoutId id="2147483722"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61697707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95843111"/>
      </p:ext>
    </p:extLst>
  </p:cSld>
  <p:clrMap bg1="lt1" tx1="dk1" bg2="lt2" tx2="dk2" accent1="accent1" accent2="accent2" accent3="accent3" accent4="accent4" accent5="accent5" accent6="accent6" hlink="hlink" folHlink="folHlink"/>
  <p:sldLayoutIdLst>
    <p:sldLayoutId id="2147483731"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dirty="0">
                <a:latin typeface="Libre Franklin" pitchFamily="2" charset="0"/>
              </a:rPr>
              <a:t>© 2025 Great Minds PBC. Reproduction, distribution, or alteration of this PowerPoint or any slides, in whole or in part, is not permitted.</a:t>
            </a:r>
            <a:endParaRPr lang="en-IN" sz="800" dirty="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8266818"/>
      </p:ext>
    </p:extLst>
  </p:cSld>
  <p:clrMap bg1="lt1" tx1="dk1" bg2="lt2" tx2="dk2" accent1="accent1" accent2="accent2" accent3="accent3" accent4="accent4" accent5="accent5" accent6="accent6" hlink="hlink" folHlink="folHlink"/>
  <p:sldLayoutIdLst>
    <p:sldLayoutId id="2147483733" r:id="rId1"/>
    <p:sldLayoutId id="2147483734"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
        <p:nvSpPr>
          <p:cNvPr id="6" name="TextBox 5">
            <a:extLst>
              <a:ext uri="{FF2B5EF4-FFF2-40B4-BE49-F238E27FC236}">
                <a16:creationId xmlns:a16="http://schemas.microsoft.com/office/drawing/2014/main" id="{C2EF2698-BEAC-4536-84AD-F7F15E871E68}"/>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dirty="0">
                <a:latin typeface="Libre Franklin" pitchFamily="2" charset="0"/>
              </a:rPr>
              <a:t>© 2025 Great Minds PBC. Reproduction, distribution, or alteration of this PowerPoint or any slides, in whole or in part, is not permitted.</a:t>
            </a:r>
            <a:endParaRPr lang="en-IN" sz="800" dirty="0">
              <a:latin typeface="Libre Franklin" pitchFamily="2" charset="0"/>
            </a:endParaRPr>
          </a:p>
        </p:txBody>
      </p:sp>
    </p:spTree>
    <p:extLst>
      <p:ext uri="{BB962C8B-B14F-4D97-AF65-F5344CB8AC3E}">
        <p14:creationId xmlns:p14="http://schemas.microsoft.com/office/powerpoint/2010/main" val="2584817246"/>
      </p:ext>
    </p:extLst>
  </p:cSld>
  <p:clrMap bg1="lt1" tx1="dk1" bg2="lt2" tx2="dk2" accent1="accent1" accent2="accent2" accent3="accent3" accent4="accent4" accent5="accent5" accent6="accent6" hlink="hlink" folHlink="folHlink"/>
  <p:sldLayoutIdLst>
    <p:sldLayoutId id="2147483736"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image" Target="../media/image38.png"/></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58.png"/></Relationships>
</file>

<file path=ppt/slides/_rels/slide2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60.png"/></Relationships>
</file>

<file path=ppt/slides/_rels/slide2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64.png"/></Relationships>
</file>

<file path=ppt/slides/_rels/slide2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65.png"/></Relationships>
</file>

<file path=ppt/slides/_rels/slide2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69.png"/></Relationships>
</file>

<file path=ppt/slides/_rels/slide2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p:cNvSpPr txBox="1">
            <a:spLocks noGrp="1"/>
          </p:cNvSpPr>
          <p:nvPr>
            <p:ph type="title"/>
          </p:nvPr>
        </p:nvSpPr>
        <p:spPr>
          <a:xfrm>
            <a:off x="2110534" y="852157"/>
            <a:ext cx="9887065" cy="959709"/>
          </a:xfrm>
        </p:spPr>
        <p:txBody>
          <a:bodyPr>
            <a:noAutofit/>
          </a:bodyPr>
          <a:lstStyle/>
          <a:p>
            <a:r>
              <a:rPr lang="es-US" b="1" i="0" strike="noStrike" cap="none" spc="0" baseline="0" dirty="0">
                <a:solidFill>
                  <a:srgbClr val="000000"/>
                </a:solidFill>
                <a:effectLst/>
                <a:latin typeface="Libre Franklin"/>
                <a:ea typeface="Libre Franklin"/>
                <a:cs typeface="Libre Franklin"/>
              </a:rPr>
              <a:t>Restar números mixtos de números mixtos con unidades relacionadas</a:t>
            </a:r>
          </a:p>
        </p:txBody>
      </p:sp>
      <p:sp>
        <p:nvSpPr>
          <p:cNvPr id="3" name="Content Placeholder 18"/>
          <p:cNvSpPr txBox="1">
            <a:spLocks noGrp="1"/>
          </p:cNvSpPr>
          <p:nvPr>
            <p:ph sz="quarter" idx="21"/>
          </p:nvPr>
        </p:nvSpPr>
        <p:spPr/>
        <p:txBody>
          <a:bodyPr/>
          <a:lstStyle/>
          <a:p>
            <a:r>
              <a:t>13</a:t>
            </a:r>
          </a:p>
        </p:txBody>
      </p:sp>
      <p:sp>
        <p:nvSpPr>
          <p:cNvPr id="4" name="Content Placeholder 22"/>
          <p:cNvSpPr txBox="1">
            <a:spLocks noGrp="1"/>
          </p:cNvSpPr>
          <p:nvPr>
            <p:ph sz="quarter" idx="22"/>
          </p:nvPr>
        </p:nvSpPr>
        <p:spPr>
          <a:xfrm>
            <a:off x="2109788" y="452504"/>
            <a:ext cx="4832350" cy="326430"/>
          </a:xfrm>
        </p:spPr>
        <p:txBody>
          <a:bodyPr>
            <a:normAutofit/>
          </a:bodyPr>
          <a:lstStyle/>
          <a:p>
            <a:r>
              <a:rPr lang="es-US" sz="1400" b="1" i="0" strike="noStrike" cap="none" spc="0" baseline="0" dirty="0">
                <a:solidFill>
                  <a:srgbClr val="D62714"/>
                </a:solidFill>
                <a:effectLst/>
                <a:latin typeface="Libre Franklin"/>
                <a:ea typeface="Libre Franklin"/>
                <a:cs typeface="Libre Franklin"/>
              </a:rPr>
              <a:t>Lección 13</a:t>
            </a:r>
          </a:p>
        </p:txBody>
      </p:sp>
      <p:sp>
        <p:nvSpPr>
          <p:cNvPr id="5" name="Content Placeholder 24"/>
          <p:cNvSpPr txBox="1">
            <a:spLocks noGrp="1"/>
          </p:cNvSpPr>
          <p:nvPr>
            <p:ph sz="quarter" idx="23" hasCustomPrompt="1"/>
          </p:nvPr>
        </p:nvSpPr>
        <p:spPr>
          <a:xfrm>
            <a:off x="194400" y="2870086"/>
            <a:ext cx="1915388" cy="423863"/>
          </a:xfrm>
        </p:spPr>
        <p:txBody>
          <a:bodyPr>
            <a:normAutofit/>
          </a:bodyPr>
          <a:lstStyle/>
          <a:p>
            <a:r>
              <a:rPr lang="es-US" sz="1800" b="1" i="0" strike="noStrike" cap="none" spc="0" baseline="0" dirty="0">
                <a:solidFill>
                  <a:srgbClr val="000000"/>
                </a:solidFill>
                <a:effectLst/>
                <a:latin typeface="Libre Franklin"/>
                <a:ea typeface="Libre Franklin"/>
                <a:cs typeface="Libre Franklin"/>
              </a:rPr>
              <a:t>Pregunta clave</a:t>
            </a:r>
          </a:p>
        </p:txBody>
      </p:sp>
      <p:sp>
        <p:nvSpPr>
          <p:cNvPr id="6" name="Content Placeholder 26"/>
          <p:cNvSpPr txBox="1">
            <a:spLocks noGrp="1"/>
          </p:cNvSpPr>
          <p:nvPr>
            <p:ph sz="quarter" idx="24"/>
          </p:nvPr>
        </p:nvSpPr>
        <p:spPr>
          <a:xfrm>
            <a:off x="194400" y="3508259"/>
            <a:ext cx="10110258" cy="789517"/>
          </a:xfrm>
        </p:spPr>
        <p:txBody>
          <a:bodyPr/>
          <a:lstStyle/>
          <a:p>
            <a:r>
              <a:rPr lang="es-US" sz="1600" b="0" i="0" strike="noStrike" cap="none" spc="0" baseline="0" dirty="0">
                <a:solidFill>
                  <a:srgbClr val="000000"/>
                </a:solidFill>
                <a:effectLst/>
                <a:latin typeface="Libre Franklin"/>
                <a:ea typeface="Libre Franklin"/>
                <a:cs typeface="Libre Franklin"/>
              </a:rPr>
              <a:t>¿Cómo deciden qué método usar para restar números mixtos con unidades relacionadas?</a:t>
            </a:r>
            <a:r>
              <a:rPr sz="1600" dirty="0"/>
              <a:t>
</a:t>
            </a:r>
            <a:r>
              <a:rPr lang="es-US" sz="1600" b="0" i="0" strike="noStrike" cap="none" spc="0" baseline="0" dirty="0">
                <a:solidFill>
                  <a:srgbClr val="000000"/>
                </a:solidFill>
                <a:effectLst/>
                <a:latin typeface="Libre Franklin"/>
                <a:ea typeface="Libre Franklin"/>
                <a:cs typeface="Libre Franklin"/>
              </a:rPr>
              <a:t>¿Alguna vez deciden cambiar a un método diferente luego de haber comenzado a trabajar? ¿Cuándo?</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50400"/>
            <a:ext cx="11667575" cy="1829200"/>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(1 de 8)</a:t>
            </a:r>
            <a:endParaRPr sz="2400" b="1" i="0" dirty="0">
              <a:solidFill>
                <a:srgbClr val="D62714"/>
              </a:solidFill>
              <a:latin typeface="Libre Franklin"/>
            </a:endParaRPr>
          </a:p>
        </p:txBody>
      </p:sp>
      <p:sp>
        <p:nvSpPr>
          <p:cNvPr id="14" name="Content Placeholder 1"/>
          <p:cNvSpPr>
            <a:spLocks noGrp="1"/>
          </p:cNvSpPr>
          <p:nvPr>
            <p:ph sz="quarter" idx="26"/>
          </p:nvPr>
        </p:nvSpPr>
        <p:spPr>
          <a:xfrm>
            <a:off x="273600" y="2497138"/>
            <a:ext cx="2001684" cy="256458"/>
          </a:xfrm>
        </p:spPr>
        <p:txBody>
          <a:bodyPr>
            <a:normAutofit fontScale="92500"/>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1 dividido entre 4 = espacio.">
            <a:extLst>
              <a:ext uri="{FF2B5EF4-FFF2-40B4-BE49-F238E27FC236}">
                <a16:creationId xmlns:a16="http://schemas.microsoft.com/office/drawing/2014/main" id="{E224FA21-20A1-10BD-6551-360557410B4C}"/>
              </a:ext>
            </a:extLst>
          </p:cNvPr>
          <p:cNvPicPr>
            <a:picLocks/>
          </p:cNvPicPr>
          <p:nvPr/>
        </p:nvPicPr>
        <p:blipFill>
          <a:blip r:embed="rId3"/>
          <a:stretch>
            <a:fillRect/>
          </a:stretch>
        </p:blipFill>
        <p:spPr>
          <a:xfrm>
            <a:off x="5008563" y="1978021"/>
            <a:ext cx="2133600" cy="1447800"/>
          </a:xfrm>
          <a:prstGeom prst="rect">
            <a:avLst/>
          </a:prstGeom>
        </p:spPr>
      </p:pic>
      <p:pic>
        <p:nvPicPr>
          <p:cNvPr id="6" name="Picture 5" descr="1 dividido entre 4 = 1 cuarto.">
            <a:extLst>
              <a:ext uri="{FF2B5EF4-FFF2-40B4-BE49-F238E27FC236}">
                <a16:creationId xmlns:a16="http://schemas.microsoft.com/office/drawing/2014/main" id="{73E05BA9-7CCA-3914-BD69-00E47E42C93A}"/>
              </a:ext>
            </a:extLst>
          </p:cNvPr>
          <p:cNvPicPr>
            <a:picLocks/>
          </p:cNvPicPr>
          <p:nvPr/>
        </p:nvPicPr>
        <p:blipFill>
          <a:blip r:embed="rId4"/>
          <a:stretch>
            <a:fillRect/>
          </a:stretch>
        </p:blipFill>
        <p:spPr>
          <a:xfrm>
            <a:off x="5005388" y="1976434"/>
            <a:ext cx="2184400" cy="1447800"/>
          </a:xfrm>
          <a:prstGeom prst="rect">
            <a:avLst/>
          </a:prstGeom>
        </p:spPr>
      </p:pic>
      <p:sp>
        <p:nvSpPr>
          <p:cNvPr id="17" name="Content Placeholder 4"/>
          <p:cNvSpPr>
            <a:spLocks noGrp="1"/>
          </p:cNvSpPr>
          <p:nvPr>
            <p:ph sz="quarter" idx="26"/>
          </p:nvPr>
        </p:nvSpPr>
        <p:spPr>
          <a:xfrm>
            <a:off x="10024533" y="5893620"/>
            <a:ext cx="1371600" cy="270113"/>
          </a:xfrm>
        </p:spPr>
        <p:txBody>
          <a:bodyPr>
            <a:normAutofit fontScale="92500"/>
          </a:bodyPr>
          <a:lstStyle/>
          <a:p>
            <a:r>
              <a:rPr lang="es-US" sz="800" b="0" i="0" strike="noStrike" cap="none" spc="0" baseline="0" dirty="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BB1E5-32AD-821A-323C-3F47FA1F6C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B500D1-B033-7739-47D7-04B04B4B5CE8}"/>
              </a:ext>
            </a:extLst>
          </p:cNvPr>
          <p:cNvSpPr>
            <a:spLocks noGrp="1"/>
          </p:cNvSpPr>
          <p:nvPr>
            <p:ph type="title" hasCustomPrompt="1"/>
          </p:nvPr>
        </p:nvSpPr>
        <p:spPr>
          <a:xfrm>
            <a:off x="273600" y="50400"/>
            <a:ext cx="11667575" cy="1829200"/>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(2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01690BED-04E5-F752-8E12-436080F32577}"/>
              </a:ext>
            </a:extLst>
          </p:cNvPr>
          <p:cNvSpPr>
            <a:spLocks noGrp="1"/>
          </p:cNvSpPr>
          <p:nvPr>
            <p:ph sz="quarter" idx="26"/>
          </p:nvPr>
        </p:nvSpPr>
        <p:spPr>
          <a:xfrm>
            <a:off x="273600" y="2218985"/>
            <a:ext cx="2001684" cy="256458"/>
          </a:xfrm>
        </p:spPr>
        <p:txBody>
          <a:bodyPr>
            <a:normAutofit fontScale="92500"/>
          </a:bodyPr>
          <a:lstStyle/>
          <a:p>
            <a:r>
              <a:rPr lang="es-US" sz="7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3 dividido entre 4 = espacio.">
            <a:extLst>
              <a:ext uri="{FF2B5EF4-FFF2-40B4-BE49-F238E27FC236}">
                <a16:creationId xmlns:a16="http://schemas.microsoft.com/office/drawing/2014/main" id="{383BE2DD-A71A-8E50-54C6-CE9A4BCAE767}"/>
              </a:ext>
            </a:extLst>
          </p:cNvPr>
          <p:cNvPicPr>
            <a:picLocks/>
          </p:cNvPicPr>
          <p:nvPr/>
        </p:nvPicPr>
        <p:blipFill>
          <a:blip r:embed="rId3"/>
          <a:stretch>
            <a:fillRect/>
          </a:stretch>
        </p:blipFill>
        <p:spPr>
          <a:xfrm>
            <a:off x="5008563" y="2045758"/>
            <a:ext cx="2133600" cy="1447800"/>
          </a:xfrm>
          <a:prstGeom prst="rect">
            <a:avLst/>
          </a:prstGeom>
        </p:spPr>
      </p:pic>
      <p:pic>
        <p:nvPicPr>
          <p:cNvPr id="6" name="Picture 5" descr="3 dividido entre 4 = 3 cuartos.">
            <a:extLst>
              <a:ext uri="{FF2B5EF4-FFF2-40B4-BE49-F238E27FC236}">
                <a16:creationId xmlns:a16="http://schemas.microsoft.com/office/drawing/2014/main" id="{E417137E-5784-3FB0-532D-8AD2D61B9C03}"/>
              </a:ext>
            </a:extLst>
          </p:cNvPr>
          <p:cNvPicPr>
            <a:picLocks/>
          </p:cNvPicPr>
          <p:nvPr/>
        </p:nvPicPr>
        <p:blipFill>
          <a:blip r:embed="rId4"/>
          <a:stretch>
            <a:fillRect/>
          </a:stretch>
        </p:blipFill>
        <p:spPr>
          <a:xfrm>
            <a:off x="5005388" y="2044171"/>
            <a:ext cx="2184400" cy="1447800"/>
          </a:xfrm>
          <a:prstGeom prst="rect">
            <a:avLst/>
          </a:prstGeom>
        </p:spPr>
      </p:pic>
      <p:sp>
        <p:nvSpPr>
          <p:cNvPr id="17" name="Content Placeholder 4">
            <a:extLst>
              <a:ext uri="{FF2B5EF4-FFF2-40B4-BE49-F238E27FC236}">
                <a16:creationId xmlns:a16="http://schemas.microsoft.com/office/drawing/2014/main" id="{0CEE1EE0-6CA2-3E83-9D44-E61429FA43AB}"/>
              </a:ext>
            </a:extLst>
          </p:cNvPr>
          <p:cNvSpPr>
            <a:spLocks noGrp="1"/>
          </p:cNvSpPr>
          <p:nvPr>
            <p:ph sz="quarter" idx="26"/>
          </p:nvPr>
        </p:nvSpPr>
        <p:spPr>
          <a:xfrm>
            <a:off x="10075333" y="5893619"/>
            <a:ext cx="1422400" cy="287047"/>
          </a:xfrm>
        </p:spPr>
        <p:txBody>
          <a:bodyPr>
            <a:normAutofit lnSpcReduction="10000"/>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18943121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2D449-9DB9-7F68-36D8-CF38827140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1B8DB9-0454-91E2-F910-B18E1839CDE0}"/>
              </a:ext>
            </a:extLst>
          </p:cNvPr>
          <p:cNvSpPr>
            <a:spLocks noGrp="1"/>
          </p:cNvSpPr>
          <p:nvPr>
            <p:ph type="title" hasCustomPrompt="1"/>
          </p:nvPr>
        </p:nvSpPr>
        <p:spPr>
          <a:xfrm>
            <a:off x="273600" y="50399"/>
            <a:ext cx="11667575" cy="1795333"/>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(3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123FFCBD-0491-FB3E-91DB-2966687CCF3B}"/>
              </a:ext>
            </a:extLst>
          </p:cNvPr>
          <p:cNvSpPr>
            <a:spLocks noGrp="1"/>
          </p:cNvSpPr>
          <p:nvPr>
            <p:ph sz="quarter" idx="26"/>
          </p:nvPr>
        </p:nvSpPr>
        <p:spPr>
          <a:xfrm>
            <a:off x="273600" y="2405949"/>
            <a:ext cx="2001684" cy="256458"/>
          </a:xfrm>
        </p:spPr>
        <p:txBody>
          <a:bodyPr>
            <a:normAutofit fontScale="92500"/>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8 dividido entre 4 = espacio.">
            <a:extLst>
              <a:ext uri="{FF2B5EF4-FFF2-40B4-BE49-F238E27FC236}">
                <a16:creationId xmlns:a16="http://schemas.microsoft.com/office/drawing/2014/main" id="{D15ECD7D-1FF5-4353-6D62-7BC714F1C4B8}"/>
              </a:ext>
            </a:extLst>
          </p:cNvPr>
          <p:cNvPicPr>
            <a:picLocks/>
          </p:cNvPicPr>
          <p:nvPr/>
        </p:nvPicPr>
        <p:blipFill>
          <a:blip r:embed="rId3"/>
          <a:stretch>
            <a:fillRect/>
          </a:stretch>
        </p:blipFill>
        <p:spPr>
          <a:xfrm>
            <a:off x="4989513" y="1910290"/>
            <a:ext cx="2171700" cy="1447800"/>
          </a:xfrm>
          <a:prstGeom prst="rect">
            <a:avLst/>
          </a:prstGeom>
        </p:spPr>
      </p:pic>
      <p:pic>
        <p:nvPicPr>
          <p:cNvPr id="6" name="Picture 5" descr="8 dividido entre 4 = 8 cuartos = 2.">
            <a:extLst>
              <a:ext uri="{FF2B5EF4-FFF2-40B4-BE49-F238E27FC236}">
                <a16:creationId xmlns:a16="http://schemas.microsoft.com/office/drawing/2014/main" id="{1B1FBA2C-34C3-D037-1FF8-403800273E1D}"/>
              </a:ext>
            </a:extLst>
          </p:cNvPr>
          <p:cNvPicPr>
            <a:picLocks/>
          </p:cNvPicPr>
          <p:nvPr/>
        </p:nvPicPr>
        <p:blipFill>
          <a:blip r:embed="rId4"/>
          <a:stretch>
            <a:fillRect/>
          </a:stretch>
        </p:blipFill>
        <p:spPr>
          <a:xfrm>
            <a:off x="5000767" y="1911353"/>
            <a:ext cx="3098800" cy="1447800"/>
          </a:xfrm>
          <a:prstGeom prst="rect">
            <a:avLst/>
          </a:prstGeom>
        </p:spPr>
      </p:pic>
      <p:sp>
        <p:nvSpPr>
          <p:cNvPr id="17" name="Content Placeholder 4">
            <a:extLst>
              <a:ext uri="{FF2B5EF4-FFF2-40B4-BE49-F238E27FC236}">
                <a16:creationId xmlns:a16="http://schemas.microsoft.com/office/drawing/2014/main" id="{906EC519-6623-17A0-AFC5-F04EEA5F21CE}"/>
              </a:ext>
            </a:extLst>
          </p:cNvPr>
          <p:cNvSpPr>
            <a:spLocks noGrp="1"/>
          </p:cNvSpPr>
          <p:nvPr>
            <p:ph sz="quarter" idx="26"/>
          </p:nvPr>
        </p:nvSpPr>
        <p:spPr>
          <a:xfrm>
            <a:off x="9450848" y="5893619"/>
            <a:ext cx="2063819" cy="33784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1787695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6E4B7-E5B5-4A09-69A7-724A828CA3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93871A-93AC-C871-96F9-67F8D5BC55B1}"/>
              </a:ext>
            </a:extLst>
          </p:cNvPr>
          <p:cNvSpPr>
            <a:spLocks noGrp="1"/>
          </p:cNvSpPr>
          <p:nvPr>
            <p:ph type="title" hasCustomPrompt="1"/>
          </p:nvPr>
        </p:nvSpPr>
        <p:spPr>
          <a:xfrm>
            <a:off x="273600" y="50399"/>
            <a:ext cx="11667575" cy="1812267"/>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(4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D974C830-BF2A-915D-357D-7CF5CBE72243}"/>
              </a:ext>
            </a:extLst>
          </p:cNvPr>
          <p:cNvSpPr>
            <a:spLocks noGrp="1"/>
          </p:cNvSpPr>
          <p:nvPr>
            <p:ph sz="quarter" idx="26"/>
          </p:nvPr>
        </p:nvSpPr>
        <p:spPr>
          <a:xfrm>
            <a:off x="273600" y="2219603"/>
            <a:ext cx="2001684" cy="256458"/>
          </a:xfrm>
        </p:spPr>
        <p:txBody>
          <a:bodyPr>
            <a:normAutofit fontScale="92500"/>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16 dividido entre 4 = espacio.">
            <a:extLst>
              <a:ext uri="{FF2B5EF4-FFF2-40B4-BE49-F238E27FC236}">
                <a16:creationId xmlns:a16="http://schemas.microsoft.com/office/drawing/2014/main" id="{2B974D02-2299-7945-5F35-47A4E74A1F0D}"/>
              </a:ext>
            </a:extLst>
          </p:cNvPr>
          <p:cNvPicPr>
            <a:picLocks/>
          </p:cNvPicPr>
          <p:nvPr/>
        </p:nvPicPr>
        <p:blipFill>
          <a:blip r:embed="rId3"/>
          <a:stretch>
            <a:fillRect/>
          </a:stretch>
        </p:blipFill>
        <p:spPr>
          <a:xfrm>
            <a:off x="4375150" y="1994954"/>
            <a:ext cx="2501900" cy="1447800"/>
          </a:xfrm>
          <a:prstGeom prst="rect">
            <a:avLst/>
          </a:prstGeom>
        </p:spPr>
      </p:pic>
      <p:pic>
        <p:nvPicPr>
          <p:cNvPr id="6" name="Picture 5" descr="16 dividido entre 4 = 16 cuartos = 4.">
            <a:extLst>
              <a:ext uri="{FF2B5EF4-FFF2-40B4-BE49-F238E27FC236}">
                <a16:creationId xmlns:a16="http://schemas.microsoft.com/office/drawing/2014/main" id="{59FE012E-FF97-6B25-B86B-8FC91B6B6A0E}"/>
              </a:ext>
            </a:extLst>
          </p:cNvPr>
          <p:cNvPicPr>
            <a:picLocks/>
          </p:cNvPicPr>
          <p:nvPr/>
        </p:nvPicPr>
        <p:blipFill>
          <a:blip r:embed="rId4"/>
          <a:stretch>
            <a:fillRect/>
          </a:stretch>
        </p:blipFill>
        <p:spPr>
          <a:xfrm>
            <a:off x="4359231" y="1993676"/>
            <a:ext cx="3784600" cy="1447800"/>
          </a:xfrm>
          <a:prstGeom prst="rect">
            <a:avLst/>
          </a:prstGeom>
        </p:spPr>
      </p:pic>
      <p:sp>
        <p:nvSpPr>
          <p:cNvPr id="17" name="Content Placeholder 4">
            <a:extLst>
              <a:ext uri="{FF2B5EF4-FFF2-40B4-BE49-F238E27FC236}">
                <a16:creationId xmlns:a16="http://schemas.microsoft.com/office/drawing/2014/main" id="{00041D1E-CD03-D040-A348-AD89C3F9D607}"/>
              </a:ext>
            </a:extLst>
          </p:cNvPr>
          <p:cNvSpPr>
            <a:spLocks noGrp="1"/>
          </p:cNvSpPr>
          <p:nvPr>
            <p:ph sz="quarter" idx="26"/>
          </p:nvPr>
        </p:nvSpPr>
        <p:spPr>
          <a:xfrm>
            <a:off x="9450849" y="5893620"/>
            <a:ext cx="1979152" cy="25318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74745557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305CB-E5B0-23ED-4CD4-B1625C2D49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C851B9-FE35-334F-1BC4-20494870DDA3}"/>
              </a:ext>
            </a:extLst>
          </p:cNvPr>
          <p:cNvSpPr>
            <a:spLocks noGrp="1"/>
          </p:cNvSpPr>
          <p:nvPr>
            <p:ph type="title" hasCustomPrompt="1"/>
          </p:nvPr>
        </p:nvSpPr>
        <p:spPr>
          <a:xfrm>
            <a:off x="273600" y="50399"/>
            <a:ext cx="11667575" cy="1846133"/>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(5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969347A6-4494-DD6F-FF3B-C5170407F1BF}"/>
              </a:ext>
            </a:extLst>
          </p:cNvPr>
          <p:cNvSpPr>
            <a:spLocks noGrp="1"/>
          </p:cNvSpPr>
          <p:nvPr>
            <p:ph sz="quarter" idx="26"/>
          </p:nvPr>
        </p:nvSpPr>
        <p:spPr>
          <a:xfrm>
            <a:off x="273600" y="2242267"/>
            <a:ext cx="2001684" cy="256458"/>
          </a:xfrm>
        </p:spPr>
        <p:txBody>
          <a:bodyPr>
            <a:normAutofit fontScale="92500"/>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2 dividido entre 5 = espacio.">
            <a:extLst>
              <a:ext uri="{FF2B5EF4-FFF2-40B4-BE49-F238E27FC236}">
                <a16:creationId xmlns:a16="http://schemas.microsoft.com/office/drawing/2014/main" id="{A8163C24-D9C8-9F5C-F1FE-D4B425E36390}"/>
              </a:ext>
            </a:extLst>
          </p:cNvPr>
          <p:cNvPicPr>
            <a:picLocks/>
          </p:cNvPicPr>
          <p:nvPr/>
        </p:nvPicPr>
        <p:blipFill>
          <a:blip r:embed="rId3"/>
          <a:stretch>
            <a:fillRect/>
          </a:stretch>
        </p:blipFill>
        <p:spPr>
          <a:xfrm>
            <a:off x="5027613" y="2028823"/>
            <a:ext cx="2095500" cy="1447800"/>
          </a:xfrm>
          <a:prstGeom prst="rect">
            <a:avLst/>
          </a:prstGeom>
        </p:spPr>
      </p:pic>
      <p:pic>
        <p:nvPicPr>
          <p:cNvPr id="6" name="Picture 5" descr="2 dividido entre 5 = 2 quintos.">
            <a:extLst>
              <a:ext uri="{FF2B5EF4-FFF2-40B4-BE49-F238E27FC236}">
                <a16:creationId xmlns:a16="http://schemas.microsoft.com/office/drawing/2014/main" id="{CAEF6FF0-338B-3651-6AE0-B127545D02B1}"/>
              </a:ext>
            </a:extLst>
          </p:cNvPr>
          <p:cNvPicPr>
            <a:picLocks/>
          </p:cNvPicPr>
          <p:nvPr/>
        </p:nvPicPr>
        <p:blipFill>
          <a:blip r:embed="rId4"/>
          <a:stretch>
            <a:fillRect/>
          </a:stretch>
        </p:blipFill>
        <p:spPr>
          <a:xfrm>
            <a:off x="5017754" y="2025674"/>
            <a:ext cx="2095500" cy="1460500"/>
          </a:xfrm>
          <a:prstGeom prst="rect">
            <a:avLst/>
          </a:prstGeom>
        </p:spPr>
      </p:pic>
      <p:sp>
        <p:nvSpPr>
          <p:cNvPr id="17" name="Content Placeholder 4">
            <a:extLst>
              <a:ext uri="{FF2B5EF4-FFF2-40B4-BE49-F238E27FC236}">
                <a16:creationId xmlns:a16="http://schemas.microsoft.com/office/drawing/2014/main" id="{13744126-EC8F-9467-0325-1A87D0C50B35}"/>
              </a:ext>
            </a:extLst>
          </p:cNvPr>
          <p:cNvSpPr>
            <a:spLocks noGrp="1"/>
          </p:cNvSpPr>
          <p:nvPr>
            <p:ph sz="quarter" idx="26"/>
          </p:nvPr>
        </p:nvSpPr>
        <p:spPr>
          <a:xfrm>
            <a:off x="9450849" y="5893620"/>
            <a:ext cx="1979152" cy="25318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7157909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73478F-34D0-0488-9337-17D9BFFCA6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CE2120-B253-A2A5-56EC-D9B1BBB88CDA}"/>
              </a:ext>
            </a:extLst>
          </p:cNvPr>
          <p:cNvSpPr>
            <a:spLocks noGrp="1"/>
          </p:cNvSpPr>
          <p:nvPr>
            <p:ph type="title" hasCustomPrompt="1"/>
          </p:nvPr>
        </p:nvSpPr>
        <p:spPr>
          <a:xfrm>
            <a:off x="273600" y="50399"/>
            <a:ext cx="11667575" cy="1846133"/>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(6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DB981845-67A6-6758-0A48-12C33EA4BAC9}"/>
              </a:ext>
            </a:extLst>
          </p:cNvPr>
          <p:cNvSpPr>
            <a:spLocks noGrp="1"/>
          </p:cNvSpPr>
          <p:nvPr>
            <p:ph sz="quarter" idx="26"/>
          </p:nvPr>
        </p:nvSpPr>
        <p:spPr>
          <a:xfrm>
            <a:off x="273600" y="2219514"/>
            <a:ext cx="2001684" cy="256458"/>
          </a:xfrm>
        </p:spPr>
        <p:txBody>
          <a:bodyPr>
            <a:normAutofit fontScale="92500"/>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3 dividido entre 5 = espacio.">
            <a:extLst>
              <a:ext uri="{FF2B5EF4-FFF2-40B4-BE49-F238E27FC236}">
                <a16:creationId xmlns:a16="http://schemas.microsoft.com/office/drawing/2014/main" id="{0E9AC85C-5218-77FF-FE16-015E282BBD50}"/>
              </a:ext>
            </a:extLst>
          </p:cNvPr>
          <p:cNvPicPr>
            <a:picLocks/>
          </p:cNvPicPr>
          <p:nvPr/>
        </p:nvPicPr>
        <p:blipFill>
          <a:blip r:embed="rId3"/>
          <a:stretch>
            <a:fillRect/>
          </a:stretch>
        </p:blipFill>
        <p:spPr>
          <a:xfrm>
            <a:off x="5033963" y="2079626"/>
            <a:ext cx="2082800" cy="1447800"/>
          </a:xfrm>
          <a:prstGeom prst="rect">
            <a:avLst/>
          </a:prstGeom>
        </p:spPr>
      </p:pic>
      <p:pic>
        <p:nvPicPr>
          <p:cNvPr id="6" name="Picture 5" descr="3 dividido entre 5 = 3 quintos.">
            <a:extLst>
              <a:ext uri="{FF2B5EF4-FFF2-40B4-BE49-F238E27FC236}">
                <a16:creationId xmlns:a16="http://schemas.microsoft.com/office/drawing/2014/main" id="{C4B469DC-0209-F3D5-BAA1-921B80F3D207}"/>
              </a:ext>
            </a:extLst>
          </p:cNvPr>
          <p:cNvPicPr>
            <a:picLocks/>
          </p:cNvPicPr>
          <p:nvPr/>
        </p:nvPicPr>
        <p:blipFill>
          <a:blip r:embed="rId4"/>
          <a:stretch>
            <a:fillRect/>
          </a:stretch>
        </p:blipFill>
        <p:spPr>
          <a:xfrm>
            <a:off x="5040480" y="2076981"/>
            <a:ext cx="2082800" cy="1460500"/>
          </a:xfrm>
          <a:prstGeom prst="rect">
            <a:avLst/>
          </a:prstGeom>
        </p:spPr>
      </p:pic>
      <p:sp>
        <p:nvSpPr>
          <p:cNvPr id="17" name="Content Placeholder 4">
            <a:extLst>
              <a:ext uri="{FF2B5EF4-FFF2-40B4-BE49-F238E27FC236}">
                <a16:creationId xmlns:a16="http://schemas.microsoft.com/office/drawing/2014/main" id="{D6CE380F-3E8E-9526-5927-FECA954C614B}"/>
              </a:ext>
            </a:extLst>
          </p:cNvPr>
          <p:cNvSpPr>
            <a:spLocks noGrp="1"/>
          </p:cNvSpPr>
          <p:nvPr>
            <p:ph sz="quarter" idx="26"/>
          </p:nvPr>
        </p:nvSpPr>
        <p:spPr>
          <a:xfrm>
            <a:off x="9450849" y="5893620"/>
            <a:ext cx="2080752" cy="236247"/>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37352411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17117-41BB-B059-08DE-16A1705787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0A32A5-9BC2-8069-1BD5-05796EE0258D}"/>
              </a:ext>
            </a:extLst>
          </p:cNvPr>
          <p:cNvSpPr>
            <a:spLocks noGrp="1"/>
          </p:cNvSpPr>
          <p:nvPr>
            <p:ph type="title" hasCustomPrompt="1"/>
          </p:nvPr>
        </p:nvSpPr>
        <p:spPr>
          <a:xfrm>
            <a:off x="273600" y="50399"/>
            <a:ext cx="11667575" cy="1863067"/>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(7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EA0D3D75-55C7-E7B0-84AC-C20746E85A92}"/>
              </a:ext>
            </a:extLst>
          </p:cNvPr>
          <p:cNvSpPr>
            <a:spLocks noGrp="1"/>
          </p:cNvSpPr>
          <p:nvPr>
            <p:ph sz="quarter" idx="26"/>
          </p:nvPr>
        </p:nvSpPr>
        <p:spPr>
          <a:xfrm>
            <a:off x="273600" y="2242267"/>
            <a:ext cx="2001684" cy="256458"/>
          </a:xfrm>
        </p:spPr>
        <p:txBody>
          <a:bodyPr>
            <a:normAutofit fontScale="92500"/>
          </a:bodyPr>
          <a:lstStyle/>
          <a:p>
            <a:r>
              <a:rPr lang="es-US" sz="7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5 dividido entre 5 = espacio.">
            <a:extLst>
              <a:ext uri="{FF2B5EF4-FFF2-40B4-BE49-F238E27FC236}">
                <a16:creationId xmlns:a16="http://schemas.microsoft.com/office/drawing/2014/main" id="{2FB3055B-038B-AB23-1D8A-5CFBF31F3141}"/>
              </a:ext>
            </a:extLst>
          </p:cNvPr>
          <p:cNvPicPr>
            <a:picLocks/>
          </p:cNvPicPr>
          <p:nvPr/>
        </p:nvPicPr>
        <p:blipFill>
          <a:blip r:embed="rId3"/>
          <a:stretch>
            <a:fillRect/>
          </a:stretch>
        </p:blipFill>
        <p:spPr>
          <a:xfrm>
            <a:off x="4584700" y="2062689"/>
            <a:ext cx="2082800" cy="1447800"/>
          </a:xfrm>
          <a:prstGeom prst="rect">
            <a:avLst/>
          </a:prstGeom>
        </p:spPr>
      </p:pic>
      <p:pic>
        <p:nvPicPr>
          <p:cNvPr id="6" name="Picture 5" descr="5 dividido entre 5 = 5 quintos = 1.">
            <a:extLst>
              <a:ext uri="{FF2B5EF4-FFF2-40B4-BE49-F238E27FC236}">
                <a16:creationId xmlns:a16="http://schemas.microsoft.com/office/drawing/2014/main" id="{024C19AE-D38A-2BBE-A077-276BC9F577F0}"/>
              </a:ext>
            </a:extLst>
          </p:cNvPr>
          <p:cNvPicPr>
            <a:picLocks/>
          </p:cNvPicPr>
          <p:nvPr/>
        </p:nvPicPr>
        <p:blipFill>
          <a:blip r:embed="rId4"/>
          <a:stretch>
            <a:fillRect/>
          </a:stretch>
        </p:blipFill>
        <p:spPr>
          <a:xfrm>
            <a:off x="4593809" y="2057036"/>
            <a:ext cx="2959100" cy="1460500"/>
          </a:xfrm>
          <a:prstGeom prst="rect">
            <a:avLst/>
          </a:prstGeom>
        </p:spPr>
      </p:pic>
      <p:sp>
        <p:nvSpPr>
          <p:cNvPr id="17" name="Content Placeholder 4">
            <a:extLst>
              <a:ext uri="{FF2B5EF4-FFF2-40B4-BE49-F238E27FC236}">
                <a16:creationId xmlns:a16="http://schemas.microsoft.com/office/drawing/2014/main" id="{10044DC5-EB23-9B70-D284-867EE7DBC3B8}"/>
              </a:ext>
            </a:extLst>
          </p:cNvPr>
          <p:cNvSpPr>
            <a:spLocks noGrp="1"/>
          </p:cNvSpPr>
          <p:nvPr>
            <p:ph sz="quarter" idx="26"/>
          </p:nvPr>
        </p:nvSpPr>
        <p:spPr>
          <a:xfrm>
            <a:off x="9450849" y="5893619"/>
            <a:ext cx="2080752" cy="270113"/>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0777538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E785ED-B7BA-0B26-E3D7-20D43BAAC8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39FA53-01E6-480E-AAD8-F28CC4885F8A}"/>
              </a:ext>
            </a:extLst>
          </p:cNvPr>
          <p:cNvSpPr>
            <a:spLocks noGrp="1"/>
          </p:cNvSpPr>
          <p:nvPr>
            <p:ph type="title" hasCustomPrompt="1"/>
          </p:nvPr>
        </p:nvSpPr>
        <p:spPr>
          <a:xfrm>
            <a:off x="273600" y="50399"/>
            <a:ext cx="11667575" cy="1846133"/>
          </a:xfrm>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Interpretar la división como una fracción (8 de 8)</a:t>
            </a:r>
            <a:endParaRPr sz="2400" b="1" i="0" dirty="0">
              <a:solidFill>
                <a:srgbClr val="D62714"/>
              </a:solidFill>
              <a:latin typeface="Libre Franklin"/>
            </a:endParaRPr>
          </a:p>
        </p:txBody>
      </p:sp>
      <p:sp>
        <p:nvSpPr>
          <p:cNvPr id="14" name="Content Placeholder 1">
            <a:extLst>
              <a:ext uri="{FF2B5EF4-FFF2-40B4-BE49-F238E27FC236}">
                <a16:creationId xmlns:a16="http://schemas.microsoft.com/office/drawing/2014/main" id="{3C6D325D-D8D8-0A85-718D-BC3BCD08B607}"/>
              </a:ext>
            </a:extLst>
          </p:cNvPr>
          <p:cNvSpPr>
            <a:spLocks noGrp="1"/>
          </p:cNvSpPr>
          <p:nvPr>
            <p:ph sz="quarter" idx="26"/>
          </p:nvPr>
        </p:nvSpPr>
        <p:spPr>
          <a:xfrm>
            <a:off x="273600" y="2498725"/>
            <a:ext cx="2001684" cy="256458"/>
          </a:xfrm>
        </p:spPr>
        <p:txBody>
          <a:bodyPr>
            <a:normAutofit fontScale="92500"/>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9" name="Picture 8" descr="20 dividido entre 5 = espacio.">
            <a:extLst>
              <a:ext uri="{FF2B5EF4-FFF2-40B4-BE49-F238E27FC236}">
                <a16:creationId xmlns:a16="http://schemas.microsoft.com/office/drawing/2014/main" id="{E491EE07-A281-40FC-CE31-B1A6E10DB673}"/>
              </a:ext>
            </a:extLst>
          </p:cNvPr>
          <p:cNvPicPr>
            <a:picLocks/>
          </p:cNvPicPr>
          <p:nvPr/>
        </p:nvPicPr>
        <p:blipFill>
          <a:blip r:embed="rId3"/>
          <a:stretch>
            <a:fillRect/>
          </a:stretch>
        </p:blipFill>
        <p:spPr>
          <a:xfrm>
            <a:off x="4248150" y="2011887"/>
            <a:ext cx="2755900" cy="1447800"/>
          </a:xfrm>
          <a:prstGeom prst="rect">
            <a:avLst/>
          </a:prstGeom>
        </p:spPr>
      </p:pic>
      <p:pic>
        <p:nvPicPr>
          <p:cNvPr id="6" name="Picture 5" descr="20 dividido entre 5 = 20 quintos = 4.">
            <a:extLst>
              <a:ext uri="{FF2B5EF4-FFF2-40B4-BE49-F238E27FC236}">
                <a16:creationId xmlns:a16="http://schemas.microsoft.com/office/drawing/2014/main" id="{FC07F8CD-2967-17E1-4C11-DA8B60032513}"/>
              </a:ext>
            </a:extLst>
          </p:cNvPr>
          <p:cNvPicPr>
            <a:picLocks/>
          </p:cNvPicPr>
          <p:nvPr/>
        </p:nvPicPr>
        <p:blipFill>
          <a:blip r:embed="rId4"/>
          <a:stretch>
            <a:fillRect/>
          </a:stretch>
        </p:blipFill>
        <p:spPr>
          <a:xfrm>
            <a:off x="4255001" y="2006073"/>
            <a:ext cx="3733800" cy="1460500"/>
          </a:xfrm>
          <a:prstGeom prst="rect">
            <a:avLst/>
          </a:prstGeom>
        </p:spPr>
      </p:pic>
      <p:sp>
        <p:nvSpPr>
          <p:cNvPr id="17" name="Content Placeholder 4">
            <a:extLst>
              <a:ext uri="{FF2B5EF4-FFF2-40B4-BE49-F238E27FC236}">
                <a16:creationId xmlns:a16="http://schemas.microsoft.com/office/drawing/2014/main" id="{09A2EE2C-ACA6-040A-0AD1-D70D4BC51BBF}"/>
              </a:ext>
            </a:extLst>
          </p:cNvPr>
          <p:cNvSpPr>
            <a:spLocks noGrp="1"/>
          </p:cNvSpPr>
          <p:nvPr>
            <p:ph sz="quarter" idx="26"/>
          </p:nvPr>
        </p:nvSpPr>
        <p:spPr>
          <a:xfrm>
            <a:off x="9450849" y="5893620"/>
            <a:ext cx="2029952" cy="25318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2840886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Respuesta a coro: Descomponer números mixtos (1 de 6)</a:t>
            </a:r>
            <a:endParaRPr sz="2400" b="1" i="0" dirty="0">
              <a:solidFill>
                <a:srgbClr val="D62714"/>
              </a:solidFill>
              <a:latin typeface="Libre Franklin"/>
            </a:endParaRPr>
          </a:p>
        </p:txBody>
      </p:sp>
      <p:sp>
        <p:nvSpPr>
          <p:cNvPr id="14" name="Content Placeholder 1"/>
          <p:cNvSpPr>
            <a:spLocks noGrp="1"/>
          </p:cNvSpPr>
          <p:nvPr>
            <p:ph sz="quarter" idx="26"/>
          </p:nvPr>
        </p:nvSpPr>
        <p:spPr>
          <a:xfrm>
            <a:off x="273600" y="1849830"/>
            <a:ext cx="1595694" cy="271206"/>
          </a:xfrm>
        </p:spPr>
        <p:txBody>
          <a:bodyPr>
            <a:normAutofit fontScale="92500"/>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Placeholder 2" descr="Un vínculo numérico descompuesto en 2 partes. El total es 2 y 1 tercio. 1 parte es 1. 1 parte es un número desconocido."/>
          <p:cNvPicPr/>
          <p:nvPr/>
        </p:nvPicPr>
        <p:blipFill>
          <a:blip r:embed="rId3"/>
          <a:stretch>
            <a:fillRect/>
          </a:stretch>
        </p:blipFill>
        <p:spPr>
          <a:xfrm>
            <a:off x="4104322" y="1382964"/>
            <a:ext cx="3983355" cy="3429000"/>
          </a:xfrm>
          <a:prstGeom prst="rect">
            <a:avLst/>
          </a:prstGeom>
        </p:spPr>
      </p:pic>
      <p:pic>
        <p:nvPicPr>
          <p:cNvPr id="7" name="Picture 6" descr="Una ecuación muestra 2 y 1 tercio = 1 + espacio.">
            <a:extLst>
              <a:ext uri="{FF2B5EF4-FFF2-40B4-BE49-F238E27FC236}">
                <a16:creationId xmlns:a16="http://schemas.microsoft.com/office/drawing/2014/main" id="{59DD4A49-4912-FF25-E865-0DDDB2D3D8C7}"/>
              </a:ext>
            </a:extLst>
          </p:cNvPr>
          <p:cNvPicPr>
            <a:picLocks/>
          </p:cNvPicPr>
          <p:nvPr/>
        </p:nvPicPr>
        <p:blipFill>
          <a:blip r:embed="rId4"/>
          <a:stretch>
            <a:fillRect/>
          </a:stretch>
        </p:blipFill>
        <p:spPr>
          <a:xfrm>
            <a:off x="4560888" y="4862513"/>
            <a:ext cx="3276600" cy="1460500"/>
          </a:xfrm>
          <a:prstGeom prst="rect">
            <a:avLst/>
          </a:prstGeom>
        </p:spPr>
      </p:pic>
      <p:pic>
        <p:nvPicPr>
          <p:cNvPr id="16" name="Picture Placeholder 3" descr="La parte desconocida es 1 y 1 tercio."/>
          <p:cNvPicPr/>
          <p:nvPr/>
        </p:nvPicPr>
        <p:blipFill>
          <a:blip r:embed="rId5"/>
          <a:stretch>
            <a:fillRect/>
          </a:stretch>
        </p:blipFill>
        <p:spPr>
          <a:xfrm>
            <a:off x="4104322" y="1382964"/>
            <a:ext cx="3983355" cy="3429000"/>
          </a:xfrm>
          <a:prstGeom prst="rect">
            <a:avLst/>
          </a:prstGeom>
        </p:spPr>
      </p:pic>
      <p:pic>
        <p:nvPicPr>
          <p:cNvPr id="4" name="Picture 3" descr="Una ecuación muestra 2 y 1 tercio = 1 más 1 y 1 tercio.">
            <a:extLst>
              <a:ext uri="{FF2B5EF4-FFF2-40B4-BE49-F238E27FC236}">
                <a16:creationId xmlns:a16="http://schemas.microsoft.com/office/drawing/2014/main" id="{D7C5AE78-5649-8B6B-7199-C41EB2F0627F}"/>
              </a:ext>
            </a:extLst>
          </p:cNvPr>
          <p:cNvPicPr>
            <a:picLocks/>
          </p:cNvPicPr>
          <p:nvPr/>
        </p:nvPicPr>
        <p:blipFill>
          <a:blip r:embed="rId6"/>
          <a:stretch>
            <a:fillRect/>
          </a:stretch>
        </p:blipFill>
        <p:spPr>
          <a:xfrm>
            <a:off x="4554872" y="4864769"/>
            <a:ext cx="3352800" cy="1574800"/>
          </a:xfrm>
          <a:prstGeom prst="rect">
            <a:avLst/>
          </a:prstGeom>
        </p:spPr>
      </p:pic>
      <p:sp>
        <p:nvSpPr>
          <p:cNvPr id="19" name="Content Placeholder 6"/>
          <p:cNvSpPr>
            <a:spLocks noGrp="1"/>
          </p:cNvSpPr>
          <p:nvPr>
            <p:ph sz="quarter" idx="26"/>
          </p:nvPr>
        </p:nvSpPr>
        <p:spPr>
          <a:xfrm>
            <a:off x="9608984" y="5908367"/>
            <a:ext cx="1837949" cy="255365"/>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16"/>
                                        </p:tgtEl>
                                        <p:attrNameLst>
                                          <p:attrName>style.visibility</p:attrName>
                                        </p:attrNameLst>
                                      </p:cBhvr>
                                      <p:to>
                                        <p:strVal val="visible"/>
                                      </p:to>
                                    </p:set>
                                  </p:childTnLst>
                                </p:cTn>
                              </p:par>
                              <p:par>
                                <p:cTn id="10" presetID="1" presetClass="exit" presetSubtype="0" fill="hold" nodeType="withEffect">
                                  <p:stCondLst>
                                    <p:cond delay="0"/>
                                  </p:stCondLst>
                                  <p:childTnLst>
                                    <p:set>
                                      <p:cBhvr>
                                        <p:cTn id="11" dur="1" fill="hold">
                                          <p:stCondLst>
                                            <p:cond delay="0"/>
                                          </p:stCondLst>
                                        </p:cTn>
                                        <p:tgtEl>
                                          <p:spTgt spid="7"/>
                                        </p:tgtEl>
                                        <p:attrNameLst>
                                          <p:attrName>style.visibility</p:attrName>
                                        </p:attrNameLst>
                                      </p:cBhvr>
                                      <p:to>
                                        <p:strVal val="hidden"/>
                                      </p:to>
                                    </p:set>
                                  </p:childTnLst>
                                </p:cTn>
                              </p:par>
                              <p:par>
                                <p:cTn id="12" presetID="1" presetClass="exit" presetSubtype="0" fill="hold" nodeType="withEffect">
                                  <p:stCondLst>
                                    <p:cond delay="0"/>
                                  </p:stCondLst>
                                  <p:childTnLst>
                                    <p:set>
                                      <p:cBhvr>
                                        <p:cTn id="13"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mixtos (2 de 6)</a:t>
            </a:r>
            <a:endParaRPr sz="2400" b="1" i="0">
              <a:solidFill>
                <a:srgbClr val="D62714"/>
              </a:solidFill>
              <a:latin typeface="Libre Franklin"/>
            </a:endParaRPr>
          </a:p>
        </p:txBody>
      </p:sp>
      <p:sp>
        <p:nvSpPr>
          <p:cNvPr id="14" name="Content Placeholder 1"/>
          <p:cNvSpPr>
            <a:spLocks noGrp="1"/>
          </p:cNvSpPr>
          <p:nvPr>
            <p:ph sz="quarter" idx="26"/>
          </p:nvPr>
        </p:nvSpPr>
        <p:spPr>
          <a:xfrm>
            <a:off x="273600" y="2126394"/>
            <a:ext cx="1433461" cy="315452"/>
          </a:xfrm>
        </p:spPr>
        <p:txBody>
          <a:bodyPr>
            <a:normAutofit fontScale="92500" lnSpcReduction="10000"/>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Placeholder 2" descr="Un vínculo numérico descompuesto en 2 partes. El total es 2 y 2 cuartos. Una parte es un número desconocido. Una parte es 1 y 2 cuartos."/>
          <p:cNvPicPr/>
          <p:nvPr/>
        </p:nvPicPr>
        <p:blipFill>
          <a:blip r:embed="rId3"/>
          <a:stretch>
            <a:fillRect/>
          </a:stretch>
        </p:blipFill>
        <p:spPr>
          <a:xfrm>
            <a:off x="4104322" y="1381328"/>
            <a:ext cx="3983355" cy="3429000"/>
          </a:xfrm>
          <a:prstGeom prst="rect">
            <a:avLst/>
          </a:prstGeom>
        </p:spPr>
      </p:pic>
      <p:pic>
        <p:nvPicPr>
          <p:cNvPr id="7" name="Picture 6" descr="Una ecuación muestra 2 y 2 cuartos = espacio + 1 y 2 cuartos.">
            <a:extLst>
              <a:ext uri="{FF2B5EF4-FFF2-40B4-BE49-F238E27FC236}">
                <a16:creationId xmlns:a16="http://schemas.microsoft.com/office/drawing/2014/main" id="{C92569BC-458C-78CC-C1D4-ED62C3733F5D}"/>
              </a:ext>
            </a:extLst>
          </p:cNvPr>
          <p:cNvPicPr>
            <a:picLocks/>
          </p:cNvPicPr>
          <p:nvPr/>
        </p:nvPicPr>
        <p:blipFill>
          <a:blip r:embed="rId4"/>
          <a:stretch>
            <a:fillRect/>
          </a:stretch>
        </p:blipFill>
        <p:spPr>
          <a:xfrm>
            <a:off x="4416425" y="4918075"/>
            <a:ext cx="3441700" cy="1447800"/>
          </a:xfrm>
          <a:prstGeom prst="rect">
            <a:avLst/>
          </a:prstGeom>
        </p:spPr>
      </p:pic>
      <p:pic>
        <p:nvPicPr>
          <p:cNvPr id="16" name="Picture Placeholder 3" descr="La parte desconocida es 1."/>
          <p:cNvPicPr/>
          <p:nvPr/>
        </p:nvPicPr>
        <p:blipFill>
          <a:blip r:embed="rId5"/>
          <a:stretch>
            <a:fillRect/>
          </a:stretch>
        </p:blipFill>
        <p:spPr>
          <a:xfrm>
            <a:off x="4104322" y="1381328"/>
            <a:ext cx="3983355" cy="3429000"/>
          </a:xfrm>
          <a:prstGeom prst="rect">
            <a:avLst/>
          </a:prstGeom>
        </p:spPr>
      </p:pic>
      <p:pic>
        <p:nvPicPr>
          <p:cNvPr id="4" name="Picture 3" descr="Una ecuación muestra 2 y 2 cuartos = 1 + 1 y 2 cuartos.">
            <a:extLst>
              <a:ext uri="{FF2B5EF4-FFF2-40B4-BE49-F238E27FC236}">
                <a16:creationId xmlns:a16="http://schemas.microsoft.com/office/drawing/2014/main" id="{D463E23B-7ACA-FCCE-D4AD-4B7B3BE89763}"/>
              </a:ext>
            </a:extLst>
          </p:cNvPr>
          <p:cNvPicPr>
            <a:picLocks/>
          </p:cNvPicPr>
          <p:nvPr/>
        </p:nvPicPr>
        <p:blipFill>
          <a:blip r:embed="rId6"/>
          <a:stretch>
            <a:fillRect/>
          </a:stretch>
        </p:blipFill>
        <p:spPr>
          <a:xfrm>
            <a:off x="4464754" y="4918075"/>
            <a:ext cx="3378200" cy="1447800"/>
          </a:xfrm>
          <a:prstGeom prst="rect">
            <a:avLst/>
          </a:prstGeom>
        </p:spPr>
      </p:pic>
      <p:sp>
        <p:nvSpPr>
          <p:cNvPr id="19" name="Content Placeholder 6"/>
          <p:cNvSpPr>
            <a:spLocks noGrp="1"/>
          </p:cNvSpPr>
          <p:nvPr>
            <p:ph sz="quarter" idx="26"/>
          </p:nvPr>
        </p:nvSpPr>
        <p:spPr>
          <a:xfrm>
            <a:off x="10405398" y="5819877"/>
            <a:ext cx="1092336" cy="293056"/>
          </a:xfrm>
        </p:spPr>
        <p:txBody>
          <a:bodyPr>
            <a:normAutofit lnSpcReduction="10000"/>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5"/>
                                        </p:tgtEl>
                                        <p:attrNameLst>
                                          <p:attrName>style.visibility</p:attrName>
                                        </p:attrNameLst>
                                      </p:cBhvr>
                                      <p:to>
                                        <p:strVal val="hidden"/>
                                      </p:to>
                                    </p:set>
                                  </p:childTnLst>
                                </p:cTn>
                              </p:par>
                            </p:childTnLst>
                          </p:cTn>
                        </p:par>
                        <p:par>
                          <p:cTn id="9" fill="hold">
                            <p:stCondLst>
                              <p:cond delay="0"/>
                            </p:stCondLst>
                            <p:childTnLst>
                              <p:par>
                                <p:cTn id="10" presetID="1"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childTnLst>
                                </p:cTn>
                              </p:par>
                              <p:par>
                                <p:cTn id="12" presetID="1" presetClass="exit" presetSubtype="0" fill="hold" nodeType="withEffect">
                                  <p:stCondLst>
                                    <p:cond delay="0"/>
                                  </p:stCondLst>
                                  <p:childTnLst>
                                    <p:set>
                                      <p:cBhvr>
                                        <p:cTn id="13"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mixtos (3 de 6)</a:t>
            </a:r>
            <a:endParaRPr sz="2400" b="1" i="0">
              <a:solidFill>
                <a:srgbClr val="D62714"/>
              </a:solidFill>
              <a:latin typeface="Libre Franklin"/>
            </a:endParaRPr>
          </a:p>
        </p:txBody>
      </p:sp>
      <p:sp>
        <p:nvSpPr>
          <p:cNvPr id="14" name="Content Placeholder 1"/>
          <p:cNvSpPr>
            <a:spLocks noGrp="1"/>
          </p:cNvSpPr>
          <p:nvPr>
            <p:ph sz="quarter" idx="26"/>
          </p:nvPr>
        </p:nvSpPr>
        <p:spPr>
          <a:xfrm>
            <a:off x="273600" y="1833581"/>
            <a:ext cx="1478526" cy="520151"/>
          </a:xfrm>
        </p:spPr>
        <p:txBody>
          <a:bodyPr>
            <a:normAutofit/>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Placeholder 2" descr="Un vínculo numérico descompuesto en 2 partes. El total es 3 y 4 quintos. Una parte es 1. 1 parte es un número desconocido."/>
          <p:cNvPicPr/>
          <p:nvPr/>
        </p:nvPicPr>
        <p:blipFill>
          <a:blip r:embed="rId3"/>
          <a:stretch>
            <a:fillRect/>
          </a:stretch>
        </p:blipFill>
        <p:spPr>
          <a:xfrm>
            <a:off x="4104322" y="1393316"/>
            <a:ext cx="3983355" cy="3429000"/>
          </a:xfrm>
          <a:prstGeom prst="rect">
            <a:avLst/>
          </a:prstGeom>
        </p:spPr>
      </p:pic>
      <p:pic>
        <p:nvPicPr>
          <p:cNvPr id="7" name="Picture 6" descr="Una ecuación muestra 3 y 4 quintos = 1 + espacio.">
            <a:extLst>
              <a:ext uri="{FF2B5EF4-FFF2-40B4-BE49-F238E27FC236}">
                <a16:creationId xmlns:a16="http://schemas.microsoft.com/office/drawing/2014/main" id="{5E28ED74-7767-3B09-0C61-0B76988C2AAE}"/>
              </a:ext>
            </a:extLst>
          </p:cNvPr>
          <p:cNvPicPr>
            <a:picLocks/>
          </p:cNvPicPr>
          <p:nvPr/>
        </p:nvPicPr>
        <p:blipFill>
          <a:blip r:embed="rId4"/>
          <a:stretch>
            <a:fillRect/>
          </a:stretch>
        </p:blipFill>
        <p:spPr>
          <a:xfrm>
            <a:off x="4541838" y="4862513"/>
            <a:ext cx="3314700" cy="1460500"/>
          </a:xfrm>
          <a:prstGeom prst="rect">
            <a:avLst/>
          </a:prstGeom>
        </p:spPr>
      </p:pic>
      <p:pic>
        <p:nvPicPr>
          <p:cNvPr id="16" name="Picture Placeholder 3" descr="La parte desconocida es 2 y 4 quintos."/>
          <p:cNvPicPr/>
          <p:nvPr/>
        </p:nvPicPr>
        <p:blipFill>
          <a:blip r:embed="rId5"/>
          <a:stretch>
            <a:fillRect/>
          </a:stretch>
        </p:blipFill>
        <p:spPr>
          <a:xfrm>
            <a:off x="4104322" y="1393316"/>
            <a:ext cx="3983355" cy="3429000"/>
          </a:xfrm>
          <a:prstGeom prst="rect">
            <a:avLst/>
          </a:prstGeom>
        </p:spPr>
      </p:pic>
      <p:pic>
        <p:nvPicPr>
          <p:cNvPr id="4" name="Picture 3" descr="Una ecuación muestra 3 y 4 quintos = 1 + 2 y 4 quintos.">
            <a:extLst>
              <a:ext uri="{FF2B5EF4-FFF2-40B4-BE49-F238E27FC236}">
                <a16:creationId xmlns:a16="http://schemas.microsoft.com/office/drawing/2014/main" id="{65F29CC4-641C-BA45-3AC4-2F2083F5847E}"/>
              </a:ext>
            </a:extLst>
          </p:cNvPr>
          <p:cNvPicPr>
            <a:picLocks/>
          </p:cNvPicPr>
          <p:nvPr/>
        </p:nvPicPr>
        <p:blipFill>
          <a:blip r:embed="rId6"/>
          <a:stretch>
            <a:fillRect/>
          </a:stretch>
        </p:blipFill>
        <p:spPr>
          <a:xfrm>
            <a:off x="4552287" y="4864100"/>
            <a:ext cx="3416300" cy="1574800"/>
          </a:xfrm>
          <a:prstGeom prst="rect">
            <a:avLst/>
          </a:prstGeom>
        </p:spPr>
      </p:pic>
      <p:sp>
        <p:nvSpPr>
          <p:cNvPr id="19" name="Content Placeholder 6"/>
          <p:cNvSpPr>
            <a:spLocks noGrp="1"/>
          </p:cNvSpPr>
          <p:nvPr>
            <p:ph sz="quarter" idx="26"/>
          </p:nvPr>
        </p:nvSpPr>
        <p:spPr>
          <a:xfrm>
            <a:off x="9950382" y="5833858"/>
            <a:ext cx="1530419" cy="285955"/>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7"/>
                                        </p:tgtEl>
                                        <p:attrNameLst>
                                          <p:attrName>style.visibility</p:attrName>
                                        </p:attrNameLst>
                                      </p:cBhvr>
                                      <p:to>
                                        <p:strVal val="hidden"/>
                                      </p:to>
                                    </p:set>
                                  </p:childTnLst>
                                </p:cTn>
                              </p:par>
                              <p:par>
                                <p:cTn id="9" presetID="1" presetClass="entr" presetSubtype="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mixtos (4 de 6)</a:t>
            </a:r>
            <a:endParaRPr sz="2400" b="1" i="0">
              <a:solidFill>
                <a:srgbClr val="D62714"/>
              </a:solidFill>
              <a:latin typeface="Libre Franklin"/>
            </a:endParaRPr>
          </a:p>
        </p:txBody>
      </p:sp>
      <p:sp>
        <p:nvSpPr>
          <p:cNvPr id="14" name="Content Placeholder 1"/>
          <p:cNvSpPr>
            <a:spLocks noGrp="1"/>
          </p:cNvSpPr>
          <p:nvPr>
            <p:ph sz="quarter" idx="26"/>
          </p:nvPr>
        </p:nvSpPr>
        <p:spPr>
          <a:xfrm>
            <a:off x="273600" y="2058551"/>
            <a:ext cx="1476887" cy="464515"/>
          </a:xfrm>
        </p:spPr>
        <p:txBody>
          <a:bodyPr>
            <a:normAutofit/>
          </a:bodyPr>
          <a:lstStyle/>
          <a:p>
            <a:r>
              <a:rPr lang="es-US" sz="7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Placeholder 2" descr="Un vínculo numérico descompuesto en 2 partes. El total es 3 y 5 séptimos. 1 parte es un número desconocido. 1 parte es 2 y 5 séptimos."/>
          <p:cNvPicPr/>
          <p:nvPr/>
        </p:nvPicPr>
        <p:blipFill>
          <a:blip r:embed="rId3"/>
          <a:stretch>
            <a:fillRect/>
          </a:stretch>
        </p:blipFill>
        <p:spPr>
          <a:xfrm>
            <a:off x="4104322" y="1393316"/>
            <a:ext cx="3983355" cy="3429000"/>
          </a:xfrm>
          <a:prstGeom prst="rect">
            <a:avLst/>
          </a:prstGeom>
        </p:spPr>
      </p:pic>
      <p:pic>
        <p:nvPicPr>
          <p:cNvPr id="7" name="Picture 6" descr="Una ecuación muestra 3 y 5 séptimos = espacio + 2 y 5 séptimos.">
            <a:extLst>
              <a:ext uri="{FF2B5EF4-FFF2-40B4-BE49-F238E27FC236}">
                <a16:creationId xmlns:a16="http://schemas.microsoft.com/office/drawing/2014/main" id="{DE783AD6-5669-E96A-5E87-8D4F3BA5FD35}"/>
              </a:ext>
            </a:extLst>
          </p:cNvPr>
          <p:cNvPicPr>
            <a:picLocks/>
          </p:cNvPicPr>
          <p:nvPr/>
        </p:nvPicPr>
        <p:blipFill>
          <a:blip r:embed="rId4"/>
          <a:stretch>
            <a:fillRect/>
          </a:stretch>
        </p:blipFill>
        <p:spPr>
          <a:xfrm>
            <a:off x="4448175" y="4918075"/>
            <a:ext cx="3378200" cy="1447800"/>
          </a:xfrm>
          <a:prstGeom prst="rect">
            <a:avLst/>
          </a:prstGeom>
        </p:spPr>
      </p:pic>
      <p:pic>
        <p:nvPicPr>
          <p:cNvPr id="16" name="Picture Placeholder 3" descr="La parte desconocida es 1."/>
          <p:cNvPicPr/>
          <p:nvPr/>
        </p:nvPicPr>
        <p:blipFill>
          <a:blip r:embed="rId5"/>
          <a:stretch>
            <a:fillRect/>
          </a:stretch>
        </p:blipFill>
        <p:spPr>
          <a:xfrm>
            <a:off x="4104322" y="1393316"/>
            <a:ext cx="3983355" cy="3429000"/>
          </a:xfrm>
          <a:prstGeom prst="rect">
            <a:avLst/>
          </a:prstGeom>
        </p:spPr>
      </p:pic>
      <p:pic>
        <p:nvPicPr>
          <p:cNvPr id="4" name="Picture 3" descr="Una ecuación muestra 3 y 5 séptimos = 1 + 2 y 5 séptimos.">
            <a:extLst>
              <a:ext uri="{FF2B5EF4-FFF2-40B4-BE49-F238E27FC236}">
                <a16:creationId xmlns:a16="http://schemas.microsoft.com/office/drawing/2014/main" id="{1CAA8C7D-6CF1-3700-0EEB-5FB5AF5D0722}"/>
              </a:ext>
            </a:extLst>
          </p:cNvPr>
          <p:cNvPicPr>
            <a:picLocks/>
          </p:cNvPicPr>
          <p:nvPr/>
        </p:nvPicPr>
        <p:blipFill>
          <a:blip r:embed="rId6"/>
          <a:stretch>
            <a:fillRect/>
          </a:stretch>
        </p:blipFill>
        <p:spPr>
          <a:xfrm>
            <a:off x="4487863" y="4918078"/>
            <a:ext cx="3302000" cy="1447800"/>
          </a:xfrm>
          <a:prstGeom prst="rect">
            <a:avLst/>
          </a:prstGeom>
        </p:spPr>
      </p:pic>
      <p:sp>
        <p:nvSpPr>
          <p:cNvPr id="19" name="Content Placeholder 6"/>
          <p:cNvSpPr>
            <a:spLocks noGrp="1"/>
          </p:cNvSpPr>
          <p:nvPr>
            <p:ph sz="quarter" idx="26"/>
          </p:nvPr>
        </p:nvSpPr>
        <p:spPr>
          <a:xfrm>
            <a:off x="9667977" y="5768565"/>
            <a:ext cx="1762023" cy="24171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15"/>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mixtos (5 de 6)</a:t>
            </a:r>
            <a:endParaRPr sz="2400" b="1" i="0">
              <a:solidFill>
                <a:srgbClr val="D62714"/>
              </a:solidFill>
              <a:latin typeface="Libre Franklin"/>
            </a:endParaRPr>
          </a:p>
        </p:txBody>
      </p:sp>
      <p:sp>
        <p:nvSpPr>
          <p:cNvPr id="14" name="Content Placeholder 1"/>
          <p:cNvSpPr>
            <a:spLocks noGrp="1"/>
          </p:cNvSpPr>
          <p:nvPr>
            <p:ph sz="quarter" idx="26"/>
          </p:nvPr>
        </p:nvSpPr>
        <p:spPr>
          <a:xfrm>
            <a:off x="273600" y="2002916"/>
            <a:ext cx="1960033" cy="313267"/>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Placeholder 2" descr="Un vínculo numérico descompuesto en 2 partes. El total es 5 y 7 novenos. Una parte es 1. 1 parte es un número desconocido."/>
          <p:cNvPicPr/>
          <p:nvPr/>
        </p:nvPicPr>
        <p:blipFill>
          <a:blip r:embed="rId3"/>
          <a:stretch>
            <a:fillRect/>
          </a:stretch>
        </p:blipFill>
        <p:spPr>
          <a:xfrm>
            <a:off x="4104322" y="1393316"/>
            <a:ext cx="3983355" cy="3429000"/>
          </a:xfrm>
          <a:prstGeom prst="rect">
            <a:avLst/>
          </a:prstGeom>
        </p:spPr>
      </p:pic>
      <p:pic>
        <p:nvPicPr>
          <p:cNvPr id="7" name="Picture 6" descr="Una ecuación muestra 5 y 7 novenos = 1 + espacio.">
            <a:extLst>
              <a:ext uri="{FF2B5EF4-FFF2-40B4-BE49-F238E27FC236}">
                <a16:creationId xmlns:a16="http://schemas.microsoft.com/office/drawing/2014/main" id="{4EE71679-E2D0-E929-3465-1113335F7221}"/>
              </a:ext>
            </a:extLst>
          </p:cNvPr>
          <p:cNvPicPr>
            <a:picLocks/>
          </p:cNvPicPr>
          <p:nvPr/>
        </p:nvPicPr>
        <p:blipFill>
          <a:blip r:embed="rId4"/>
          <a:stretch>
            <a:fillRect/>
          </a:stretch>
        </p:blipFill>
        <p:spPr>
          <a:xfrm>
            <a:off x="4554538" y="4862513"/>
            <a:ext cx="3289300" cy="1460500"/>
          </a:xfrm>
          <a:prstGeom prst="rect">
            <a:avLst/>
          </a:prstGeom>
        </p:spPr>
      </p:pic>
      <p:pic>
        <p:nvPicPr>
          <p:cNvPr id="16" name="Picture Placeholder 3" descr="La parte desconocida es 4 y 7 novenos."/>
          <p:cNvPicPr/>
          <p:nvPr/>
        </p:nvPicPr>
        <p:blipFill>
          <a:blip r:embed="rId5"/>
          <a:stretch>
            <a:fillRect/>
          </a:stretch>
        </p:blipFill>
        <p:spPr>
          <a:xfrm>
            <a:off x="4104322" y="1393316"/>
            <a:ext cx="3983355" cy="3429000"/>
          </a:xfrm>
          <a:prstGeom prst="rect">
            <a:avLst/>
          </a:prstGeom>
        </p:spPr>
      </p:pic>
      <p:pic>
        <p:nvPicPr>
          <p:cNvPr id="4" name="Picture 3" descr="Una ecuación muestra 5 y 7 novenos = 1 + 4 y 7 novenos.">
            <a:extLst>
              <a:ext uri="{FF2B5EF4-FFF2-40B4-BE49-F238E27FC236}">
                <a16:creationId xmlns:a16="http://schemas.microsoft.com/office/drawing/2014/main" id="{1778660D-E7B0-FC07-1FAB-FD5A845260C5}"/>
              </a:ext>
            </a:extLst>
          </p:cNvPr>
          <p:cNvPicPr>
            <a:picLocks/>
          </p:cNvPicPr>
          <p:nvPr/>
        </p:nvPicPr>
        <p:blipFill>
          <a:blip r:embed="rId6"/>
          <a:stretch>
            <a:fillRect/>
          </a:stretch>
        </p:blipFill>
        <p:spPr>
          <a:xfrm>
            <a:off x="4552287" y="4849346"/>
            <a:ext cx="3416300" cy="1574800"/>
          </a:xfrm>
          <a:prstGeom prst="rect">
            <a:avLst/>
          </a:prstGeom>
        </p:spPr>
      </p:pic>
      <p:sp>
        <p:nvSpPr>
          <p:cNvPr id="19" name="Content Placeholder 6"/>
          <p:cNvSpPr>
            <a:spLocks noGrp="1"/>
          </p:cNvSpPr>
          <p:nvPr>
            <p:ph sz="quarter" idx="26"/>
          </p:nvPr>
        </p:nvSpPr>
        <p:spPr>
          <a:xfrm>
            <a:off x="10057988" y="5672667"/>
            <a:ext cx="1405879" cy="396346"/>
          </a:xfrm>
        </p:spPr>
        <p:txBody>
          <a:bodyPr>
            <a:normAutofit/>
          </a:bodyPr>
          <a:lstStyle/>
          <a:p>
            <a:r>
              <a:rPr lang="es-US" sz="4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mixtos (6 de 6)</a:t>
            </a:r>
            <a:endParaRPr sz="2400" b="1" i="0">
              <a:solidFill>
                <a:srgbClr val="D62714"/>
              </a:solidFill>
              <a:latin typeface="Libre Franklin"/>
            </a:endParaRPr>
          </a:p>
        </p:txBody>
      </p:sp>
      <p:sp>
        <p:nvSpPr>
          <p:cNvPr id="14" name="Content Placeholder 1"/>
          <p:cNvSpPr>
            <a:spLocks noGrp="1"/>
          </p:cNvSpPr>
          <p:nvPr>
            <p:ph sz="quarter" idx="26"/>
          </p:nvPr>
        </p:nvSpPr>
        <p:spPr>
          <a:xfrm>
            <a:off x="273600" y="1851782"/>
            <a:ext cx="2059214" cy="257629"/>
          </a:xfrm>
        </p:spPr>
        <p:txBody>
          <a:bodyPr>
            <a:normAutofit fontScale="92500"/>
          </a:bodyPr>
          <a:lstStyle/>
          <a:p>
            <a:r>
              <a:rPr lang="es-US" sz="700" b="0" i="0" strike="noStrike" cap="none" spc="0" baseline="0" dirty="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Placeholder 2" descr="Un vínculo numérico descompuesto en 2 partes. El total es 8 y 9 décimos. 1 parte es un número desconocido. 1 parte es 7 y 9 décimos."/>
          <p:cNvPicPr/>
          <p:nvPr/>
        </p:nvPicPr>
        <p:blipFill>
          <a:blip r:embed="rId3"/>
          <a:stretch>
            <a:fillRect/>
          </a:stretch>
        </p:blipFill>
        <p:spPr>
          <a:xfrm>
            <a:off x="4104322" y="1393316"/>
            <a:ext cx="3983355" cy="3429000"/>
          </a:xfrm>
          <a:prstGeom prst="rect">
            <a:avLst/>
          </a:prstGeom>
        </p:spPr>
      </p:pic>
      <p:pic>
        <p:nvPicPr>
          <p:cNvPr id="7" name="Picture 6" descr="Una ecuación muestra 8 y 9 décimos = espacio + 7 y 9 décimos.">
            <a:extLst>
              <a:ext uri="{FF2B5EF4-FFF2-40B4-BE49-F238E27FC236}">
                <a16:creationId xmlns:a16="http://schemas.microsoft.com/office/drawing/2014/main" id="{9107487B-25DC-63A5-5656-BBC3C26DD1D1}"/>
              </a:ext>
            </a:extLst>
          </p:cNvPr>
          <p:cNvPicPr>
            <a:picLocks/>
          </p:cNvPicPr>
          <p:nvPr/>
        </p:nvPicPr>
        <p:blipFill>
          <a:blip r:embed="rId4"/>
          <a:stretch>
            <a:fillRect/>
          </a:stretch>
        </p:blipFill>
        <p:spPr>
          <a:xfrm>
            <a:off x="4086225" y="4911725"/>
            <a:ext cx="4102100" cy="1460500"/>
          </a:xfrm>
          <a:prstGeom prst="rect">
            <a:avLst/>
          </a:prstGeom>
        </p:spPr>
      </p:pic>
      <p:pic>
        <p:nvPicPr>
          <p:cNvPr id="16" name="Picture Placeholder 3" descr="La parte desconocida es 1."/>
          <p:cNvPicPr/>
          <p:nvPr/>
        </p:nvPicPr>
        <p:blipFill>
          <a:blip r:embed="rId5"/>
          <a:stretch>
            <a:fillRect/>
          </a:stretch>
        </p:blipFill>
        <p:spPr>
          <a:xfrm>
            <a:off x="4104322" y="1393316"/>
            <a:ext cx="3983355" cy="3429000"/>
          </a:xfrm>
          <a:prstGeom prst="rect">
            <a:avLst/>
          </a:prstGeom>
        </p:spPr>
      </p:pic>
      <p:pic>
        <p:nvPicPr>
          <p:cNvPr id="4" name="Picture 3" descr="Una ecuación muestra 8 y 9 décimos = 1 + 7 y 9 décimos.">
            <a:extLst>
              <a:ext uri="{FF2B5EF4-FFF2-40B4-BE49-F238E27FC236}">
                <a16:creationId xmlns:a16="http://schemas.microsoft.com/office/drawing/2014/main" id="{C07515D7-3908-361F-A68A-4E38489BBAF8}"/>
              </a:ext>
            </a:extLst>
          </p:cNvPr>
          <p:cNvPicPr>
            <a:picLocks/>
          </p:cNvPicPr>
          <p:nvPr/>
        </p:nvPicPr>
        <p:blipFill>
          <a:blip r:embed="rId6"/>
          <a:stretch>
            <a:fillRect/>
          </a:stretch>
        </p:blipFill>
        <p:spPr>
          <a:xfrm>
            <a:off x="4125679" y="4911720"/>
            <a:ext cx="4025900" cy="1460500"/>
          </a:xfrm>
          <a:prstGeom prst="rect">
            <a:avLst/>
          </a:prstGeom>
        </p:spPr>
      </p:pic>
      <p:sp>
        <p:nvSpPr>
          <p:cNvPr id="19" name="Content Placeholder 6"/>
          <p:cNvSpPr>
            <a:spLocks noGrp="1"/>
          </p:cNvSpPr>
          <p:nvPr>
            <p:ph sz="quarter" idx="26"/>
          </p:nvPr>
        </p:nvSpPr>
        <p:spPr>
          <a:xfrm>
            <a:off x="9853388" y="6033854"/>
            <a:ext cx="1559680" cy="338366"/>
          </a:xfrm>
        </p:spPr>
        <p:txBody>
          <a:bodyPr>
            <a:normAutofit/>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44906-2C8A-04E9-5ACE-2E96ED31FC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F2E09F-2465-9F29-3BE3-00E9A9CC6B40}"/>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el siguiente número entero (1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7E4A44A6-3A45-DA94-A765-8C60C60E639C}"/>
              </a:ext>
            </a:extLst>
          </p:cNvPr>
          <p:cNvSpPr>
            <a:spLocks noGrp="1"/>
          </p:cNvSpPr>
          <p:nvPr>
            <p:ph sz="quarter" idx="26"/>
          </p:nvPr>
        </p:nvSpPr>
        <p:spPr>
          <a:xfrm>
            <a:off x="273600" y="2161916"/>
            <a:ext cx="1580945" cy="241710"/>
          </a:xfrm>
        </p:spPr>
        <p:txBody>
          <a:bodyPr>
            <a:normAutofit fontScale="85000" lnSpcReduction="10000"/>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6" name="Picture 15" descr="Tres cuartos + espacio = 1.">
            <a:extLst>
              <a:ext uri="{FF2B5EF4-FFF2-40B4-BE49-F238E27FC236}">
                <a16:creationId xmlns:a16="http://schemas.microsoft.com/office/drawing/2014/main" id="{7EA59761-B395-6573-3D5B-ECF61E697B19}"/>
              </a:ext>
            </a:extLst>
          </p:cNvPr>
          <p:cNvPicPr>
            <a:picLocks/>
          </p:cNvPicPr>
          <p:nvPr/>
        </p:nvPicPr>
        <p:blipFill>
          <a:blip r:embed="rId3"/>
          <a:stretch>
            <a:fillRect/>
          </a:stretch>
        </p:blipFill>
        <p:spPr>
          <a:xfrm>
            <a:off x="4697413" y="1949450"/>
            <a:ext cx="2768600" cy="1447800"/>
          </a:xfrm>
          <a:prstGeom prst="rect">
            <a:avLst/>
          </a:prstGeom>
        </p:spPr>
      </p:pic>
      <p:pic>
        <p:nvPicPr>
          <p:cNvPr id="12" name="Picture 11" descr="1 cuarto">
            <a:extLst>
              <a:ext uri="{FF2B5EF4-FFF2-40B4-BE49-F238E27FC236}">
                <a16:creationId xmlns:a16="http://schemas.microsoft.com/office/drawing/2014/main" id="{1DCEC419-8D6E-42BE-8547-1AF0875C4F79}"/>
              </a:ext>
            </a:extLst>
          </p:cNvPr>
          <p:cNvPicPr>
            <a:picLocks/>
          </p:cNvPicPr>
          <p:nvPr/>
        </p:nvPicPr>
        <p:blipFill>
          <a:blip r:embed="rId4"/>
          <a:stretch>
            <a:fillRect/>
          </a:stretch>
        </p:blipFill>
        <p:spPr>
          <a:xfrm>
            <a:off x="4698750" y="1949651"/>
            <a:ext cx="2768600" cy="1562100"/>
          </a:xfrm>
          <a:prstGeom prst="rect">
            <a:avLst/>
          </a:prstGeom>
        </p:spPr>
      </p:pic>
      <p:pic>
        <p:nvPicPr>
          <p:cNvPr id="9" name="Picture 8" descr="4 y 3 cuartos + espacio = 5.">
            <a:extLst>
              <a:ext uri="{FF2B5EF4-FFF2-40B4-BE49-F238E27FC236}">
                <a16:creationId xmlns:a16="http://schemas.microsoft.com/office/drawing/2014/main" id="{266D7CFC-C38D-1658-0FA9-A544128D959C}"/>
              </a:ext>
            </a:extLst>
          </p:cNvPr>
          <p:cNvPicPr>
            <a:picLocks/>
          </p:cNvPicPr>
          <p:nvPr/>
        </p:nvPicPr>
        <p:blipFill>
          <a:blip r:embed="rId5"/>
          <a:stretch>
            <a:fillRect/>
          </a:stretch>
        </p:blipFill>
        <p:spPr>
          <a:xfrm>
            <a:off x="4349653" y="3738563"/>
            <a:ext cx="3149600" cy="1447800"/>
          </a:xfrm>
          <a:prstGeom prst="rect">
            <a:avLst/>
          </a:prstGeom>
        </p:spPr>
      </p:pic>
      <p:pic>
        <p:nvPicPr>
          <p:cNvPr id="6" name="Picture 5" descr="1 cuarto">
            <a:extLst>
              <a:ext uri="{FF2B5EF4-FFF2-40B4-BE49-F238E27FC236}">
                <a16:creationId xmlns:a16="http://schemas.microsoft.com/office/drawing/2014/main" id="{8E4F5286-E99B-E3D0-4493-77BB8B9A931E}"/>
              </a:ext>
            </a:extLst>
          </p:cNvPr>
          <p:cNvPicPr>
            <a:picLocks/>
          </p:cNvPicPr>
          <p:nvPr/>
        </p:nvPicPr>
        <p:blipFill>
          <a:blip r:embed="rId6"/>
          <a:stretch>
            <a:fillRect/>
          </a:stretch>
        </p:blipFill>
        <p:spPr>
          <a:xfrm>
            <a:off x="4336953" y="3742245"/>
            <a:ext cx="3149600" cy="1562100"/>
          </a:xfrm>
          <a:prstGeom prst="rect">
            <a:avLst/>
          </a:prstGeom>
        </p:spPr>
      </p:pic>
      <p:sp>
        <p:nvSpPr>
          <p:cNvPr id="19" name="Content Placeholder 6">
            <a:extLst>
              <a:ext uri="{FF2B5EF4-FFF2-40B4-BE49-F238E27FC236}">
                <a16:creationId xmlns:a16="http://schemas.microsoft.com/office/drawing/2014/main" id="{F848EE28-21CC-3989-42C5-82DDB6C52994}"/>
              </a:ext>
            </a:extLst>
          </p:cNvPr>
          <p:cNvSpPr>
            <a:spLocks noGrp="1"/>
          </p:cNvSpPr>
          <p:nvPr>
            <p:ph sz="quarter" idx="26"/>
          </p:nvPr>
        </p:nvSpPr>
        <p:spPr>
          <a:xfrm>
            <a:off x="9598333" y="5805129"/>
            <a:ext cx="1848600" cy="240071"/>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7909200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CF0F9-2EE9-09BE-5B94-C71C0160F2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C7815E-249C-F4CD-C656-EC84D8186DD0}"/>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el siguiente número entero (2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1E39C92A-C7B0-0D30-713E-92E4708A879B}"/>
              </a:ext>
            </a:extLst>
          </p:cNvPr>
          <p:cNvSpPr>
            <a:spLocks noGrp="1"/>
          </p:cNvSpPr>
          <p:nvPr>
            <p:ph sz="quarter" idx="26"/>
          </p:nvPr>
        </p:nvSpPr>
        <p:spPr>
          <a:xfrm>
            <a:off x="273600" y="1828595"/>
            <a:ext cx="1580945" cy="241710"/>
          </a:xfrm>
        </p:spPr>
        <p:txBody>
          <a:bodyPr>
            <a:normAutofit fontScale="85000" lnSpcReduction="10000"/>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6" name="Picture 15" descr="espacio + 5 séptimos = 1.">
            <a:extLst>
              <a:ext uri="{FF2B5EF4-FFF2-40B4-BE49-F238E27FC236}">
                <a16:creationId xmlns:a16="http://schemas.microsoft.com/office/drawing/2014/main" id="{7326F67A-C639-7784-FA5F-E010661B3DD8}"/>
              </a:ext>
            </a:extLst>
          </p:cNvPr>
          <p:cNvPicPr>
            <a:picLocks/>
          </p:cNvPicPr>
          <p:nvPr/>
        </p:nvPicPr>
        <p:blipFill>
          <a:blip r:embed="rId3"/>
          <a:stretch>
            <a:fillRect/>
          </a:stretch>
        </p:blipFill>
        <p:spPr>
          <a:xfrm>
            <a:off x="4722813" y="1949450"/>
            <a:ext cx="2717800" cy="1447800"/>
          </a:xfrm>
          <a:prstGeom prst="rect">
            <a:avLst/>
          </a:prstGeom>
        </p:spPr>
      </p:pic>
      <p:pic>
        <p:nvPicPr>
          <p:cNvPr id="12" name="Picture 11" descr="2 séptimos + 5 séptimos = 1.">
            <a:extLst>
              <a:ext uri="{FF2B5EF4-FFF2-40B4-BE49-F238E27FC236}">
                <a16:creationId xmlns:a16="http://schemas.microsoft.com/office/drawing/2014/main" id="{6A06B6F7-8A1E-E3DE-2C15-5836F2FDEC39}"/>
              </a:ext>
            </a:extLst>
          </p:cNvPr>
          <p:cNvPicPr>
            <a:picLocks/>
          </p:cNvPicPr>
          <p:nvPr/>
        </p:nvPicPr>
        <p:blipFill>
          <a:blip r:embed="rId4"/>
          <a:stretch>
            <a:fillRect/>
          </a:stretch>
        </p:blipFill>
        <p:spPr>
          <a:xfrm>
            <a:off x="4716002" y="1949450"/>
            <a:ext cx="2705100" cy="1562100"/>
          </a:xfrm>
          <a:prstGeom prst="rect">
            <a:avLst/>
          </a:prstGeom>
        </p:spPr>
      </p:pic>
      <p:pic>
        <p:nvPicPr>
          <p:cNvPr id="9" name="Picture 8" descr="espacio + 5 y 5 séptimos = 6.">
            <a:extLst>
              <a:ext uri="{FF2B5EF4-FFF2-40B4-BE49-F238E27FC236}">
                <a16:creationId xmlns:a16="http://schemas.microsoft.com/office/drawing/2014/main" id="{422DDE1A-063D-7389-51D6-ECECA4A7EC6E}"/>
              </a:ext>
            </a:extLst>
          </p:cNvPr>
          <p:cNvPicPr>
            <a:picLocks/>
          </p:cNvPicPr>
          <p:nvPr/>
        </p:nvPicPr>
        <p:blipFill>
          <a:blip r:embed="rId5"/>
          <a:stretch>
            <a:fillRect/>
          </a:stretch>
        </p:blipFill>
        <p:spPr>
          <a:xfrm>
            <a:off x="4697562" y="3738563"/>
            <a:ext cx="3073400" cy="1447800"/>
          </a:xfrm>
          <a:prstGeom prst="rect">
            <a:avLst/>
          </a:prstGeom>
        </p:spPr>
      </p:pic>
      <p:pic>
        <p:nvPicPr>
          <p:cNvPr id="6" name="Picture 5" descr="2 séptimos + 5 y 5 séptimos = 6.">
            <a:extLst>
              <a:ext uri="{FF2B5EF4-FFF2-40B4-BE49-F238E27FC236}">
                <a16:creationId xmlns:a16="http://schemas.microsoft.com/office/drawing/2014/main" id="{47710ABF-707B-D98B-BE7D-83F336923F2D}"/>
              </a:ext>
            </a:extLst>
          </p:cNvPr>
          <p:cNvPicPr>
            <a:picLocks/>
          </p:cNvPicPr>
          <p:nvPr/>
        </p:nvPicPr>
        <p:blipFill>
          <a:blip r:embed="rId6"/>
          <a:stretch>
            <a:fillRect/>
          </a:stretch>
        </p:blipFill>
        <p:spPr>
          <a:xfrm>
            <a:off x="4699610" y="3742400"/>
            <a:ext cx="3073400" cy="1562100"/>
          </a:xfrm>
          <a:prstGeom prst="rect">
            <a:avLst/>
          </a:prstGeom>
        </p:spPr>
      </p:pic>
      <p:sp>
        <p:nvSpPr>
          <p:cNvPr id="19" name="Content Placeholder 6">
            <a:extLst>
              <a:ext uri="{FF2B5EF4-FFF2-40B4-BE49-F238E27FC236}">
                <a16:creationId xmlns:a16="http://schemas.microsoft.com/office/drawing/2014/main" id="{E366D896-A584-98C6-93E7-0E54906CDE00}"/>
              </a:ext>
            </a:extLst>
          </p:cNvPr>
          <p:cNvSpPr>
            <a:spLocks noGrp="1"/>
          </p:cNvSpPr>
          <p:nvPr>
            <p:ph sz="quarter" idx="26"/>
          </p:nvPr>
        </p:nvSpPr>
        <p:spPr>
          <a:xfrm>
            <a:off x="9598333" y="5805129"/>
            <a:ext cx="1747000" cy="290871"/>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6020161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CB1E7-2276-5039-ECFB-E57962A7EF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26CF3B-E916-744F-8812-21130900AE1E}"/>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el siguiente número entero (3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22A55E49-09C2-D404-AB58-94C9B06D4026}"/>
              </a:ext>
            </a:extLst>
          </p:cNvPr>
          <p:cNvSpPr>
            <a:spLocks noGrp="1"/>
          </p:cNvSpPr>
          <p:nvPr>
            <p:ph sz="quarter" idx="26"/>
          </p:nvPr>
        </p:nvSpPr>
        <p:spPr>
          <a:xfrm>
            <a:off x="273600" y="1822245"/>
            <a:ext cx="1580945" cy="241710"/>
          </a:xfrm>
        </p:spPr>
        <p:txBody>
          <a:bodyPr>
            <a:normAutofit fontScale="85000" lnSpcReduction="10000"/>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6" name="Picture 15" descr="2 novenos + espacio = 1.">
            <a:extLst>
              <a:ext uri="{FF2B5EF4-FFF2-40B4-BE49-F238E27FC236}">
                <a16:creationId xmlns:a16="http://schemas.microsoft.com/office/drawing/2014/main" id="{225FF672-6324-27CA-2D52-1C9D088AD62D}"/>
              </a:ext>
            </a:extLst>
          </p:cNvPr>
          <p:cNvPicPr>
            <a:picLocks/>
          </p:cNvPicPr>
          <p:nvPr/>
        </p:nvPicPr>
        <p:blipFill>
          <a:blip r:embed="rId3"/>
          <a:stretch>
            <a:fillRect/>
          </a:stretch>
        </p:blipFill>
        <p:spPr>
          <a:xfrm>
            <a:off x="4703763" y="1943100"/>
            <a:ext cx="2755900" cy="1460500"/>
          </a:xfrm>
          <a:prstGeom prst="rect">
            <a:avLst/>
          </a:prstGeom>
        </p:spPr>
      </p:pic>
      <p:pic>
        <p:nvPicPr>
          <p:cNvPr id="12" name="Picture 11" descr="2 novenos + 7 novenos = 1.">
            <a:extLst>
              <a:ext uri="{FF2B5EF4-FFF2-40B4-BE49-F238E27FC236}">
                <a16:creationId xmlns:a16="http://schemas.microsoft.com/office/drawing/2014/main" id="{0BD63C09-BCD4-259A-F046-DE42AB5C52CE}"/>
              </a:ext>
            </a:extLst>
          </p:cNvPr>
          <p:cNvPicPr>
            <a:picLocks/>
          </p:cNvPicPr>
          <p:nvPr/>
        </p:nvPicPr>
        <p:blipFill>
          <a:blip r:embed="rId4"/>
          <a:stretch>
            <a:fillRect/>
          </a:stretch>
        </p:blipFill>
        <p:spPr>
          <a:xfrm>
            <a:off x="4703763" y="1943100"/>
            <a:ext cx="2730500" cy="1574800"/>
          </a:xfrm>
          <a:prstGeom prst="rect">
            <a:avLst/>
          </a:prstGeom>
        </p:spPr>
      </p:pic>
      <p:pic>
        <p:nvPicPr>
          <p:cNvPr id="9" name="Picture 8" descr="7 y 2 novenos + espacio = 8.">
            <a:extLst>
              <a:ext uri="{FF2B5EF4-FFF2-40B4-BE49-F238E27FC236}">
                <a16:creationId xmlns:a16="http://schemas.microsoft.com/office/drawing/2014/main" id="{7FD41816-048D-8F4D-9769-B193B7722699}"/>
              </a:ext>
            </a:extLst>
          </p:cNvPr>
          <p:cNvPicPr>
            <a:picLocks/>
          </p:cNvPicPr>
          <p:nvPr/>
        </p:nvPicPr>
        <p:blipFill>
          <a:blip r:embed="rId5"/>
          <a:stretch>
            <a:fillRect/>
          </a:stretch>
        </p:blipFill>
        <p:spPr>
          <a:xfrm>
            <a:off x="4562475" y="3821113"/>
            <a:ext cx="3136900" cy="1460500"/>
          </a:xfrm>
          <a:prstGeom prst="rect">
            <a:avLst/>
          </a:prstGeom>
        </p:spPr>
      </p:pic>
      <p:pic>
        <p:nvPicPr>
          <p:cNvPr id="6" name="Picture 5" descr="7 y 2 novenos + 7 novenos = 8.">
            <a:extLst>
              <a:ext uri="{FF2B5EF4-FFF2-40B4-BE49-F238E27FC236}">
                <a16:creationId xmlns:a16="http://schemas.microsoft.com/office/drawing/2014/main" id="{8724846D-E044-DA5E-06F6-8227288DED99}"/>
              </a:ext>
            </a:extLst>
          </p:cNvPr>
          <p:cNvPicPr>
            <a:picLocks/>
          </p:cNvPicPr>
          <p:nvPr/>
        </p:nvPicPr>
        <p:blipFill>
          <a:blip r:embed="rId6"/>
          <a:stretch>
            <a:fillRect/>
          </a:stretch>
        </p:blipFill>
        <p:spPr>
          <a:xfrm>
            <a:off x="4562475" y="3821113"/>
            <a:ext cx="3124200" cy="1574800"/>
          </a:xfrm>
          <a:prstGeom prst="rect">
            <a:avLst/>
          </a:prstGeom>
        </p:spPr>
      </p:pic>
      <p:sp>
        <p:nvSpPr>
          <p:cNvPr id="19" name="Content Placeholder 6">
            <a:extLst>
              <a:ext uri="{FF2B5EF4-FFF2-40B4-BE49-F238E27FC236}">
                <a16:creationId xmlns:a16="http://schemas.microsoft.com/office/drawing/2014/main" id="{BFC726FB-816D-2AA7-B0E2-6D16AC87D239}"/>
              </a:ext>
            </a:extLst>
          </p:cNvPr>
          <p:cNvSpPr>
            <a:spLocks noGrp="1"/>
          </p:cNvSpPr>
          <p:nvPr>
            <p:ph sz="quarter" idx="26"/>
          </p:nvPr>
        </p:nvSpPr>
        <p:spPr>
          <a:xfrm>
            <a:off x="9767667" y="5635795"/>
            <a:ext cx="1645400" cy="409404"/>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41482544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80243-82FC-EB77-C069-8C1EE096714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DEFB6CF-872F-7E69-8958-7DDDDF1A64D8}"/>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el siguiente número entero (4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4D6EAA10-D9E9-B4F4-C232-4E12DB6C8E96}"/>
              </a:ext>
            </a:extLst>
          </p:cNvPr>
          <p:cNvSpPr>
            <a:spLocks noGrp="1"/>
          </p:cNvSpPr>
          <p:nvPr>
            <p:ph sz="quarter" idx="26"/>
          </p:nvPr>
        </p:nvSpPr>
        <p:spPr>
          <a:xfrm>
            <a:off x="273600" y="1705436"/>
            <a:ext cx="1580945" cy="241710"/>
          </a:xfrm>
        </p:spPr>
        <p:txBody>
          <a:bodyPr>
            <a:normAutofit fontScale="85000" lnSpcReduction="10000"/>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6" name="Picture 15" descr="espacio + 4 doceavos = 1.">
            <a:extLst>
              <a:ext uri="{FF2B5EF4-FFF2-40B4-BE49-F238E27FC236}">
                <a16:creationId xmlns:a16="http://schemas.microsoft.com/office/drawing/2014/main" id="{565C1F46-DC5A-5BF4-A42F-6921D396B40D}"/>
              </a:ext>
            </a:extLst>
          </p:cNvPr>
          <p:cNvPicPr>
            <a:picLocks/>
          </p:cNvPicPr>
          <p:nvPr/>
        </p:nvPicPr>
        <p:blipFill>
          <a:blip r:embed="rId3"/>
          <a:stretch>
            <a:fillRect/>
          </a:stretch>
        </p:blipFill>
        <p:spPr>
          <a:xfrm>
            <a:off x="4411663" y="1949450"/>
            <a:ext cx="3340100" cy="1447800"/>
          </a:xfrm>
          <a:prstGeom prst="rect">
            <a:avLst/>
          </a:prstGeom>
        </p:spPr>
      </p:pic>
      <p:pic>
        <p:nvPicPr>
          <p:cNvPr id="12" name="Picture 11" descr="8 doceavos + 4 doceavos = 1.">
            <a:extLst>
              <a:ext uri="{FF2B5EF4-FFF2-40B4-BE49-F238E27FC236}">
                <a16:creationId xmlns:a16="http://schemas.microsoft.com/office/drawing/2014/main" id="{BB343860-370E-1E9A-C1FE-6B5B4EDFC006}"/>
              </a:ext>
            </a:extLst>
          </p:cNvPr>
          <p:cNvPicPr>
            <a:picLocks/>
          </p:cNvPicPr>
          <p:nvPr/>
        </p:nvPicPr>
        <p:blipFill>
          <a:blip r:embed="rId4"/>
          <a:stretch>
            <a:fillRect/>
          </a:stretch>
        </p:blipFill>
        <p:spPr>
          <a:xfrm>
            <a:off x="4385799" y="1947146"/>
            <a:ext cx="3365500" cy="1562100"/>
          </a:xfrm>
          <a:prstGeom prst="rect">
            <a:avLst/>
          </a:prstGeom>
        </p:spPr>
      </p:pic>
      <p:pic>
        <p:nvPicPr>
          <p:cNvPr id="9" name="Picture 8" descr="espacio + 9 y 4 doceavos = 10.">
            <a:extLst>
              <a:ext uri="{FF2B5EF4-FFF2-40B4-BE49-F238E27FC236}">
                <a16:creationId xmlns:a16="http://schemas.microsoft.com/office/drawing/2014/main" id="{B66063C8-F632-3FF2-2BE9-F16ACFD79009}"/>
              </a:ext>
            </a:extLst>
          </p:cNvPr>
          <p:cNvPicPr>
            <a:picLocks/>
          </p:cNvPicPr>
          <p:nvPr/>
        </p:nvPicPr>
        <p:blipFill>
          <a:blip r:embed="rId5"/>
          <a:stretch>
            <a:fillRect/>
          </a:stretch>
        </p:blipFill>
        <p:spPr>
          <a:xfrm>
            <a:off x="4408894" y="3871913"/>
            <a:ext cx="4064000" cy="1447800"/>
          </a:xfrm>
          <a:prstGeom prst="rect">
            <a:avLst/>
          </a:prstGeom>
        </p:spPr>
      </p:pic>
      <p:pic>
        <p:nvPicPr>
          <p:cNvPr id="6" name="Picture 5" descr="8 doceavos + 9 y 4 doceavos = 10.">
            <a:extLst>
              <a:ext uri="{FF2B5EF4-FFF2-40B4-BE49-F238E27FC236}">
                <a16:creationId xmlns:a16="http://schemas.microsoft.com/office/drawing/2014/main" id="{B83E8C94-A6F0-C208-1127-31B3FC2424C8}"/>
              </a:ext>
            </a:extLst>
          </p:cNvPr>
          <p:cNvPicPr>
            <a:picLocks/>
          </p:cNvPicPr>
          <p:nvPr/>
        </p:nvPicPr>
        <p:blipFill>
          <a:blip r:embed="rId6"/>
          <a:stretch>
            <a:fillRect/>
          </a:stretch>
        </p:blipFill>
        <p:spPr>
          <a:xfrm>
            <a:off x="4385799" y="3871913"/>
            <a:ext cx="4076700" cy="1562100"/>
          </a:xfrm>
          <a:prstGeom prst="rect">
            <a:avLst/>
          </a:prstGeom>
        </p:spPr>
      </p:pic>
      <p:sp>
        <p:nvSpPr>
          <p:cNvPr id="19" name="Content Placeholder 6">
            <a:extLst>
              <a:ext uri="{FF2B5EF4-FFF2-40B4-BE49-F238E27FC236}">
                <a16:creationId xmlns:a16="http://schemas.microsoft.com/office/drawing/2014/main" id="{CA4F1D06-8BC4-9D4E-059C-60F681FDB5EF}"/>
              </a:ext>
            </a:extLst>
          </p:cNvPr>
          <p:cNvSpPr>
            <a:spLocks noGrp="1"/>
          </p:cNvSpPr>
          <p:nvPr>
            <p:ph sz="quarter" idx="26"/>
          </p:nvPr>
        </p:nvSpPr>
        <p:spPr>
          <a:xfrm>
            <a:off x="9750733" y="5754329"/>
            <a:ext cx="1611534" cy="375538"/>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33627980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Presentar </a:t>
            </a:r>
            <a:br>
              <a:rPr sz="3000" dirty="0"/>
            </a:br>
            <a:r>
              <a:rPr lang="es-US" sz="2400" b="1" i="0" strike="noStrike" cap="none" spc="0" baseline="0" dirty="0">
                <a:solidFill>
                  <a:srgbClr val="D62714"/>
                </a:solidFill>
                <a:effectLst/>
                <a:latin typeface="Libre Franklin"/>
                <a:ea typeface="Libre Franklin"/>
                <a:cs typeface="Libre Franklin"/>
              </a:rPr>
              <a:t>(1 de 2)</a:t>
            </a:r>
            <a:endParaRPr lang="en-US" sz="2400" noProof="0" dirty="0"/>
          </a:p>
        </p:txBody>
      </p:sp>
      <p:pic>
        <p:nvPicPr>
          <p:cNvPr id="7" name="Picture 6" descr="86 menos 34">
            <a:extLst>
              <a:ext uri="{FF2B5EF4-FFF2-40B4-BE49-F238E27FC236}">
                <a16:creationId xmlns:a16="http://schemas.microsoft.com/office/drawing/2014/main" id="{7B5EE050-7611-86DD-DAF8-0C19E9A4899A}"/>
              </a:ext>
            </a:extLst>
          </p:cNvPr>
          <p:cNvPicPr>
            <a:picLocks/>
          </p:cNvPicPr>
          <p:nvPr/>
        </p:nvPicPr>
        <p:blipFill>
          <a:blip r:embed="rId3"/>
          <a:stretch>
            <a:fillRect/>
          </a:stretch>
        </p:blipFill>
        <p:spPr>
          <a:xfrm>
            <a:off x="5142064" y="1886163"/>
            <a:ext cx="1866900" cy="508000"/>
          </a:xfrm>
          <a:prstGeom prst="rect">
            <a:avLst/>
          </a:prstGeom>
        </p:spPr>
      </p:pic>
      <p:pic>
        <p:nvPicPr>
          <p:cNvPr id="4" name="Picture 3" descr="8 y 6 décimos menos 3 y 4 décimos">
            <a:extLst>
              <a:ext uri="{FF2B5EF4-FFF2-40B4-BE49-F238E27FC236}">
                <a16:creationId xmlns:a16="http://schemas.microsoft.com/office/drawing/2014/main" id="{E44BCAB8-C845-C3CA-DBFC-F1D60B955E08}"/>
              </a:ext>
            </a:extLst>
          </p:cNvPr>
          <p:cNvPicPr>
            <a:picLocks/>
          </p:cNvPicPr>
          <p:nvPr/>
        </p:nvPicPr>
        <p:blipFill>
          <a:blip r:embed="rId4"/>
          <a:stretch>
            <a:fillRect/>
          </a:stretch>
        </p:blipFill>
        <p:spPr>
          <a:xfrm>
            <a:off x="4718050" y="2859391"/>
            <a:ext cx="2755900" cy="14605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85A21-A486-952A-50B0-31ED821928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A253C5-5864-F639-8011-ED837A336C55}"/>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r>
              <a:rPr lang="es-US" sz="2400" b="1" i="0" strike="noStrike" cap="none" spc="0" baseline="0">
                <a:solidFill>
                  <a:srgbClr val="D62714"/>
                </a:solidFill>
                <a:effectLst/>
                <a:latin typeface="Libre Franklin"/>
                <a:ea typeface="Libre Franklin"/>
                <a:cs typeface="Libre Franklin"/>
              </a:rPr>
              <a:t>(2 de 2)</a:t>
            </a:r>
            <a:endParaRPr lang="en-US" sz="2400" noProof="0"/>
          </a:p>
        </p:txBody>
      </p:sp>
      <p:pic>
        <p:nvPicPr>
          <p:cNvPr id="7" name="Picture 6" descr="82 menos 47">
            <a:extLst>
              <a:ext uri="{FF2B5EF4-FFF2-40B4-BE49-F238E27FC236}">
                <a16:creationId xmlns:a16="http://schemas.microsoft.com/office/drawing/2014/main" id="{A7273365-5865-AC1A-F8AD-3F6DD64B67D5}"/>
              </a:ext>
            </a:extLst>
          </p:cNvPr>
          <p:cNvPicPr>
            <a:picLocks/>
          </p:cNvPicPr>
          <p:nvPr/>
        </p:nvPicPr>
        <p:blipFill>
          <a:blip r:embed="rId3"/>
          <a:stretch>
            <a:fillRect/>
          </a:stretch>
        </p:blipFill>
        <p:spPr>
          <a:xfrm>
            <a:off x="5135563" y="1885950"/>
            <a:ext cx="1879600" cy="508000"/>
          </a:xfrm>
          <a:prstGeom prst="rect">
            <a:avLst/>
          </a:prstGeom>
        </p:spPr>
      </p:pic>
      <p:pic>
        <p:nvPicPr>
          <p:cNvPr id="4" name="Picture 3" descr="8 y 2 décimos menos 4 y 7 décimos">
            <a:extLst>
              <a:ext uri="{FF2B5EF4-FFF2-40B4-BE49-F238E27FC236}">
                <a16:creationId xmlns:a16="http://schemas.microsoft.com/office/drawing/2014/main" id="{2E3626ED-716E-4F6A-4506-ED7C2408A61A}"/>
              </a:ext>
            </a:extLst>
          </p:cNvPr>
          <p:cNvPicPr>
            <a:picLocks/>
          </p:cNvPicPr>
          <p:nvPr/>
        </p:nvPicPr>
        <p:blipFill>
          <a:blip r:embed="rId4"/>
          <a:stretch>
            <a:fillRect/>
          </a:stretch>
        </p:blipFill>
        <p:spPr>
          <a:xfrm>
            <a:off x="4692650" y="2859088"/>
            <a:ext cx="2806700" cy="1460500"/>
          </a:xfrm>
          <a:prstGeom prst="rect">
            <a:avLst/>
          </a:prstGeom>
        </p:spPr>
      </p:pic>
    </p:spTree>
    <p:extLst>
      <p:ext uri="{BB962C8B-B14F-4D97-AF65-F5344CB8AC3E}">
        <p14:creationId xmlns:p14="http://schemas.microsoft.com/office/powerpoint/2010/main" val="27339418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28098"/>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Restar unidades semejantes</a:t>
            </a:r>
            <a:endParaRPr lang="en-US" sz="2400" noProof="0" dirty="0"/>
          </a:p>
        </p:txBody>
      </p:sp>
      <p:sp>
        <p:nvSpPr>
          <p:cNvPr id="15" name="Content Placeholder 2"/>
          <p:cNvSpPr>
            <a:spLocks noGrp="1"/>
          </p:cNvSpPr>
          <p:nvPr>
            <p:ph sz="quarter" idx="26"/>
          </p:nvPr>
        </p:nvSpPr>
        <p:spPr>
          <a:xfrm>
            <a:off x="273050" y="1501775"/>
            <a:ext cx="3072871" cy="333375"/>
          </a:xfrm>
        </p:spPr>
        <p:txBody>
          <a:bodyPr>
            <a:normAutofit lnSpcReduction="10000"/>
          </a:bodyPr>
          <a:lstStyle/>
          <a:p>
            <a:r>
              <a:rPr lang="es-US" sz="1800" b="0" i="0" strike="noStrike" cap="none" spc="0" baseline="0" dirty="0">
                <a:solidFill>
                  <a:srgbClr val="000000"/>
                </a:solidFill>
                <a:effectLst/>
                <a:latin typeface="Libre Franklin"/>
                <a:ea typeface="Libre Franklin"/>
                <a:cs typeface="Libre Franklin"/>
              </a:rPr>
              <a:t>Resta. Muestra tu trabajo.</a:t>
            </a:r>
          </a:p>
        </p:txBody>
      </p:sp>
      <p:sp>
        <p:nvSpPr>
          <p:cNvPr id="16" name="Content Placeholder 15" descr="1.">
            <a:extLst>
              <a:ext uri="{FF2B5EF4-FFF2-40B4-BE49-F238E27FC236}">
                <a16:creationId xmlns:a16="http://schemas.microsoft.com/office/drawing/2014/main" id="{25C630FE-9576-AF1F-F89E-E1E6D0F8B9C3}"/>
              </a:ext>
            </a:extLst>
          </p:cNvPr>
          <p:cNvSpPr>
            <a:spLocks noGrp="1"/>
          </p:cNvSpPr>
          <p:nvPr>
            <p:ph sz="quarter" idx="16"/>
          </p:nvPr>
        </p:nvSpPr>
        <p:spPr>
          <a:xfrm>
            <a:off x="273050" y="2257425"/>
            <a:ext cx="353483" cy="333375"/>
          </a:xfrm>
        </p:spPr>
        <p:txBody>
          <a:bodyPr/>
          <a:lstStyle/>
          <a:p>
            <a:pPr marL="342900" indent="-342900">
              <a:buFont typeface="+mj-lt"/>
              <a:buAutoNum type="arabicPeriod"/>
            </a:pPr>
            <a:r>
              <a:rPr lang="en-US" dirty="0"/>
              <a:t> </a:t>
            </a:r>
          </a:p>
        </p:txBody>
      </p:sp>
      <p:pic>
        <p:nvPicPr>
          <p:cNvPr id="4" name="Picture 3" descr="4 y 5 octavos menos 2 y 3 decimosextos es igual a espacio">
            <a:extLst>
              <a:ext uri="{FF2B5EF4-FFF2-40B4-BE49-F238E27FC236}">
                <a16:creationId xmlns:a16="http://schemas.microsoft.com/office/drawing/2014/main" id="{B3605724-1D69-754B-C6E7-EEBA9775A460}"/>
              </a:ext>
            </a:extLst>
          </p:cNvPr>
          <p:cNvPicPr>
            <a:picLocks/>
          </p:cNvPicPr>
          <p:nvPr/>
        </p:nvPicPr>
        <p:blipFill>
          <a:blip r:embed="rId3"/>
          <a:stretch>
            <a:fillRect/>
          </a:stretch>
        </p:blipFill>
        <p:spPr>
          <a:xfrm>
            <a:off x="706898" y="2095040"/>
            <a:ext cx="1943100" cy="622300"/>
          </a:xfrm>
          <a:prstGeom prst="rect">
            <a:avLst/>
          </a:prstGeom>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F5BC3-5129-678B-8624-A8EB31866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187348-70B8-780A-2818-FC205D7065A3}"/>
              </a:ext>
            </a:extLst>
          </p:cNvPr>
          <p:cNvSpPr>
            <a:spLocks noGrp="1"/>
          </p:cNvSpPr>
          <p:nvPr>
            <p:ph type="title" hasCustomPrompt="1"/>
          </p:nvPr>
        </p:nvSpPr>
        <p:spPr>
          <a:xfrm>
            <a:off x="273600" y="2809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Descomponer para restar (1 de 4)</a:t>
            </a:r>
            <a:endParaRPr lang="en-US" sz="2400" noProof="0"/>
          </a:p>
        </p:txBody>
      </p:sp>
      <p:sp>
        <p:nvSpPr>
          <p:cNvPr id="16" name="Content Placeholder 15" descr="2.">
            <a:extLst>
              <a:ext uri="{FF2B5EF4-FFF2-40B4-BE49-F238E27FC236}">
                <a16:creationId xmlns:a16="http://schemas.microsoft.com/office/drawing/2014/main" id="{E771D772-1868-98B7-C983-3E73096A7478}"/>
              </a:ext>
            </a:extLst>
          </p:cNvPr>
          <p:cNvSpPr>
            <a:spLocks noGrp="1"/>
          </p:cNvSpPr>
          <p:nvPr>
            <p:ph sz="quarter" idx="16"/>
          </p:nvPr>
        </p:nvSpPr>
        <p:spPr>
          <a:xfrm>
            <a:off x="273050" y="1829725"/>
            <a:ext cx="505883" cy="474663"/>
          </a:xfrm>
        </p:spPr>
        <p:txBody>
          <a:bodyPr/>
          <a:lstStyle/>
          <a:p>
            <a:pPr marL="342900" indent="-342900">
              <a:buFont typeface="+mj-lt"/>
              <a:buAutoNum type="arabicPeriod" startAt="2"/>
            </a:pPr>
            <a:r>
              <a:rPr lang="en-US" dirty="0"/>
              <a:t> </a:t>
            </a:r>
          </a:p>
        </p:txBody>
      </p:sp>
      <p:pic>
        <p:nvPicPr>
          <p:cNvPr id="4" name="Picture 3" descr="9 y 1 sexto menos 4 y 10 doceavos = espacio">
            <a:extLst>
              <a:ext uri="{FF2B5EF4-FFF2-40B4-BE49-F238E27FC236}">
                <a16:creationId xmlns:a16="http://schemas.microsoft.com/office/drawing/2014/main" id="{1BC97EB4-436C-EF75-2097-64892A50538E}"/>
              </a:ext>
            </a:extLst>
          </p:cNvPr>
          <p:cNvPicPr>
            <a:picLocks/>
          </p:cNvPicPr>
          <p:nvPr/>
        </p:nvPicPr>
        <p:blipFill>
          <a:blip r:embed="rId3"/>
          <a:stretch>
            <a:fillRect/>
          </a:stretch>
        </p:blipFill>
        <p:spPr>
          <a:xfrm>
            <a:off x="804125" y="1682088"/>
            <a:ext cx="1943100" cy="622300"/>
          </a:xfrm>
          <a:prstGeom prst="rect">
            <a:avLst/>
          </a:prstGeom>
        </p:spPr>
      </p:pic>
    </p:spTree>
    <p:extLst>
      <p:ext uri="{BB962C8B-B14F-4D97-AF65-F5344CB8AC3E}">
        <p14:creationId xmlns:p14="http://schemas.microsoft.com/office/powerpoint/2010/main" val="118722405"/>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2809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Descomponer para restar (2 de 4)</a:t>
            </a:r>
            <a:endParaRPr lang="en-US" sz="2400" noProof="0"/>
          </a:p>
        </p:txBody>
      </p:sp>
      <p:pic>
        <p:nvPicPr>
          <p:cNvPr id="4" name="Picture 3" descr="9 y 1 sexto menos 4 y 10 doceavos">
            <a:extLst>
              <a:ext uri="{FF2B5EF4-FFF2-40B4-BE49-F238E27FC236}">
                <a16:creationId xmlns:a16="http://schemas.microsoft.com/office/drawing/2014/main" id="{0F29DABC-E288-111C-D75D-29ADAEC58EBD}"/>
              </a:ext>
            </a:extLst>
          </p:cNvPr>
          <p:cNvPicPr>
            <a:picLocks/>
          </p:cNvPicPr>
          <p:nvPr/>
        </p:nvPicPr>
        <p:blipFill>
          <a:blip r:embed="rId3"/>
          <a:stretch>
            <a:fillRect/>
          </a:stretch>
        </p:blipFill>
        <p:spPr>
          <a:xfrm>
            <a:off x="1063833" y="1767712"/>
            <a:ext cx="1511300" cy="901700"/>
          </a:xfrm>
          <a:prstGeom prst="rect">
            <a:avLst/>
          </a:prstGeom>
        </p:spPr>
      </p:pic>
      <p:pic>
        <p:nvPicPr>
          <p:cNvPr id="15" name="Picture Placeholder 2" descr="Una ecuación y una recta numérica. 9 y 1 sexto menos 4 y 5 sextos = 4 y 2 sextos. Un vínculo numérico descompone 4 y 5 sextos en 3 partes. 1 parte es 4. 1 parte es 1 sexto. 1 parte es 4 sextos. Se muestra una recta numérica abierta. La recta tiene marcas de graduación rotuladas 4, 4 y 2 sextos, 5, 9 y 9 y 1 sexto. Se muestra un salto rotulado menos 1 sexto del 9 y 1 sexto al 9. Se muestra un salto rotulado menos 4 del 9 al 5. Se muestra un salto rotulado menos 4 sextos del 5 al 4 y 2 sextos."/>
          <p:cNvPicPr/>
          <p:nvPr/>
        </p:nvPicPr>
        <p:blipFill>
          <a:blip r:embed="rId4"/>
          <a:stretch>
            <a:fillRect/>
          </a:stretch>
        </p:blipFill>
        <p:spPr>
          <a:xfrm>
            <a:off x="5115089" y="1644037"/>
            <a:ext cx="6211669" cy="3812865"/>
          </a:xfrm>
          <a:prstGeom prst="rect">
            <a:avLst/>
          </a:prstGeom>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A00AFA-117D-8F4D-9DAA-6870D3E57E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18D186F-6F16-3EB5-6B97-22F4858FB922}"/>
              </a:ext>
            </a:extLst>
          </p:cNvPr>
          <p:cNvSpPr>
            <a:spLocks noGrp="1"/>
          </p:cNvSpPr>
          <p:nvPr>
            <p:ph type="title" hasCustomPrompt="1"/>
          </p:nvPr>
        </p:nvSpPr>
        <p:spPr>
          <a:xfrm>
            <a:off x="273600" y="28098"/>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Descomponer para restar (3 de 4)</a:t>
            </a:r>
            <a:endParaRPr lang="en-US" sz="2400" noProof="0" dirty="0"/>
          </a:p>
        </p:txBody>
      </p:sp>
      <p:pic>
        <p:nvPicPr>
          <p:cNvPr id="5" name="Picture 4" descr="9 y 1 sexto menos 4 y 10 doceavos">
            <a:extLst>
              <a:ext uri="{FF2B5EF4-FFF2-40B4-BE49-F238E27FC236}">
                <a16:creationId xmlns:a16="http://schemas.microsoft.com/office/drawing/2014/main" id="{F6E47582-BCB1-24AF-68B4-54CFA2F92989}"/>
              </a:ext>
            </a:extLst>
          </p:cNvPr>
          <p:cNvPicPr>
            <a:picLocks/>
          </p:cNvPicPr>
          <p:nvPr/>
        </p:nvPicPr>
        <p:blipFill>
          <a:blip r:embed="rId3"/>
          <a:stretch>
            <a:fillRect/>
          </a:stretch>
        </p:blipFill>
        <p:spPr>
          <a:xfrm>
            <a:off x="1063833" y="1767712"/>
            <a:ext cx="1511300" cy="901700"/>
          </a:xfrm>
          <a:prstGeom prst="rect">
            <a:avLst/>
          </a:prstGeom>
        </p:spPr>
      </p:pic>
      <p:pic>
        <p:nvPicPr>
          <p:cNvPr id="4" name="Picture 3" descr="Ecuaciones con vínculos numéricos. 9 y 2 doceavos menos 4 y 10 doceavos = 4 y 4 doceavos. Un vínculo numérico descompone 4 y 10 doceavos en 2 partes, 4 y 10 doceavos. 9 y 2 doceavos menos 4 = 5 y 2 doceavos. 5 y 2 doceavos menos 10 doceavos. Un vínculo numérico descompone 10 doceavos en 2 partes, 2 doceavos y 8 doceavos. 5 y 2 doceavos menos 2 doceavos = 5. 5 menos 8 doceavos = 4 + se abre un paréntesis 12 doceavos menos 8 doceavos se cierra un paréntesis = 4 y 4 doceavos. Un vínculo numérico descompone 5 en 2 partes, 4 y 12 doceavos.">
            <a:extLst>
              <a:ext uri="{FF2B5EF4-FFF2-40B4-BE49-F238E27FC236}">
                <a16:creationId xmlns:a16="http://schemas.microsoft.com/office/drawing/2014/main" id="{A9FC6CE1-2E67-15E2-7670-5C0918E60FFF}"/>
              </a:ext>
            </a:extLst>
          </p:cNvPr>
          <p:cNvPicPr>
            <a:picLocks noChangeAspect="1"/>
          </p:cNvPicPr>
          <p:nvPr/>
        </p:nvPicPr>
        <p:blipFill>
          <a:blip r:embed="rId4"/>
          <a:stretch>
            <a:fillRect/>
          </a:stretch>
        </p:blipFill>
        <p:spPr>
          <a:xfrm>
            <a:off x="6953481" y="1533702"/>
            <a:ext cx="2895057" cy="4678880"/>
          </a:xfrm>
          <a:prstGeom prst="rect">
            <a:avLst/>
          </a:prstGeom>
        </p:spPr>
      </p:pic>
    </p:spTree>
    <p:extLst>
      <p:ext uri="{BB962C8B-B14F-4D97-AF65-F5344CB8AC3E}">
        <p14:creationId xmlns:p14="http://schemas.microsoft.com/office/powerpoint/2010/main" val="4176572432"/>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00AB7-6E3F-6FF6-2CCD-41F2EEE0D2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9391CD-13C1-1ED4-748D-798C7CF74295}"/>
              </a:ext>
            </a:extLst>
          </p:cNvPr>
          <p:cNvSpPr>
            <a:spLocks noGrp="1"/>
          </p:cNvSpPr>
          <p:nvPr>
            <p:ph type="title" hasCustomPrompt="1"/>
          </p:nvPr>
        </p:nvSpPr>
        <p:spPr>
          <a:xfrm>
            <a:off x="273600" y="2809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Descomponer para restar (4 de 4)</a:t>
            </a:r>
            <a:endParaRPr lang="en-US" sz="2400" noProof="0"/>
          </a:p>
        </p:txBody>
      </p:sp>
      <p:sp>
        <p:nvSpPr>
          <p:cNvPr id="16" name="Content Placeholder 15" descr="3.">
            <a:extLst>
              <a:ext uri="{FF2B5EF4-FFF2-40B4-BE49-F238E27FC236}">
                <a16:creationId xmlns:a16="http://schemas.microsoft.com/office/drawing/2014/main" id="{871FC199-464D-C1E5-941E-B144475E0439}"/>
              </a:ext>
            </a:extLst>
          </p:cNvPr>
          <p:cNvSpPr>
            <a:spLocks noGrp="1"/>
          </p:cNvSpPr>
          <p:nvPr>
            <p:ph sz="quarter" idx="16"/>
          </p:nvPr>
        </p:nvSpPr>
        <p:spPr>
          <a:xfrm>
            <a:off x="273050" y="1829725"/>
            <a:ext cx="488950" cy="474663"/>
          </a:xfrm>
        </p:spPr>
        <p:txBody>
          <a:bodyPr/>
          <a:lstStyle/>
          <a:p>
            <a:pPr marL="342900" indent="-342900">
              <a:buFont typeface="+mj-lt"/>
              <a:buAutoNum type="arabicPeriod" startAt="3"/>
            </a:pPr>
            <a:r>
              <a:rPr lang="en-US" dirty="0"/>
              <a:t> </a:t>
            </a:r>
          </a:p>
        </p:txBody>
      </p:sp>
      <p:pic>
        <p:nvPicPr>
          <p:cNvPr id="4" name="Picture 3" descr="8 y 1 cuarto menos 5 y 7 doceavos = espacio">
            <a:extLst>
              <a:ext uri="{FF2B5EF4-FFF2-40B4-BE49-F238E27FC236}">
                <a16:creationId xmlns:a16="http://schemas.microsoft.com/office/drawing/2014/main" id="{DD7659E6-34A5-BE0E-3B3D-1712CA27FFC7}"/>
              </a:ext>
            </a:extLst>
          </p:cNvPr>
          <p:cNvPicPr>
            <a:picLocks/>
          </p:cNvPicPr>
          <p:nvPr/>
        </p:nvPicPr>
        <p:blipFill>
          <a:blip r:embed="rId3"/>
          <a:stretch>
            <a:fillRect/>
          </a:stretch>
        </p:blipFill>
        <p:spPr>
          <a:xfrm>
            <a:off x="806795" y="1682750"/>
            <a:ext cx="1930400" cy="622300"/>
          </a:xfrm>
          <a:prstGeom prst="rect">
            <a:avLst/>
          </a:prstGeom>
        </p:spPr>
      </p:pic>
    </p:spTree>
    <p:extLst>
      <p:ext uri="{BB962C8B-B14F-4D97-AF65-F5344CB8AC3E}">
        <p14:creationId xmlns:p14="http://schemas.microsoft.com/office/powerpoint/2010/main" val="2726330528"/>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A9845-7AE6-45FC-9FFE-C624BA632B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227A10-65B6-B5DE-3DC2-60599F3276D4}"/>
              </a:ext>
            </a:extLst>
          </p:cNvPr>
          <p:cNvSpPr>
            <a:spLocks noGrp="1"/>
          </p:cNvSpPr>
          <p:nvPr>
            <p:ph type="title" hasCustomPrompt="1"/>
          </p:nvPr>
        </p:nvSpPr>
        <p:spPr>
          <a:xfrm>
            <a:off x="273600" y="28098"/>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Restar usando diferentes métodos (1 de 2)</a:t>
            </a:r>
            <a:endParaRPr lang="en-US" sz="2400" noProof="0" dirty="0"/>
          </a:p>
        </p:txBody>
      </p:sp>
      <p:sp>
        <p:nvSpPr>
          <p:cNvPr id="16" name="Content Placeholder 15" descr="4.">
            <a:extLst>
              <a:ext uri="{FF2B5EF4-FFF2-40B4-BE49-F238E27FC236}">
                <a16:creationId xmlns:a16="http://schemas.microsoft.com/office/drawing/2014/main" id="{CF2FFD3C-D567-FD26-3FE5-02771E79CF38}"/>
              </a:ext>
            </a:extLst>
          </p:cNvPr>
          <p:cNvSpPr>
            <a:spLocks noGrp="1"/>
          </p:cNvSpPr>
          <p:nvPr>
            <p:ph sz="quarter" idx="16"/>
          </p:nvPr>
        </p:nvSpPr>
        <p:spPr>
          <a:xfrm>
            <a:off x="273050" y="1829725"/>
            <a:ext cx="438150" cy="474663"/>
          </a:xfrm>
        </p:spPr>
        <p:txBody>
          <a:bodyPr/>
          <a:lstStyle/>
          <a:p>
            <a:pPr marL="342900" indent="-342900">
              <a:buFont typeface="+mj-lt"/>
              <a:buAutoNum type="arabicPeriod" startAt="4"/>
            </a:pPr>
            <a:r>
              <a:rPr lang="en-US" dirty="0"/>
              <a:t> </a:t>
            </a:r>
          </a:p>
        </p:txBody>
      </p:sp>
      <p:pic>
        <p:nvPicPr>
          <p:cNvPr id="4" name="Picture 3" descr="18 y 5 decimosextos menos 7 y 3 cuartos es igual a espacio">
            <a:extLst>
              <a:ext uri="{FF2B5EF4-FFF2-40B4-BE49-F238E27FC236}">
                <a16:creationId xmlns:a16="http://schemas.microsoft.com/office/drawing/2014/main" id="{CA0B1147-622F-C491-5CC3-BDDB763A74AB}"/>
              </a:ext>
            </a:extLst>
          </p:cNvPr>
          <p:cNvPicPr>
            <a:picLocks/>
          </p:cNvPicPr>
          <p:nvPr/>
        </p:nvPicPr>
        <p:blipFill>
          <a:blip r:embed="rId3"/>
          <a:stretch>
            <a:fillRect/>
          </a:stretch>
        </p:blipFill>
        <p:spPr>
          <a:xfrm>
            <a:off x="771861" y="1682750"/>
            <a:ext cx="2082800" cy="622300"/>
          </a:xfrm>
          <a:prstGeom prst="rect">
            <a:avLst/>
          </a:prstGeom>
        </p:spPr>
      </p:pic>
    </p:spTree>
    <p:extLst>
      <p:ext uri="{BB962C8B-B14F-4D97-AF65-F5344CB8AC3E}">
        <p14:creationId xmlns:p14="http://schemas.microsoft.com/office/powerpoint/2010/main" val="1127833432"/>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B2769-17F2-006C-D28D-A85D3EAD007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03672F-B08C-CC3C-8C0D-F19BD729B0BB}"/>
              </a:ext>
            </a:extLst>
          </p:cNvPr>
          <p:cNvSpPr>
            <a:spLocks noGrp="1"/>
          </p:cNvSpPr>
          <p:nvPr>
            <p:ph type="title" hasCustomPrompt="1"/>
          </p:nvPr>
        </p:nvSpPr>
        <p:spPr>
          <a:xfrm>
            <a:off x="273600" y="28098"/>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Restar usando diferentes métodos (2 de 2)</a:t>
            </a:r>
            <a:endParaRPr lang="en-US" sz="2400" noProof="0"/>
          </a:p>
        </p:txBody>
      </p:sp>
      <p:pic>
        <p:nvPicPr>
          <p:cNvPr id="4" name="Picture 3" descr="18 y 5 decimosextos menos 7 y 3 cuartos">
            <a:extLst>
              <a:ext uri="{FF2B5EF4-FFF2-40B4-BE49-F238E27FC236}">
                <a16:creationId xmlns:a16="http://schemas.microsoft.com/office/drawing/2014/main" id="{D45405ED-F553-E43E-5C6E-05F3A8721B57}"/>
              </a:ext>
            </a:extLst>
          </p:cNvPr>
          <p:cNvPicPr>
            <a:picLocks/>
          </p:cNvPicPr>
          <p:nvPr/>
        </p:nvPicPr>
        <p:blipFill>
          <a:blip r:embed="rId3"/>
          <a:stretch>
            <a:fillRect/>
          </a:stretch>
        </p:blipFill>
        <p:spPr>
          <a:xfrm>
            <a:off x="958275" y="1707420"/>
            <a:ext cx="1714500" cy="901700"/>
          </a:xfrm>
          <a:prstGeom prst="rect">
            <a:avLst/>
          </a:prstGeom>
        </p:spPr>
      </p:pic>
      <p:pic>
        <p:nvPicPr>
          <p:cNvPr id="5" name="Picture Placeholder 2" descr="18 y 5 decimosextos menos 7 y 3 cuartos = 18 y 5 decimosextos menos 7 y 12 decimosextos, = 293 decimosextos menos 124 decimosextos, = 169 decimosextos, = 10 y 9 decimosextos. ">
            <a:extLst>
              <a:ext uri="{FF2B5EF4-FFF2-40B4-BE49-F238E27FC236}">
                <a16:creationId xmlns:a16="http://schemas.microsoft.com/office/drawing/2014/main" id="{FF3117A7-F655-B2C4-F14A-2C77073FB354}"/>
              </a:ext>
            </a:extLst>
          </p:cNvPr>
          <p:cNvPicPr/>
          <p:nvPr/>
        </p:nvPicPr>
        <p:blipFill>
          <a:blip r:embed="rId4"/>
          <a:stretch>
            <a:fillRect/>
          </a:stretch>
        </p:blipFill>
        <p:spPr>
          <a:xfrm>
            <a:off x="6213015" y="1571260"/>
            <a:ext cx="3543482" cy="3429000"/>
          </a:xfrm>
          <a:prstGeom prst="rect">
            <a:avLst/>
          </a:prstGeom>
        </p:spPr>
      </p:pic>
    </p:spTree>
    <p:extLst>
      <p:ext uri="{BB962C8B-B14F-4D97-AF65-F5344CB8AC3E}">
        <p14:creationId xmlns:p14="http://schemas.microsoft.com/office/powerpoint/2010/main" val="199880473"/>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28098"/>
            <a:ext cx="421373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(1 de 3)</a:t>
            </a:r>
            <a:endParaRPr sz="2400" b="1" i="0" dirty="0">
              <a:solidFill>
                <a:srgbClr val="D62714"/>
              </a:solidFill>
              <a:latin typeface="Libre Franklin"/>
            </a:endParaRPr>
          </a:p>
        </p:txBody>
      </p:sp>
      <p:pic>
        <p:nvPicPr>
          <p:cNvPr id="3" name="Picture 2" descr="Edición para estudiantes: 5.º grado, módulo 2, tema C, lección 13, página 1"/>
          <p:cNvPicPr>
            <a:picLocks noChangeAspect="1"/>
          </p:cNvPicPr>
          <p:nvPr/>
        </p:nvPicPr>
        <p:blipFill>
          <a:blip r:embed="rId3"/>
          <a:stretch>
            <a:fillRect/>
          </a:stretch>
        </p:blipFill>
        <p:spPr>
          <a:xfrm>
            <a:off x="5287963" y="359559"/>
            <a:ext cx="5285232" cy="6757416"/>
          </a:xfrm>
          <a:prstGeom prst="rect">
            <a:avLst/>
          </a:prstGeom>
          <a:ln w="9525">
            <a:solidFill>
              <a:srgbClr val="000000"/>
            </a:solidFill>
          </a:ln>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28098"/>
            <a:ext cx="4281469"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(2 de 3)</a:t>
            </a:r>
            <a:endParaRPr sz="2400" b="1" i="0" dirty="0">
              <a:solidFill>
                <a:srgbClr val="D62714"/>
              </a:solidFill>
              <a:latin typeface="Libre Franklin"/>
            </a:endParaRPr>
          </a:p>
        </p:txBody>
      </p:sp>
      <p:pic>
        <p:nvPicPr>
          <p:cNvPr id="3" name="Picture 2" descr="Edición para estudiantes: 5.º grado, módulo 2, tema C, lección 13, página 2"/>
          <p:cNvPicPr>
            <a:picLocks noChangeAspect="1"/>
          </p:cNvPicPr>
          <p:nvPr/>
        </p:nvPicPr>
        <p:blipFill>
          <a:blip r:embed="rId3"/>
          <a:stretch>
            <a:fillRect/>
          </a:stretch>
        </p:blipFill>
        <p:spPr>
          <a:xfrm>
            <a:off x="5287963" y="50800"/>
            <a:ext cx="5285232" cy="6757416"/>
          </a:xfrm>
          <a:prstGeom prst="rect">
            <a:avLst/>
          </a:prstGeom>
          <a:ln w="9525">
            <a:solidFill>
              <a:srgbClr val="000000"/>
            </a:solidFill>
          </a:ln>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598" y="28098"/>
            <a:ext cx="434920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a:t>
            </a:r>
          </a:p>
          <a:p>
            <a:r>
              <a:rPr lang="es-US" sz="2400" b="1" i="0" strike="noStrike" cap="none" spc="0" baseline="0" dirty="0">
                <a:solidFill>
                  <a:srgbClr val="D62714"/>
                </a:solidFill>
                <a:effectLst/>
                <a:latin typeface="Libre Franklin"/>
                <a:ea typeface="Libre Franklin"/>
                <a:cs typeface="Libre Franklin"/>
              </a:rPr>
              <a:t>Grupo de problemas (3 de 3)</a:t>
            </a:r>
            <a:endParaRPr sz="2400" b="1" i="0" dirty="0">
              <a:solidFill>
                <a:srgbClr val="D62714"/>
              </a:solidFill>
              <a:latin typeface="Libre Franklin"/>
            </a:endParaRPr>
          </a:p>
        </p:txBody>
      </p:sp>
      <p:pic>
        <p:nvPicPr>
          <p:cNvPr id="3" name="Picture 2" descr="Edición para estudiantes: 5.º grado, módulo 2, tema C, lección 13, página 3"/>
          <p:cNvPicPr>
            <a:picLocks noChangeAspect="1"/>
          </p:cNvPicPr>
          <p:nvPr/>
        </p:nvPicPr>
        <p:blipFill>
          <a:blip r:embed="rId3"/>
          <a:stretch>
            <a:fillRect/>
          </a:stretch>
        </p:blipFill>
        <p:spPr>
          <a:xfrm>
            <a:off x="5287963" y="50800"/>
            <a:ext cx="5285232" cy="6757416"/>
          </a:xfrm>
          <a:prstGeom prst="rect">
            <a:avLst/>
          </a:prstGeom>
          <a:ln w="9525">
            <a:solidFill>
              <a:srgbClr val="000000"/>
            </a:solidFill>
          </a:ln>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Concluir</a:t>
            </a:r>
          </a:p>
          <a:p>
            <a:r>
              <a:rPr lang="es-US" sz="2400" b="1" i="0" strike="noStrike" cap="none" spc="0" baseline="0" dirty="0">
                <a:solidFill>
                  <a:srgbClr val="D62714"/>
                </a:solidFill>
                <a:effectLst/>
                <a:latin typeface="Libre Franklin"/>
                <a:ea typeface="Libre Franklin"/>
                <a:cs typeface="Libre Franklin"/>
              </a:rPr>
              <a:t>Reflexión final</a:t>
            </a:r>
            <a:endParaRPr sz="2400" b="1" i="0" dirty="0">
              <a:solidFill>
                <a:srgbClr val="D62714"/>
              </a:solidFill>
              <a:latin typeface="Libre Franklin"/>
            </a:endParaRPr>
          </a:p>
        </p:txBody>
      </p:sp>
      <p:sp>
        <p:nvSpPr>
          <p:cNvPr id="9" name="Content Placeholder 8">
            <a:extLst>
              <a:ext uri="{FF2B5EF4-FFF2-40B4-BE49-F238E27FC236}">
                <a16:creationId xmlns:a16="http://schemas.microsoft.com/office/drawing/2014/main" id="{17CDBBA5-CC71-1D89-4392-856E105BE27B}"/>
              </a:ext>
            </a:extLst>
          </p:cNvPr>
          <p:cNvSpPr>
            <a:spLocks noGrp="1"/>
          </p:cNvSpPr>
          <p:nvPr>
            <p:ph sz="quarter" idx="26"/>
          </p:nvPr>
        </p:nvSpPr>
        <p:spPr>
          <a:xfrm>
            <a:off x="296862" y="1501775"/>
            <a:ext cx="11667599" cy="2369185"/>
          </a:xfrm>
        </p:spPr>
        <p:txBody>
          <a:bodyPr/>
          <a:lstStyle/>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Luego de expresar las partes fraccionarias como fracciones equivalentes con unidades semejantes, ¿cuáles son algunos de los métodos que pueden usar para restar números mixtos?</a:t>
            </a:r>
          </a:p>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¿Cómo deciden qué método usar para restar números mixtos con unidades relacionadas?</a:t>
            </a:r>
          </a:p>
          <a:p>
            <a:pPr marL="285750" indent="-285750">
              <a:buFont typeface="Arial" panose="020B0604020202020204" pitchFamily="34" charset="0"/>
              <a:buChar char="•"/>
            </a:pPr>
            <a:r>
              <a:rPr lang="es-US" sz="1800" b="0" i="0" strike="noStrike" cap="none" spc="0" baseline="0">
                <a:solidFill>
                  <a:srgbClr val="000000"/>
                </a:solidFill>
                <a:effectLst/>
                <a:latin typeface="Libre Franklin"/>
                <a:ea typeface="Libre Franklin"/>
                <a:cs typeface="Libre Franklin"/>
              </a:rPr>
              <a:t>¿Alguna vez decidieron cambiar a un método diferente luego de haber comenzado a trabajar? ¿Cuándo?</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38A9D1-F8E4-BEE1-B2AE-0251F52B2C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DE0111-83D7-8E38-63D7-1C8F4992EB6E}"/>
              </a:ext>
            </a:extLst>
          </p:cNvPr>
          <p:cNvSpPr>
            <a:spLocks noGrp="1"/>
          </p:cNvSpPr>
          <p:nvPr>
            <p:ph type="title" hasCustomPrompt="1"/>
          </p:nvPr>
        </p:nvSpPr>
        <p:spPr>
          <a:xfrm>
            <a:off x="273600" y="50400"/>
            <a:ext cx="2537333" cy="1260000"/>
          </a:xfrm>
        </p:spPr>
        <p:txBody>
          <a:bodyPr/>
          <a:lstStyle/>
          <a:p>
            <a:r>
              <a:rPr lang="es-US" sz="3000" b="1" i="0" strike="noStrike" cap="none" spc="0" baseline="0" dirty="0">
                <a:solidFill>
                  <a:srgbClr val="FFFFFF"/>
                </a:solidFill>
                <a:effectLst/>
                <a:latin typeface="Libre Franklin"/>
                <a:ea typeface="Libre Franklin"/>
                <a:cs typeface="Libre Franklin"/>
              </a:rPr>
              <a:t> Concluir</a:t>
            </a:r>
          </a:p>
          <a:p>
            <a:r>
              <a:rPr lang="es-US" sz="2400" b="1" i="0" strike="noStrike" cap="none" spc="0" baseline="0" dirty="0">
                <a:solidFill>
                  <a:srgbClr val="D62714"/>
                </a:solidFill>
                <a:effectLst/>
                <a:latin typeface="Libre Franklin"/>
                <a:ea typeface="Libre Franklin"/>
                <a:cs typeface="Libre Franklin"/>
              </a:rPr>
              <a:t>Boleto de salida</a:t>
            </a:r>
          </a:p>
        </p:txBody>
      </p:sp>
      <p:pic>
        <p:nvPicPr>
          <p:cNvPr id="8" name="Picture 7" descr="Edición para estudiantes: 5.º grado, módulo 2, tema C, lección 13"/>
          <p:cNvPicPr>
            <a:picLocks noChangeAspect="1"/>
          </p:cNvPicPr>
          <p:nvPr/>
        </p:nvPicPr>
        <p:blipFill>
          <a:blip r:embed="rId3"/>
          <a:stretch>
            <a:fillRect/>
          </a:stretch>
        </p:blipFill>
        <p:spPr>
          <a:xfrm>
            <a:off x="5289550" y="50800"/>
            <a:ext cx="5285232" cy="6757416"/>
          </a:xfrm>
          <a:prstGeom prst="rect">
            <a:avLst/>
          </a:prstGeom>
          <a:ln w="9525">
            <a:solidFill>
              <a:srgbClr val="000000"/>
            </a:solidFill>
          </a:ln>
        </p:spPr>
      </p:pic>
    </p:spTree>
    <p:extLst>
      <p:ext uri="{BB962C8B-B14F-4D97-AF65-F5344CB8AC3E}">
        <p14:creationId xmlns:p14="http://schemas.microsoft.com/office/powerpoint/2010/main" val="760114788"/>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3.1.32"/>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1DF9482-C692-4B29-A382-A8311764624D}">
  <ds:schemaRefs>
    <ds:schemaRef ds:uri="http://schemas.microsoft.com/sharepoint/v3/contenttype/forms"/>
  </ds:schemaRefs>
</ds:datastoreItem>
</file>

<file path=customXml/itemProps2.xml><?xml version="1.0" encoding="utf-8"?>
<ds:datastoreItem xmlns:ds="http://schemas.openxmlformats.org/officeDocument/2006/customXml" ds:itemID="{041FEFAD-E6CE-45A9-8EFE-2037AF78EA91}">
  <ds:schemaRefs>
    <ds:schemaRef ds:uri="5454de79-deb2-452d-9c5c-6bf68d99f938"/>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http://purl.org/dc/terms/"/>
    <ds:schemaRef ds:uri="http://schemas.microsoft.com/office/2006/metadata/properties"/>
    <ds:schemaRef ds:uri="837caeac-2aa5-41c1-9bca-2ac065ad7039"/>
    <ds:schemaRef ds:uri="http://www.w3.org/XML/1998/namespace"/>
    <ds:schemaRef ds:uri="http://purl.org/dc/elements/1.1/"/>
    <ds:schemaRef ds:uri="3bb81e40-ca7d-41cb-aaab-8c632f3d7372"/>
    <ds:schemaRef ds:uri="b56b1dbd-347e-459c-8e23-8e8473b844c2"/>
  </ds:schemaRefs>
</ds:datastoreItem>
</file>

<file path=customXml/itemProps3.xml><?xml version="1.0" encoding="utf-8"?>
<ds:datastoreItem xmlns:ds="http://schemas.openxmlformats.org/officeDocument/2006/customXml" ds:itemID="{47C0E5BC-A6EF-438D-AA77-52B669F9B3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52</TotalTime>
  <Words>3628</Words>
  <Application>Microsoft Office PowerPoint</Application>
  <PresentationFormat>Widescreen</PresentationFormat>
  <Paragraphs>415</Paragraphs>
  <Slides>33</Slides>
  <Notes>33</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33</vt:i4>
      </vt:variant>
    </vt:vector>
  </HeadingPairs>
  <TitlesOfParts>
    <vt:vector size="44" baseType="lpstr">
      <vt:lpstr>Libre Franklin</vt:lpstr>
      <vt:lpstr>Arial</vt:lpstr>
      <vt:lpstr>Aptos Display</vt:lpstr>
      <vt:lpstr>Cambria</vt:lpstr>
      <vt:lpstr>Cambria Math</vt:lpstr>
      <vt:lpstr>Aptos</vt:lpstr>
      <vt:lpstr>1_Custom Design</vt:lpstr>
      <vt:lpstr>2_Office Theme</vt:lpstr>
      <vt:lpstr>Custom Design</vt:lpstr>
      <vt:lpstr>3_Custom Design</vt:lpstr>
      <vt:lpstr>2_Custom Design</vt:lpstr>
      <vt:lpstr>Restar números mixtos de números mixtos con unidades relacionadas</vt:lpstr>
      <vt:lpstr> Fluidez Intercambio con la pizarra blanca: Interpretar la división como una fracción (1 de 8)</vt:lpstr>
      <vt:lpstr> Fluidez Intercambio con la pizarra blanca: Interpretar la división como una fracción (2 de 8)</vt:lpstr>
      <vt:lpstr> Fluidez Intercambio con la pizarra blanca: Interpretar la división como una fracción (3 de 8)</vt:lpstr>
      <vt:lpstr> Fluidez Intercambio con la pizarra blanca: Interpretar la división como una fracción (4 de 8)</vt:lpstr>
      <vt:lpstr> Fluidez Intercambio con la pizarra blanca: Interpretar la división como una fracción (5 de 8)</vt:lpstr>
      <vt:lpstr> Fluidez Intercambio con la pizarra blanca: Interpretar la división como una fracción (6 de 8)</vt:lpstr>
      <vt:lpstr> Fluidez Intercambio con la pizarra blanca: Interpretar la división como una fracción (7 de 8)</vt:lpstr>
      <vt:lpstr> Fluidez Intercambio con la pizarra blanca: Interpretar la división como una fracción (8 de 8)</vt:lpstr>
      <vt:lpstr> Fluidez Respuesta a coro: Descomponer números mixtos (1 de 6)</vt:lpstr>
      <vt:lpstr> Fluidez Respuesta a coro: Descomponer números mixtos (2 de 6)</vt:lpstr>
      <vt:lpstr> Fluidez Respuesta a coro: Descomponer números mixtos (3 de 6)</vt:lpstr>
      <vt:lpstr> Fluidez Respuesta a coro: Descomponer números mixtos (4 de 6)</vt:lpstr>
      <vt:lpstr> Fluidez Respuesta a coro: Descomponer números mixtos (5 de 6)</vt:lpstr>
      <vt:lpstr> Fluidez Respuesta a coro: Descomponer números mixtos (6 de 6)</vt:lpstr>
      <vt:lpstr> Fluidez Intercambio con la pizarra blanca: Formar el siguiente número entero (1 de 4)</vt:lpstr>
      <vt:lpstr> Fluidez Intercambio con la pizarra blanca: Formar el siguiente número entero (2 de 4)</vt:lpstr>
      <vt:lpstr> Fluidez Intercambio con la pizarra blanca: Formar el siguiente número entero (3 de 4)</vt:lpstr>
      <vt:lpstr> Fluidez Intercambio con la pizarra blanca: Formar el siguiente número entero (4 de 4)</vt:lpstr>
      <vt:lpstr> Presentar  (1 de 2)</vt:lpstr>
      <vt:lpstr> Presentar  (2 de 2)</vt:lpstr>
      <vt:lpstr> Aprender  Restar unidades semejantes</vt:lpstr>
      <vt:lpstr> Aprender  Descomponer para restar (1 de 4)</vt:lpstr>
      <vt:lpstr> Aprender  Descomponer para restar (2 de 4)</vt:lpstr>
      <vt:lpstr> Aprender  Descomponer para restar (3 de 4)</vt:lpstr>
      <vt:lpstr> Aprender  Descomponer para restar (4 de 4)</vt:lpstr>
      <vt:lpstr> Aprender  Restar usando diferentes métodos (1 de 2)</vt:lpstr>
      <vt:lpstr> Aprender  Restar usando diferentes métodos (2 de 2)</vt:lpstr>
      <vt:lpstr> Aprender Grupo de problemas (1 de 3)</vt:lpstr>
      <vt:lpstr> Aprender Grupo de problemas (2 de 3)</vt:lpstr>
      <vt:lpstr> Aprender Grupo de problemas (3 de 3)</vt:lpstr>
      <vt:lpstr> Concluir Reflexión final</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Restar números mixtos de números mixtos con unidades relacionadas</dc:title>
  <dc:subject>Math</dc:subject>
  <dc:creator>Great Minds PBC</dc:creator>
  <cp:lastModifiedBy>Kristen Hayes</cp:lastModifiedBy>
  <cp:revision>11</cp:revision>
  <dcterms:created xsi:type="dcterms:W3CDTF">2024-08-23T07:11:00Z</dcterms:created>
  <dcterms:modified xsi:type="dcterms:W3CDTF">2025-09-11T01:23:54Z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