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2" r:id="rId7"/>
    <p:sldMasterId id="2147483735" r:id="rId8"/>
  </p:sldMasterIdLst>
  <p:notesMasterIdLst>
    <p:notesMasterId r:id="rId38"/>
  </p:notesMasterIdLst>
  <p:handoutMasterIdLst>
    <p:handoutMasterId r:id="rId39"/>
  </p:handoutMasterIdLst>
  <p:sldIdLst>
    <p:sldId id="257" r:id="rId9"/>
    <p:sldId id="259" r:id="rId10"/>
    <p:sldId id="322" r:id="rId11"/>
    <p:sldId id="328" r:id="rId12"/>
    <p:sldId id="327" r:id="rId13"/>
    <p:sldId id="326" r:id="rId14"/>
    <p:sldId id="325" r:id="rId15"/>
    <p:sldId id="324" r:id="rId16"/>
    <p:sldId id="323" r:id="rId17"/>
    <p:sldId id="275" r:id="rId18"/>
    <p:sldId id="333" r:id="rId19"/>
    <p:sldId id="332" r:id="rId20"/>
    <p:sldId id="331" r:id="rId21"/>
    <p:sldId id="334" r:id="rId22"/>
    <p:sldId id="335" r:id="rId23"/>
    <p:sldId id="287" r:id="rId24"/>
    <p:sldId id="336" r:id="rId25"/>
    <p:sldId id="338" r:id="rId26"/>
    <p:sldId id="337" r:id="rId27"/>
    <p:sldId id="295" r:id="rId28"/>
    <p:sldId id="299" r:id="rId29"/>
    <p:sldId id="303" r:id="rId30"/>
    <p:sldId id="301" r:id="rId31"/>
    <p:sldId id="305" r:id="rId32"/>
    <p:sldId id="307" r:id="rId33"/>
    <p:sldId id="309" r:id="rId34"/>
    <p:sldId id="311" r:id="rId35"/>
    <p:sldId id="313" r:id="rId36"/>
    <p:sldId id="315" r:id="rId37"/>
  </p:sldIdLst>
  <p:sldSz cx="12192000" cy="6858000"/>
  <p:notesSz cx="6858000" cy="9144000"/>
  <p:embeddedFontLst>
    <p:embeddedFont>
      <p:font typeface="Cambria" panose="02040503050406030204" pitchFamily="18" charset="0"/>
      <p:regular r:id="rId40"/>
      <p:bold r:id="rId41"/>
      <p:italic r:id="rId42"/>
      <p:boldItalic r:id="rId43"/>
    </p:embeddedFont>
    <p:embeddedFont>
      <p:font typeface="Cambria Math" panose="02040503050406030204" pitchFamily="18" charset="0"/>
      <p:regular r:id="rId44"/>
    </p:embeddedFont>
    <p:embeddedFont>
      <p:font typeface="Libre Franklin" pitchFamily="2" charset="0"/>
      <p:regular r:id="rId45"/>
      <p:bold r:id="rId46"/>
      <p:italic r:id="rId47"/>
      <p:boldItalic r:id="rId48"/>
    </p:embeddedFont>
  </p:embeddedFontLst>
  <p:custDataLst>
    <p:tags r:id="rId4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E61D00-9FA2-48C4-84E1-3272B216FE38}" v="1110" dt="2025-09-11T01:25:37.5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09" autoAdjust="0"/>
    <p:restoredTop sz="47740" autoAdjust="0"/>
  </p:normalViewPr>
  <p:slideViewPr>
    <p:cSldViewPr snapToGrid="0">
      <p:cViewPr varScale="1">
        <p:scale>
          <a:sx n="23" d="100"/>
          <a:sy n="23" d="100"/>
        </p:scale>
        <p:origin x="1512" y="34"/>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52" d="100"/>
          <a:sy n="52" d="100"/>
        </p:scale>
        <p:origin x="216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handoutMaster" Target="handoutMasters/handoutMaster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font" Target="fonts/font5.fntdata"/><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font" Target="fonts/font4.fntdata"/><Relationship Id="rId48" Type="http://schemas.openxmlformats.org/officeDocument/2006/relationships/font" Target="fonts/font9.fntdata"/><Relationship Id="rId8" Type="http://schemas.openxmlformats.org/officeDocument/2006/relationships/slideMaster" Target="slideMasters/slideMaster5.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2.xml"/><Relationship Id="rId41" Type="http://schemas.openxmlformats.org/officeDocument/2006/relationships/font" Target="fonts/font2.fntdata"/><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10-09-2025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Agenda</a:t>
            </a:r>
            <a:endParaRPr lang="es-US" sz="1200" b="1" i="0" strike="noStrike" cap="none" spc="0" baseline="0" dirty="0">
              <a:solidFill>
                <a:srgbClr val="000000"/>
              </a:solidFill>
              <a:effectLst/>
              <a:latin typeface="Libre Franklin"/>
              <a:ea typeface="Libre Franklin"/>
              <a:cs typeface="Libre Franklin"/>
            </a:endParaRP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Seleccionar un método para restar</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Compartir, comparar y conectar</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Aplicar un método diferente para restar</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3 ÷ 3 = — = __________</a:t>
            </a:r>
            <a:r>
              <a:rPr lang="es-US" sz="1200" b="1" i="0" strike="noStrike" cap="none" spc="0" baseline="0">
                <a:solidFill>
                  <a:srgbClr val="000000"/>
                </a:solidFill>
                <a:effectLst/>
                <a:latin typeface="Libre Franklin"/>
                <a:ea typeface="Libre Franklin"/>
                <a:cs typeface="Libre Franklin"/>
              </a:rPr>
              <a:t>]. </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entero].</a:t>
            </a:r>
          </a:p>
          <a:p>
            <a:endParaRPr lang="en-US" b="1">
              <a:latin typeface="Libre Franklin" pitchFamily="2" charset="0"/>
            </a:endParaRPr>
          </a:p>
          <a:p>
            <a:pPr marL="0" algn="l" defTabSz="914400" rtl="0" eaLnBrk="1" latinLnBrk="0" hangingPunct="1"/>
            <a:r>
              <a:rPr lang="es-US" sz="1200" b="1" i="0" strike="noStrike" cap="none" spc="0" baseline="0">
                <a:solidFill>
                  <a:srgbClr val="000000"/>
                </a:solidFill>
                <a:effectLst/>
                <a:latin typeface="Libre Franklin"/>
                <a:ea typeface="Libre Franklin"/>
                <a:cs typeface="Libre Franklin"/>
              </a:rPr>
              <a:t>[Continúe el proceso con la siguiente secuencia].</a:t>
            </a:r>
          </a:p>
          <a:p>
            <a:endParaRPr lang="en-US"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9D6C3-C304-1E5C-877E-2F58A4994F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D34B78-0004-9913-94A5-1567855DF3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192ED7-E8E6-AE8A-A9CB-BC5CFB8EE1FC}"/>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5 ÷ 3 = — = __________</a:t>
            </a:r>
            <a:r>
              <a:rPr lang="es-US" sz="1200" b="1" i="0" strike="noStrike" cap="none" spc="0" baseline="0">
                <a:solidFill>
                  <a:srgbClr val="000000"/>
                </a:solidFill>
                <a:effectLst/>
                <a:latin typeface="Libre Franklin"/>
                <a:ea typeface="Libre Franklin"/>
                <a:cs typeface="Libre Franklin"/>
              </a:rPr>
              <a:t>].</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mixto].</a:t>
            </a:r>
          </a:p>
        </p:txBody>
      </p:sp>
      <p:sp>
        <p:nvSpPr>
          <p:cNvPr id="4" name="Slide Number Placeholder 3">
            <a:extLst>
              <a:ext uri="{FF2B5EF4-FFF2-40B4-BE49-F238E27FC236}">
                <a16:creationId xmlns:a16="http://schemas.microsoft.com/office/drawing/2014/main" id="{260FF28C-37D2-2939-DD9E-C2E562488CE3}"/>
              </a:ext>
            </a:extLst>
          </p:cNvPr>
          <p:cNvSpPr>
            <a:spLocks noGrp="1"/>
          </p:cNvSpPr>
          <p:nvPr>
            <p:ph type="sldNum" sz="quarter" idx="10"/>
          </p:nvPr>
        </p:nvSpPr>
        <p:spPr/>
        <p:txBody>
          <a:bodyPr/>
          <a:lstStyle/>
          <a:p>
            <a:fld id="{6101C5E1-D8E9-464D-A93E-CE21651935A7}" type="slidenum">
              <a:rPr lang="en-US" smtClean="0"/>
              <a:t>3</a:t>
            </a:fld>
            <a:endParaRPr lang="en-US"/>
          </a:p>
        </p:txBody>
      </p:sp>
    </p:spTree>
    <p:extLst>
      <p:ext uri="{BB962C8B-B14F-4D97-AF65-F5344CB8AC3E}">
        <p14:creationId xmlns:p14="http://schemas.microsoft.com/office/powerpoint/2010/main" val="3514376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98A6F-F76B-A638-E36F-E923D136ED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52E9E0-B5C6-ECA2-1367-10B7F00CF4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BC3941-208F-2DC9-57CB-ADA50F4005DA}"/>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18 ÷ 6 = — = __________</a:t>
            </a:r>
            <a:r>
              <a:rPr lang="es-US" sz="1200" b="1" i="0" strike="noStrike" cap="none" spc="0" baseline="0">
                <a:solidFill>
                  <a:srgbClr val="000000"/>
                </a:solidFill>
                <a:effectLst/>
                <a:latin typeface="Libre Franklin"/>
                <a:ea typeface="Libre Franklin"/>
                <a:cs typeface="Libre Franklin"/>
              </a:rPr>
              <a:t>].</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entero].</a:t>
            </a:r>
          </a:p>
        </p:txBody>
      </p:sp>
      <p:sp>
        <p:nvSpPr>
          <p:cNvPr id="4" name="Slide Number Placeholder 3">
            <a:extLst>
              <a:ext uri="{FF2B5EF4-FFF2-40B4-BE49-F238E27FC236}">
                <a16:creationId xmlns:a16="http://schemas.microsoft.com/office/drawing/2014/main" id="{5A94E53D-8CC5-7EB8-1A2F-D02EB90C2DC2}"/>
              </a:ext>
            </a:extLst>
          </p:cNvPr>
          <p:cNvSpPr>
            <a:spLocks noGrp="1"/>
          </p:cNvSpPr>
          <p:nvPr>
            <p:ph type="sldNum" sz="quarter" idx="10"/>
          </p:nvPr>
        </p:nvSpPr>
        <p:spPr/>
        <p:txBody>
          <a:bodyPr/>
          <a:lstStyle/>
          <a:p>
            <a:fld id="{6101C5E1-D8E9-464D-A93E-CE21651935A7}" type="slidenum">
              <a:rPr lang="en-US" smtClean="0"/>
              <a:t>4</a:t>
            </a:fld>
            <a:endParaRPr lang="en-US"/>
          </a:p>
        </p:txBody>
      </p:sp>
    </p:spTree>
    <p:extLst>
      <p:ext uri="{BB962C8B-B14F-4D97-AF65-F5344CB8AC3E}">
        <p14:creationId xmlns:p14="http://schemas.microsoft.com/office/powerpoint/2010/main" val="8424909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C2977F-CDCD-DA0C-3A39-C688832939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6DF8-84D4-1D75-6D13-58B3E1787F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E19C7C-58E8-C80B-24E3-1F5684A680F3}"/>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19 ÷ 6 = = __________</a:t>
            </a:r>
            <a:r>
              <a:rPr lang="es-US" sz="1200" b="1" i="0" strike="noStrike" cap="none" spc="0" baseline="0">
                <a:solidFill>
                  <a:srgbClr val="000000"/>
                </a:solidFill>
                <a:effectLst/>
                <a:latin typeface="Libre Franklin"/>
                <a:ea typeface="Libre Franklin"/>
                <a:cs typeface="Libre Franklin"/>
              </a:rPr>
              <a:t>].</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mixto].</a:t>
            </a:r>
          </a:p>
        </p:txBody>
      </p:sp>
      <p:sp>
        <p:nvSpPr>
          <p:cNvPr id="4" name="Slide Number Placeholder 3">
            <a:extLst>
              <a:ext uri="{FF2B5EF4-FFF2-40B4-BE49-F238E27FC236}">
                <a16:creationId xmlns:a16="http://schemas.microsoft.com/office/drawing/2014/main" id="{B096A0C7-282D-F5C0-C033-5EE891E61459}"/>
              </a:ext>
            </a:extLst>
          </p:cNvPr>
          <p:cNvSpPr>
            <a:spLocks noGrp="1"/>
          </p:cNvSpPr>
          <p:nvPr>
            <p:ph type="sldNum" sz="quarter" idx="10"/>
          </p:nvPr>
        </p:nvSpPr>
        <p:spPr/>
        <p:txBody>
          <a:bodyPr/>
          <a:lstStyle/>
          <a:p>
            <a:fld id="{6101C5E1-D8E9-464D-A93E-CE21651935A7}" type="slidenum">
              <a:rPr lang="en-US" smtClean="0"/>
              <a:t>5</a:t>
            </a:fld>
            <a:endParaRPr lang="en-US"/>
          </a:p>
        </p:txBody>
      </p:sp>
    </p:spTree>
    <p:extLst>
      <p:ext uri="{BB962C8B-B14F-4D97-AF65-F5344CB8AC3E}">
        <p14:creationId xmlns:p14="http://schemas.microsoft.com/office/powerpoint/2010/main" val="3503418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16AB0-875A-27AA-C7A0-D739F534BD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DEA765-667F-3E39-3646-56C609C66A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9E4357-210C-D6A7-6633-6D22CF771688}"/>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11 ÷ 8 = — = __________</a:t>
            </a:r>
            <a:r>
              <a:rPr lang="es-US" sz="1200" b="1" i="0" strike="noStrike" cap="none" spc="0" baseline="0">
                <a:solidFill>
                  <a:srgbClr val="000000"/>
                </a:solidFill>
                <a:effectLst/>
                <a:latin typeface="Libre Franklin"/>
                <a:ea typeface="Libre Franklin"/>
                <a:cs typeface="Libre Franklin"/>
              </a:rPr>
              <a:t>].</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mixto].</a:t>
            </a:r>
          </a:p>
        </p:txBody>
      </p:sp>
      <p:sp>
        <p:nvSpPr>
          <p:cNvPr id="4" name="Slide Number Placeholder 3">
            <a:extLst>
              <a:ext uri="{FF2B5EF4-FFF2-40B4-BE49-F238E27FC236}">
                <a16:creationId xmlns:a16="http://schemas.microsoft.com/office/drawing/2014/main" id="{F7B2F332-EA83-B747-58ED-C7D6806A8610}"/>
              </a:ext>
            </a:extLst>
          </p:cNvPr>
          <p:cNvSpPr>
            <a:spLocks noGrp="1"/>
          </p:cNvSpPr>
          <p:nvPr>
            <p:ph type="sldNum" sz="quarter" idx="10"/>
          </p:nvPr>
        </p:nvSpPr>
        <p:spPr/>
        <p:txBody>
          <a:bodyPr/>
          <a:lstStyle/>
          <a:p>
            <a:fld id="{6101C5E1-D8E9-464D-A93E-CE21651935A7}" type="slidenum">
              <a:rPr lang="en-US" smtClean="0"/>
              <a:t>6</a:t>
            </a:fld>
            <a:endParaRPr lang="en-US"/>
          </a:p>
        </p:txBody>
      </p:sp>
    </p:spTree>
    <p:extLst>
      <p:ext uri="{BB962C8B-B14F-4D97-AF65-F5344CB8AC3E}">
        <p14:creationId xmlns:p14="http://schemas.microsoft.com/office/powerpoint/2010/main" val="16560058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A00B5-7C2E-5C0E-FD5C-1853289E6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9237F7-4210-78D7-6FE0-F797549B8B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D422A9-22A6-0818-A0C3-49D68A2FE158}"/>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21 ÷ 8 = — = ____</a:t>
            </a:r>
            <a:r>
              <a:rPr lang="es-US" sz="1200" b="1" i="0" strike="noStrike" cap="none" spc="0" baseline="0">
                <a:solidFill>
                  <a:srgbClr val="000000"/>
                </a:solidFill>
                <a:effectLst/>
                <a:latin typeface="Libre Franklin"/>
                <a:ea typeface="Libre Franklin"/>
                <a:cs typeface="Libre Franklin"/>
              </a:rPr>
              <a:t>].</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mixto].</a:t>
            </a:r>
          </a:p>
        </p:txBody>
      </p:sp>
      <p:sp>
        <p:nvSpPr>
          <p:cNvPr id="4" name="Slide Number Placeholder 3">
            <a:extLst>
              <a:ext uri="{FF2B5EF4-FFF2-40B4-BE49-F238E27FC236}">
                <a16:creationId xmlns:a16="http://schemas.microsoft.com/office/drawing/2014/main" id="{2CED117B-CEAB-36C3-04CF-A4D28509F63A}"/>
              </a:ext>
            </a:extLst>
          </p:cNvPr>
          <p:cNvSpPr>
            <a:spLocks noGrp="1"/>
          </p:cNvSpPr>
          <p:nvPr>
            <p:ph type="sldNum" sz="quarter" idx="10"/>
          </p:nvPr>
        </p:nvSpPr>
        <p:spPr/>
        <p:txBody>
          <a:bodyPr/>
          <a:lstStyle/>
          <a:p>
            <a:fld id="{6101C5E1-D8E9-464D-A93E-CE21651935A7}" type="slidenum">
              <a:rPr lang="en-US" smtClean="0"/>
              <a:t>7</a:t>
            </a:fld>
            <a:endParaRPr lang="en-US"/>
          </a:p>
        </p:txBody>
      </p:sp>
    </p:spTree>
    <p:extLst>
      <p:ext uri="{BB962C8B-B14F-4D97-AF65-F5344CB8AC3E}">
        <p14:creationId xmlns:p14="http://schemas.microsoft.com/office/powerpoint/2010/main" val="13049705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A2281-16F0-1CBD-84FA-571BC55829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F1EF6D-A477-4E79-6683-954D1D332F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BE0945-4E49-B7F1-C217-C58C4868330A}"/>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27 ÷ 9 = — = __________</a:t>
            </a:r>
            <a:r>
              <a:rPr lang="es-US" sz="1200" b="1" i="0" strike="noStrike" cap="none" spc="0" baseline="0">
                <a:solidFill>
                  <a:srgbClr val="000000"/>
                </a:solidFill>
                <a:effectLst/>
                <a:latin typeface="Libre Franklin"/>
                <a:ea typeface="Libre Franklin"/>
                <a:cs typeface="Libre Franklin"/>
              </a:rPr>
              <a:t>].</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entero].</a:t>
            </a:r>
          </a:p>
        </p:txBody>
      </p:sp>
      <p:sp>
        <p:nvSpPr>
          <p:cNvPr id="4" name="Slide Number Placeholder 3">
            <a:extLst>
              <a:ext uri="{FF2B5EF4-FFF2-40B4-BE49-F238E27FC236}">
                <a16:creationId xmlns:a16="http://schemas.microsoft.com/office/drawing/2014/main" id="{55DC7896-2246-A268-9301-D9E92B0CB7D0}"/>
              </a:ext>
            </a:extLst>
          </p:cNvPr>
          <p:cNvSpPr>
            <a:spLocks noGrp="1"/>
          </p:cNvSpPr>
          <p:nvPr>
            <p:ph type="sldNum" sz="quarter" idx="10"/>
          </p:nvPr>
        </p:nvSpPr>
        <p:spPr/>
        <p:txBody>
          <a:bodyPr/>
          <a:lstStyle/>
          <a:p>
            <a:fld id="{6101C5E1-D8E9-464D-A93E-CE21651935A7}" type="slidenum">
              <a:rPr lang="en-US" smtClean="0"/>
              <a:t>8</a:t>
            </a:fld>
            <a:endParaRPr lang="en-US"/>
          </a:p>
        </p:txBody>
      </p:sp>
    </p:spTree>
    <p:extLst>
      <p:ext uri="{BB962C8B-B14F-4D97-AF65-F5344CB8AC3E}">
        <p14:creationId xmlns:p14="http://schemas.microsoft.com/office/powerpoint/2010/main" val="60678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E5E104-0F0E-F180-FD1D-C8FECA1C1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2525B-66ED-0FA3-AD83-145352DB20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2987EC-B8A1-65B0-DD66-B02F4A5F025B}"/>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33 ÷ 9 = — = __________</a:t>
            </a:r>
            <a:r>
              <a:rPr lang="es-US" sz="1200" b="1" i="0" strike="noStrike" cap="none" spc="0" baseline="0">
                <a:solidFill>
                  <a:srgbClr val="000000"/>
                </a:solidFill>
                <a:effectLst/>
                <a:latin typeface="Libre Franklin"/>
                <a:ea typeface="Libre Franklin"/>
                <a:cs typeface="Libre Franklin"/>
              </a:rPr>
              <a:t>].</a:t>
            </a:r>
          </a:p>
          <a:p>
            <a:endParaRPr lang="en-IN">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expresen el cociente como un número entero o mixto.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 como una fracción y un número mixto].</a:t>
            </a:r>
          </a:p>
        </p:txBody>
      </p:sp>
      <p:sp>
        <p:nvSpPr>
          <p:cNvPr id="4" name="Slide Number Placeholder 3">
            <a:extLst>
              <a:ext uri="{FF2B5EF4-FFF2-40B4-BE49-F238E27FC236}">
                <a16:creationId xmlns:a16="http://schemas.microsoft.com/office/drawing/2014/main" id="{B13B4BF6-F9C0-09C0-7E54-CF681A154EC2}"/>
              </a:ext>
            </a:extLst>
          </p:cNvPr>
          <p:cNvSpPr>
            <a:spLocks noGrp="1"/>
          </p:cNvSpPr>
          <p:nvPr>
            <p:ph type="sldNum" sz="quarter" idx="10"/>
          </p:nvPr>
        </p:nvSpPr>
        <p:spPr/>
        <p:txBody>
          <a:bodyPr/>
          <a:lstStyle/>
          <a:p>
            <a:fld id="{6101C5E1-D8E9-464D-A93E-CE21651935A7}" type="slidenum">
              <a:rPr lang="en-US" smtClean="0"/>
              <a:t>9</a:t>
            </a:fld>
            <a:endParaRPr lang="en-US"/>
          </a:p>
        </p:txBody>
      </p:sp>
    </p:spTree>
    <p:extLst>
      <p:ext uri="{BB962C8B-B14F-4D97-AF65-F5344CB8AC3E}">
        <p14:creationId xmlns:p14="http://schemas.microsoft.com/office/powerpoint/2010/main" val="9015884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el vínculo numérico y la ecuación con un numerador desconocido].</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¿Cuál es el número desconocido? Levanten la mano cuando sepan la respuesta.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respuesta en el vínculo numérico y la ecuación].</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Cuando dé la señal, digan la ecuación completada. ¿Comenzamos? </a:t>
            </a:r>
          </a:p>
        </p:txBody>
      </p:sp>
      <p:sp>
        <p:nvSpPr>
          <p:cNvPr id="4" name="Slide Number Placeholder 3"/>
          <p:cNvSpPr>
            <a:spLocks noGrp="1"/>
          </p:cNvSpPr>
          <p:nvPr>
            <p:ph type="sldNum" sz="quarter" idx="10"/>
          </p:nvPr>
        </p:nvSpPr>
        <p:spPr/>
        <p:txBody>
          <a:bodyPr/>
          <a:lstStyle/>
          <a:p>
            <a:fld id="{6101C5E1-D8E9-464D-A93E-CE21651935A7}"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DB9F4-4435-4347-D9DE-E5C0198416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6DE8CD-5A40-6762-3A9F-7481DFF2B5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79A68C-D074-878C-C52F-E1A2E77D7F4D}"/>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número desconocido].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 </a:t>
            </a:r>
          </a:p>
        </p:txBody>
      </p:sp>
      <p:sp>
        <p:nvSpPr>
          <p:cNvPr id="4" name="Slide Number Placeholder 3">
            <a:extLst>
              <a:ext uri="{FF2B5EF4-FFF2-40B4-BE49-F238E27FC236}">
                <a16:creationId xmlns:a16="http://schemas.microsoft.com/office/drawing/2014/main" id="{6B126FEB-03A0-1A78-5314-57C6353C22A8}"/>
              </a:ext>
            </a:extLst>
          </p:cNvPr>
          <p:cNvSpPr>
            <a:spLocks noGrp="1"/>
          </p:cNvSpPr>
          <p:nvPr>
            <p:ph type="sldNum" sz="quarter" idx="10"/>
          </p:nvPr>
        </p:nvSpPr>
        <p:spPr/>
        <p:txBody>
          <a:bodyPr/>
          <a:lstStyle/>
          <a:p>
            <a:fld id="{6101C5E1-D8E9-464D-A93E-CE21651935A7}" type="slidenum">
              <a:rPr lang="en-US" smtClean="0"/>
              <a:t>11</a:t>
            </a:fld>
            <a:endParaRPr lang="en-US"/>
          </a:p>
        </p:txBody>
      </p:sp>
    </p:spTree>
    <p:extLst>
      <p:ext uri="{BB962C8B-B14F-4D97-AF65-F5344CB8AC3E}">
        <p14:creationId xmlns:p14="http://schemas.microsoft.com/office/powerpoint/2010/main" val="3026561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73754-F381-9528-2838-EBE954C702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AD6CA-E703-11C2-A024-77370BD541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3E8D2D-5692-1A74-0DC4-7FB90D74FE77}"/>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numerador desconocido].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 </a:t>
            </a:r>
          </a:p>
        </p:txBody>
      </p:sp>
      <p:sp>
        <p:nvSpPr>
          <p:cNvPr id="4" name="Slide Number Placeholder 3">
            <a:extLst>
              <a:ext uri="{FF2B5EF4-FFF2-40B4-BE49-F238E27FC236}">
                <a16:creationId xmlns:a16="http://schemas.microsoft.com/office/drawing/2014/main" id="{F8A853DA-DC20-8E5A-1F6C-5030DD64BF28}"/>
              </a:ext>
            </a:extLst>
          </p:cNvPr>
          <p:cNvSpPr>
            <a:spLocks noGrp="1"/>
          </p:cNvSpPr>
          <p:nvPr>
            <p:ph type="sldNum" sz="quarter" idx="10"/>
          </p:nvPr>
        </p:nvSpPr>
        <p:spPr/>
        <p:txBody>
          <a:bodyPr/>
          <a:lstStyle/>
          <a:p>
            <a:fld id="{6101C5E1-D8E9-464D-A93E-CE21651935A7}" type="slidenum">
              <a:rPr lang="en-US" smtClean="0"/>
              <a:t>12</a:t>
            </a:fld>
            <a:endParaRPr lang="en-US"/>
          </a:p>
        </p:txBody>
      </p:sp>
    </p:spTree>
    <p:extLst>
      <p:ext uri="{BB962C8B-B14F-4D97-AF65-F5344CB8AC3E}">
        <p14:creationId xmlns:p14="http://schemas.microsoft.com/office/powerpoint/2010/main" val="28966446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F3017-675C-0D30-C5A5-A0657CE6C5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50EA0F-9340-D41D-621C-FD64F82EA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96FCB6-7CA9-5E0C-91CA-C845CB4ECDB9}"/>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número desconocido].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 </a:t>
            </a:r>
          </a:p>
        </p:txBody>
      </p:sp>
      <p:sp>
        <p:nvSpPr>
          <p:cNvPr id="4" name="Slide Number Placeholder 3">
            <a:extLst>
              <a:ext uri="{FF2B5EF4-FFF2-40B4-BE49-F238E27FC236}">
                <a16:creationId xmlns:a16="http://schemas.microsoft.com/office/drawing/2014/main" id="{5696FA30-0679-7FDD-4796-295E61DF9420}"/>
              </a:ext>
            </a:extLst>
          </p:cNvPr>
          <p:cNvSpPr>
            <a:spLocks noGrp="1"/>
          </p:cNvSpPr>
          <p:nvPr>
            <p:ph type="sldNum" sz="quarter" idx="10"/>
          </p:nvPr>
        </p:nvSpPr>
        <p:spPr/>
        <p:txBody>
          <a:bodyPr/>
          <a:lstStyle/>
          <a:p>
            <a:fld id="{6101C5E1-D8E9-464D-A93E-CE21651935A7}" type="slidenum">
              <a:rPr lang="en-US" smtClean="0"/>
              <a:t>13</a:t>
            </a:fld>
            <a:endParaRPr lang="en-US"/>
          </a:p>
        </p:txBody>
      </p:sp>
    </p:spTree>
    <p:extLst>
      <p:ext uri="{BB962C8B-B14F-4D97-AF65-F5344CB8AC3E}">
        <p14:creationId xmlns:p14="http://schemas.microsoft.com/office/powerpoint/2010/main" val="811155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6978F-5D65-E81C-9A9C-B7C215A58C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3D0531-0760-3F48-E066-17306B6D4E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19B8D2-BE4E-5C10-576C-2160AEA2710E}"/>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número desconocido].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 </a:t>
            </a:r>
          </a:p>
        </p:txBody>
      </p:sp>
      <p:sp>
        <p:nvSpPr>
          <p:cNvPr id="4" name="Slide Number Placeholder 3">
            <a:extLst>
              <a:ext uri="{FF2B5EF4-FFF2-40B4-BE49-F238E27FC236}">
                <a16:creationId xmlns:a16="http://schemas.microsoft.com/office/drawing/2014/main" id="{DDD03CED-D47D-BB50-D0F9-3AD06FA78D47}"/>
              </a:ext>
            </a:extLst>
          </p:cNvPr>
          <p:cNvSpPr>
            <a:spLocks noGrp="1"/>
          </p:cNvSpPr>
          <p:nvPr>
            <p:ph type="sldNum" sz="quarter" idx="10"/>
          </p:nvPr>
        </p:nvSpPr>
        <p:spPr/>
        <p:txBody>
          <a:bodyPr/>
          <a:lstStyle/>
          <a:p>
            <a:fld id="{6101C5E1-D8E9-464D-A93E-CE21651935A7}" type="slidenum">
              <a:rPr lang="en-US" smtClean="0"/>
              <a:t>14</a:t>
            </a:fld>
            <a:endParaRPr lang="en-US"/>
          </a:p>
        </p:txBody>
      </p:sp>
    </p:spTree>
    <p:extLst>
      <p:ext uri="{BB962C8B-B14F-4D97-AF65-F5344CB8AC3E}">
        <p14:creationId xmlns:p14="http://schemas.microsoft.com/office/powerpoint/2010/main" val="4247446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74B3E-7E0C-921C-F451-3E56872865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8F99A5-A3AA-203C-7401-0CA3B0BCD5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8EE27B-6013-C6B1-28A5-DD5CAC7B0EEF}"/>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número desconocido].</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 </a:t>
            </a:r>
          </a:p>
        </p:txBody>
      </p:sp>
      <p:sp>
        <p:nvSpPr>
          <p:cNvPr id="4" name="Slide Number Placeholder 3">
            <a:extLst>
              <a:ext uri="{FF2B5EF4-FFF2-40B4-BE49-F238E27FC236}">
                <a16:creationId xmlns:a16="http://schemas.microsoft.com/office/drawing/2014/main" id="{03B8EE97-ABF1-24E6-A8F7-3713FF89B71A}"/>
              </a:ext>
            </a:extLst>
          </p:cNvPr>
          <p:cNvSpPr>
            <a:spLocks noGrp="1"/>
          </p:cNvSpPr>
          <p:nvPr>
            <p:ph type="sldNum" sz="quarter" idx="10"/>
          </p:nvPr>
        </p:nvSpPr>
        <p:spPr/>
        <p:txBody>
          <a:bodyPr/>
          <a:lstStyle/>
          <a:p>
            <a:fld id="{6101C5E1-D8E9-464D-A93E-CE21651935A7}" type="slidenum">
              <a:rPr lang="en-US" smtClean="0"/>
              <a:t>15</a:t>
            </a:fld>
            <a:endParaRPr lang="en-US"/>
          </a:p>
        </p:txBody>
      </p:sp>
    </p:spTree>
    <p:extLst>
      <p:ext uri="{BB962C8B-B14F-4D97-AF65-F5344CB8AC3E}">
        <p14:creationId xmlns:p14="http://schemas.microsoft.com/office/powerpoint/2010/main" val="1085272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mc:Choice xmlns:a14="http://schemas.microsoft.com/office/drawing/2010/main" Requires="a14">
          <p:sp>
            <p:nvSpPr>
              <p:cNvPr id="3" name="Notes Placeholder 2"/>
              <p:cNvSpPr>
                <a:spLocks noGrp="1"/>
              </p:cNvSpPr>
              <p:nvPr>
                <p:ph type="body" idx="1"/>
              </p:nvPr>
            </p:nvSpPr>
            <p:spPr/>
            <p:txBody>
              <a:bodyPr>
                <a:normAutofit fontScale="87500" lnSpcReduction="20000"/>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𝟏</m:t>
                        </m:r>
                      </m:num>
                      <m:den>
                        <m:r>
                          <a:rPr lang="en-US" b="1" i="1" dirty="0" smtClean="0">
                            <a:latin typeface="Cambria Math" panose="02040503050406030204" pitchFamily="18" charset="0"/>
                          </a:rPr>
                          <m:t>𝟐</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𝟑</m:t>
                        </m:r>
                      </m:num>
                      <m:den>
                        <m:r>
                          <a:rPr lang="en-US" b="1" i="1" dirty="0" smtClean="0">
                            <a:latin typeface="Cambria Math" panose="02040503050406030204" pitchFamily="18" charset="0"/>
                          </a:rPr>
                          <m:t>𝟏𝟎</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[Cada vez que haga una pregunta,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Expresen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1</m:t>
                        </m:r>
                      </m:num>
                      <m:den>
                        <m:r>
                          <a:rPr lang="en-US" b="0" i="1" dirty="0" smtClean="0">
                            <a:latin typeface="Cambria Math" panose="02040503050406030204" pitchFamily="18" charset="0"/>
                          </a:rPr>
                          <m:t>2</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Muestren su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ejemplo de método].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p:sp>
            <p:nvSpPr>
              <p:cNvPr id="3" name="Notes Placeholder 2"/>
              <p:cNvSpPr>
                <a:spLocks noGrp="1"/>
              </p:cNvSpPr>
              <p:nvPr>
                <p:ph type="body" idx="1"/>
              </p:nvPr>
            </p:nvSpPr>
            <p:spPr/>
            <p:txBody>
              <a:bodyPr>
                <a:normAutofit fontScale="87500" lnSpcReduction="20000"/>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𝟏/𝟐  +  𝟑/𝟏𝟎</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[Cada vez que haga una pregunta,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Expresen </a:t>
                </a:r>
                <a:r>
                  <a:rPr lang="en-US" b="0" i="0" dirty="0">
                    <a:latin typeface="Cambria Math" panose="02040503050406030204" pitchFamily="18" charset="0"/>
                  </a:rPr>
                  <a:t>1/2</a:t>
                </a:r>
                <a:r>
                  <a:rPr lang="es-US" sz="1200" b="0" i="0" strike="noStrike" cap="none" spc="0" baseline="0" dirty="0">
                    <a:solidFill>
                      <a:srgbClr val="000000"/>
                    </a:solidFill>
                    <a:effectLst/>
                    <a:latin typeface="Libre Franklin"/>
                    <a:ea typeface="Libre Franklin"/>
                    <a:cs typeface="Libre Franklin"/>
                  </a:rPr>
                  <a:t> con otro nombre para formar unidades semejantes. Muestren su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ejemplo de método].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AC8D86-94BD-82CA-8460-30C6618FDD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9C71F9-4BAA-612F-2423-6E4B7867DEAA}"/>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3D29FDC8-BD9A-D18E-B073-BBCBC39090D3}"/>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𝟕</m:t>
                        </m:r>
                      </m:num>
                      <m:den>
                        <m:r>
                          <a:rPr lang="en-US" b="1" i="1" dirty="0" smtClean="0">
                            <a:latin typeface="Cambria Math" panose="02040503050406030204" pitchFamily="18" charset="0"/>
                          </a:rPr>
                          <m:t>𝟏𝟐</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𝟑</m:t>
                        </m:r>
                      </m:num>
                      <m:den>
                        <m:r>
                          <a:rPr lang="en-US" b="1" i="1" dirty="0"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Expresen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3</m:t>
                        </m:r>
                      </m:num>
                      <m:den>
                        <m:r>
                          <a:rPr lang="en-US" b="0" i="1" dirty="0" smtClean="0">
                            <a:latin typeface="Cambria Math" panose="02040503050406030204" pitchFamily="18" charset="0"/>
                          </a:rPr>
                          <m:t>4</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Muestren su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ejemplo de método].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a:extLst>
                  <a:ext uri="{FF2B5EF4-FFF2-40B4-BE49-F238E27FC236}">
                    <a16:creationId xmlns:a16="http://schemas.microsoft.com/office/drawing/2014/main" id="{3D29FDC8-BD9A-D18E-B073-BBCBC39090D3}"/>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𝟕/𝟏𝟐  +  𝟑/𝟒</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US" b="0" i="0" dirty="0">
                    <a:latin typeface="Cambria Math" panose="02040503050406030204" pitchFamily="18" charset="0"/>
                  </a:rPr>
                  <a:t>3/4</a:t>
                </a:r>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a:extLst>
              <a:ext uri="{FF2B5EF4-FFF2-40B4-BE49-F238E27FC236}">
                <a16:creationId xmlns:a16="http://schemas.microsoft.com/office/drawing/2014/main" id="{583086E0-8B8D-8F5E-0177-B12FE4003447}"/>
              </a:ext>
            </a:extLst>
          </p:cNvPr>
          <p:cNvSpPr>
            <a:spLocks noGrp="1"/>
          </p:cNvSpPr>
          <p:nvPr>
            <p:ph type="sldNum" sz="quarter" idx="10"/>
          </p:nvPr>
        </p:nvSpPr>
        <p:spPr/>
        <p:txBody>
          <a:bodyPr/>
          <a:lstStyle/>
          <a:p>
            <a:fld id="{6101C5E1-D8E9-464D-A93E-CE21651935A7}" type="slidenum">
              <a:rPr lang="en-US" smtClean="0"/>
              <a:t>17</a:t>
            </a:fld>
            <a:endParaRPr lang="en-US"/>
          </a:p>
        </p:txBody>
      </p:sp>
    </p:spTree>
    <p:extLst>
      <p:ext uri="{BB962C8B-B14F-4D97-AF65-F5344CB8AC3E}">
        <p14:creationId xmlns:p14="http://schemas.microsoft.com/office/powerpoint/2010/main" val="822795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17661-7BB9-521A-5660-3737F61836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B67EDC-6D49-5612-CAED-DEBF0A98948C}"/>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8CF56ABD-6CB3-81D9-D1F9-E0EFEF09EE34}"/>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𝟕</m:t>
                        </m:r>
                      </m:num>
                      <m:den>
                        <m:r>
                          <a:rPr lang="en-US" b="1" i="1" dirty="0" smtClean="0">
                            <a:latin typeface="Cambria Math" panose="02040503050406030204" pitchFamily="18" charset="0"/>
                          </a:rPr>
                          <m:t>𝟖</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𝟑</m:t>
                        </m:r>
                      </m:num>
                      <m:den>
                        <m:r>
                          <a:rPr lang="en-US" b="1" i="1" dirty="0"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Expresen con otro nombre para formar unidades semejantes. Muestren su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ejemplo de método].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a:extLst>
                  <a:ext uri="{FF2B5EF4-FFF2-40B4-BE49-F238E27FC236}">
                    <a16:creationId xmlns:a16="http://schemas.microsoft.com/office/drawing/2014/main" id="{8CF56ABD-6CB3-81D9-D1F9-E0EFEF09EE34}"/>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𝟕/𝟖  −  𝟑/𝟒</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con otro nombre para formar unidades semejantes. Muestra tu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a:extLst>
              <a:ext uri="{FF2B5EF4-FFF2-40B4-BE49-F238E27FC236}">
                <a16:creationId xmlns:a16="http://schemas.microsoft.com/office/drawing/2014/main" id="{4E1511BE-5FE7-7BE3-E862-44185EC5737C}"/>
              </a:ext>
            </a:extLst>
          </p:cNvPr>
          <p:cNvSpPr>
            <a:spLocks noGrp="1"/>
          </p:cNvSpPr>
          <p:nvPr>
            <p:ph type="sldNum" sz="quarter" idx="10"/>
          </p:nvPr>
        </p:nvSpPr>
        <p:spPr/>
        <p:txBody>
          <a:bodyPr/>
          <a:lstStyle/>
          <a:p>
            <a:fld id="{6101C5E1-D8E9-464D-A93E-CE21651935A7}" type="slidenum">
              <a:rPr lang="en-US" smtClean="0"/>
              <a:t>18</a:t>
            </a:fld>
            <a:endParaRPr lang="en-US"/>
          </a:p>
        </p:txBody>
      </p:sp>
    </p:spTree>
    <p:extLst>
      <p:ext uri="{BB962C8B-B14F-4D97-AF65-F5344CB8AC3E}">
        <p14:creationId xmlns:p14="http://schemas.microsoft.com/office/powerpoint/2010/main" val="8598653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AA998-E3D3-C59E-0BD8-37F1C7EBE0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B572EF-04E1-8670-96A9-04131FCDEAB6}"/>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8D5A8556-7E72-C5B3-A16D-F77C8DF3F64B}"/>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𝟐</m:t>
                        </m:r>
                      </m:num>
                      <m:den>
                        <m:r>
                          <a:rPr lang="en-US" b="1" i="1" dirty="0" smtClean="0">
                            <a:latin typeface="Cambria Math" panose="02040503050406030204" pitchFamily="18" charset="0"/>
                          </a:rPr>
                          <m:t>𝟑</m:t>
                        </m:r>
                      </m:den>
                    </m:f>
                    <m:r>
                      <a:rPr lang="en-US" b="1" i="1" dirty="0" smtClean="0">
                        <a:latin typeface="Cambria Math" panose="02040503050406030204" pitchFamily="18" charset="0"/>
                      </a:rPr>
                      <m:t> − </m:t>
                    </m:r>
                    <m:f>
                      <m:fPr>
                        <m:ctrlPr>
                          <a:rPr lang="en-US" b="1" i="1" dirty="0" smtClean="0">
                            <a:latin typeface="Cambria Math" panose="02040503050406030204" pitchFamily="18" charset="0"/>
                          </a:rPr>
                        </m:ctrlPr>
                      </m:fPr>
                      <m:num>
                        <m:r>
                          <a:rPr lang="en-US" b="1" i="1" dirty="0" smtClean="0">
                            <a:latin typeface="Cambria Math" panose="02040503050406030204" pitchFamily="18" charset="0"/>
                          </a:rPr>
                          <m:t>𝟒</m:t>
                        </m:r>
                      </m:num>
                      <m:den>
                        <m:r>
                          <a:rPr lang="en-US" b="1" i="1" dirty="0" smtClean="0">
                            <a:latin typeface="Cambria Math" panose="02040503050406030204" pitchFamily="18" charset="0"/>
                          </a:rPr>
                          <m:t>𝟏𝟓</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Expresen </a:t>
                </a:r>
                <a14:m>
                  <m:oMath xmlns:m="http://schemas.openxmlformats.org/officeDocument/2006/math">
                    <m:f>
                      <m:fPr>
                        <m:ctrlPr>
                          <a:rPr lang="en-US" i="1" dirty="0" smtClean="0">
                            <a:latin typeface="Cambria Math" panose="02040503050406030204" pitchFamily="18" charset="0"/>
                          </a:rPr>
                        </m:ctrlPr>
                      </m:fPr>
                      <m:num>
                        <m:r>
                          <a:rPr lang="en-US" b="0" i="1" dirty="0" smtClean="0">
                            <a:latin typeface="Cambria Math" panose="02040503050406030204" pitchFamily="18" charset="0"/>
                          </a:rPr>
                          <m:t>2</m:t>
                        </m:r>
                      </m:num>
                      <m:den>
                        <m:r>
                          <a:rPr lang="en-US" b="0" i="1" dirty="0" smtClean="0">
                            <a:latin typeface="Cambria Math" panose="02040503050406030204" pitchFamily="18" charset="0"/>
                          </a:rPr>
                          <m:t>3</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Muestren su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ejemplo de método].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a:extLst>
                  <a:ext uri="{FF2B5EF4-FFF2-40B4-BE49-F238E27FC236}">
                    <a16:creationId xmlns:a16="http://schemas.microsoft.com/office/drawing/2014/main" id="{8D5A8556-7E72-C5B3-A16D-F77C8DF3F64B}"/>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𝟐/𝟑  −  𝟒/𝟏𝟓</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US" b="0" i="0" dirty="0">
                    <a:latin typeface="Cambria Math" panose="02040503050406030204" pitchFamily="18" charset="0"/>
                  </a:rPr>
                  <a:t>2/3</a:t>
                </a:r>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modo que muestre ambas fracciones con la misma unidad</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a:extLst>
              <a:ext uri="{FF2B5EF4-FFF2-40B4-BE49-F238E27FC236}">
                <a16:creationId xmlns:a16="http://schemas.microsoft.com/office/drawing/2014/main" id="{6B6F63EB-3C8B-249E-7101-BC4DFFD8C41C}"/>
              </a:ext>
            </a:extLst>
          </p:cNvPr>
          <p:cNvSpPr>
            <a:spLocks noGrp="1"/>
          </p:cNvSpPr>
          <p:nvPr>
            <p:ph type="sldNum" sz="quarter" idx="10"/>
          </p:nvPr>
        </p:nvSpPr>
        <p:spPr/>
        <p:txBody>
          <a:bodyPr/>
          <a:lstStyle/>
          <a:p>
            <a:fld id="{6101C5E1-D8E9-464D-A93E-CE21651935A7}" type="slidenum">
              <a:rPr lang="en-US" smtClean="0"/>
              <a:t>19</a:t>
            </a:fld>
            <a:endParaRPr lang="en-US"/>
          </a:p>
        </p:txBody>
      </p:sp>
    </p:spTree>
    <p:extLst>
      <p:ext uri="{BB962C8B-B14F-4D97-AF65-F5344CB8AC3E}">
        <p14:creationId xmlns:p14="http://schemas.microsoft.com/office/powerpoint/2010/main" val="35303781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92500" lnSpcReduction="20000"/>
              </a:bodyPr>
              <a:lstStyle/>
              <a:p>
                <a:r>
                  <a:rPr lang="es-US" sz="1100" b="1" i="0" strike="noStrike" cap="none" spc="0" baseline="0" dirty="0">
                    <a:solidFill>
                      <a:srgbClr val="000000"/>
                    </a:solidFill>
                    <a:effectLst/>
                    <a:latin typeface="Libre Franklin"/>
                    <a:ea typeface="Libre Franklin"/>
                    <a:cs typeface="Libre Franklin"/>
                  </a:rPr>
                  <a:t>[Muestre el trabajo de ejemplo].</a:t>
                </a:r>
              </a:p>
              <a:p>
                <a:endParaRPr lang="en-US" b="1"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[Riley está trabajando para hallar la diferencia </a:t>
                </a:r>
                <a14:m>
                  <m:oMath xmlns:m="http://schemas.openxmlformats.org/officeDocument/2006/math">
                    <m:r>
                      <a:rPr lang="en-US" sz="1100" b="1" i="1" dirty="0" smtClean="0">
                        <a:latin typeface="Cambria Math" panose="02040503050406030204" pitchFamily="18" charset="0"/>
                      </a:rPr>
                      <m:t>𝟓</m:t>
                    </m:r>
                    <m:f>
                      <m:fPr>
                        <m:ctrlPr>
                          <a:rPr lang="en-US" sz="1100" b="1" i="1" dirty="0" smtClean="0">
                            <a:latin typeface="Cambria Math" panose="02040503050406030204" pitchFamily="18" charset="0"/>
                          </a:rPr>
                        </m:ctrlPr>
                      </m:fPr>
                      <m:num>
                        <m:r>
                          <a:rPr lang="en-US" sz="1100" b="1" i="1" dirty="0" smtClean="0">
                            <a:latin typeface="Cambria Math" panose="02040503050406030204" pitchFamily="18" charset="0"/>
                          </a:rPr>
                          <m:t>𝟐</m:t>
                        </m:r>
                      </m:num>
                      <m:den>
                        <m:r>
                          <a:rPr lang="en-US" sz="1100" b="1" i="1" dirty="0" smtClean="0">
                            <a:latin typeface="Cambria Math" panose="02040503050406030204" pitchFamily="18" charset="0"/>
                          </a:rPr>
                          <m:t>𝟔</m:t>
                        </m:r>
                      </m:den>
                    </m:f>
                    <m:r>
                      <a:rPr lang="en-US" sz="1100" b="1" i="1" dirty="0" smtClean="0">
                        <a:latin typeface="Cambria Math" panose="02040503050406030204" pitchFamily="18" charset="0"/>
                      </a:rPr>
                      <m:t> − </m:t>
                    </m:r>
                    <m:r>
                      <a:rPr lang="en-US" sz="1100" b="1" i="1" dirty="0" smtClean="0">
                        <a:latin typeface="Cambria Math" panose="02040503050406030204" pitchFamily="18" charset="0"/>
                      </a:rPr>
                      <m:t>𝟐</m:t>
                    </m:r>
                    <m:f>
                      <m:fPr>
                        <m:ctrlPr>
                          <a:rPr lang="en-US" sz="1100" b="1" i="1" dirty="0" smtClean="0">
                            <a:latin typeface="Cambria Math" panose="02040503050406030204" pitchFamily="18" charset="0"/>
                          </a:rPr>
                        </m:ctrlPr>
                      </m:fPr>
                      <m:num>
                        <m:r>
                          <a:rPr lang="en-US" sz="1100" b="1" i="1" dirty="0" smtClean="0">
                            <a:latin typeface="Cambria Math" panose="02040503050406030204" pitchFamily="18" charset="0"/>
                          </a:rPr>
                          <m:t>𝟒</m:t>
                        </m:r>
                      </m:num>
                      <m:den>
                        <m:r>
                          <a:rPr lang="en-US" sz="1100" b="1" i="1" dirty="0" smtClean="0">
                            <a:latin typeface="Cambria Math" panose="02040503050406030204" pitchFamily="18" charset="0"/>
                          </a:rPr>
                          <m:t>𝟏𝟎</m:t>
                        </m:r>
                      </m:den>
                    </m:f>
                  </m:oMath>
                </a14:m>
                <a:r>
                  <a:rPr lang="es-US" sz="1100" b="1" i="0" strike="noStrike" cap="none" spc="0" baseline="0" dirty="0">
                    <a:solidFill>
                      <a:srgbClr val="000000"/>
                    </a:solidFill>
                    <a:effectLst/>
                    <a:latin typeface="Libre Franklin"/>
                    <a:ea typeface="Libre Franklin"/>
                    <a:cs typeface="Libre Franklin"/>
                  </a:rPr>
                  <a:t>. Riley sabe que la respuesta correcta es </a:t>
                </a:r>
                <a14:m>
                  <m:oMath xmlns:m="http://schemas.openxmlformats.org/officeDocument/2006/math">
                    <m:r>
                      <a:rPr lang="en-US" sz="1100" b="1" i="1" dirty="0" smtClean="0">
                        <a:latin typeface="Cambria Math" panose="02040503050406030204" pitchFamily="18" charset="0"/>
                      </a:rPr>
                      <m:t>𝟐</m:t>
                    </m:r>
                    <m:f>
                      <m:fPr>
                        <m:ctrlPr>
                          <a:rPr lang="en-US" sz="1100" b="1" i="1" dirty="0" smtClean="0">
                            <a:latin typeface="Cambria Math" panose="02040503050406030204" pitchFamily="18" charset="0"/>
                          </a:rPr>
                        </m:ctrlPr>
                      </m:fPr>
                      <m:num>
                        <m:r>
                          <a:rPr lang="en-US" sz="1100" b="1" i="1" dirty="0" smtClean="0">
                            <a:latin typeface="Cambria Math" panose="02040503050406030204" pitchFamily="18" charset="0"/>
                          </a:rPr>
                          <m:t>𝟐𝟖</m:t>
                        </m:r>
                      </m:num>
                      <m:den>
                        <m:r>
                          <a:rPr lang="en-US" sz="1100" b="1" i="1" dirty="0" smtClean="0">
                            <a:latin typeface="Cambria Math" panose="02040503050406030204" pitchFamily="18" charset="0"/>
                          </a:rPr>
                          <m:t>𝟑𝟎</m:t>
                        </m:r>
                      </m:den>
                    </m:f>
                  </m:oMath>
                </a14:m>
                <a:r>
                  <a:rPr lang="es-US" sz="1100" b="1" i="0" strike="noStrike" cap="none" spc="0" baseline="0" dirty="0">
                    <a:solidFill>
                      <a:srgbClr val="000000"/>
                    </a:solidFill>
                    <a:effectLst/>
                    <a:latin typeface="Libre Franklin"/>
                    <a:ea typeface="Libre Franklin"/>
                    <a:cs typeface="Libre Franklin"/>
                  </a:rPr>
                  <a:t> y no </a:t>
                </a:r>
                <a14:m>
                  <m:oMath xmlns:m="http://schemas.openxmlformats.org/officeDocument/2006/math">
                    <m:r>
                      <a:rPr lang="en-US" sz="1100" b="1" i="1" dirty="0" smtClean="0">
                        <a:latin typeface="Cambria Math" panose="02040503050406030204" pitchFamily="18" charset="0"/>
                      </a:rPr>
                      <m:t>𝟏</m:t>
                    </m:r>
                    <m:f>
                      <m:fPr>
                        <m:ctrlPr>
                          <a:rPr lang="en-US" sz="1100" b="1" i="1" dirty="0" smtClean="0">
                            <a:latin typeface="Cambria Math" panose="02040503050406030204" pitchFamily="18" charset="0"/>
                          </a:rPr>
                        </m:ctrlPr>
                      </m:fPr>
                      <m:num>
                        <m:r>
                          <a:rPr lang="en-US" sz="1100" b="1" i="1" dirty="0" smtClean="0">
                            <a:latin typeface="Cambria Math" panose="02040503050406030204" pitchFamily="18" charset="0"/>
                          </a:rPr>
                          <m:t>𝟐𝟐</m:t>
                        </m:r>
                      </m:num>
                      <m:den>
                        <m:r>
                          <a:rPr lang="en-US" sz="1100" b="1" i="1" dirty="0" smtClean="0">
                            <a:latin typeface="Cambria Math" panose="02040503050406030204" pitchFamily="18" charset="0"/>
                          </a:rPr>
                          <m:t>𝟑𝟎</m:t>
                        </m:r>
                      </m:den>
                    </m:f>
                  </m:oMath>
                </a14:m>
                <a:r>
                  <a:rPr lang="es-US" sz="1100" b="1" i="0" strike="noStrike" cap="none" spc="0" baseline="0" dirty="0">
                    <a:solidFill>
                      <a:srgbClr val="000000"/>
                    </a:solidFill>
                    <a:effectLst/>
                    <a:latin typeface="Libre Franklin"/>
                    <a:ea typeface="Libre Franklin"/>
                    <a:cs typeface="Libre Franklin"/>
                  </a:rPr>
                  <a:t>. Riley está segura de que la primera parte del trabajo está correcta. ]</a:t>
                </a:r>
              </a:p>
              <a:p>
                <a:endParaRPr lang="en-US" b="1"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[Señale el trabajo que está encima de la línea negra continua].</a:t>
                </a:r>
              </a:p>
              <a:p>
                <a:endParaRPr lang="en-US"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¿Están de acuerdo? ¿Por qué?</a:t>
                </a:r>
              </a:p>
              <a:p>
                <a:endParaRPr lang="en-IN"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Eso significa que el error de Riley debe estar en el trabajo que se muestra debajo de la línea. Intentemos hallar el error de Riley analizando el trabajo.</a:t>
                </a:r>
                <a:endParaRPr lang="en-IN" dirty="0">
                  <a:latin typeface="Libre Franklin" pitchFamily="2" charset="0"/>
                </a:endParaRPr>
              </a:p>
              <a:p>
                <a:endParaRPr lang="en-IN"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[Invite a la clase a trabajar en parejas para identificar el error. Luego de 2 minutos, invite a sus estudiantes a compartir sus conclusiones].</a:t>
                </a:r>
              </a:p>
              <a:p>
                <a:endParaRPr lang="en-IN"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Podemos ver que Riley debería haber dejado de restar después de restar </a:t>
                </a:r>
                <a14:m>
                  <m:oMath xmlns:m="http://schemas.openxmlformats.org/officeDocument/2006/math">
                    <m:f>
                      <m:fPr>
                        <m:ctrlPr>
                          <a:rPr lang="en-US" sz="1100" b="0" i="1" dirty="0" smtClean="0">
                            <a:latin typeface="Cambria Math" panose="02040503050406030204" pitchFamily="18" charset="0"/>
                          </a:rPr>
                        </m:ctrlPr>
                      </m:fPr>
                      <m:num>
                        <m:r>
                          <a:rPr lang="en-US" sz="1100" b="0" i="1" dirty="0" smtClean="0">
                            <a:latin typeface="Cambria Math" panose="02040503050406030204" pitchFamily="18" charset="0"/>
                          </a:rPr>
                          <m:t>12</m:t>
                        </m:r>
                      </m:num>
                      <m:den>
                        <m:r>
                          <a:rPr lang="en-US" sz="1100" b="0" i="1" dirty="0" smtClean="0">
                            <a:latin typeface="Cambria Math" panose="02040503050406030204" pitchFamily="18" charset="0"/>
                          </a:rPr>
                          <m:t>30</m:t>
                        </m:r>
                      </m:den>
                    </m:f>
                  </m:oMath>
                </a14:m>
                <a:r>
                  <a:rPr lang="es-US" sz="1100" b="0" i="0" strike="noStrike" cap="none" spc="0" baseline="0" dirty="0">
                    <a:solidFill>
                      <a:srgbClr val="000000"/>
                    </a:solidFill>
                    <a:effectLst/>
                    <a:latin typeface="Libre Franklin"/>
                    <a:ea typeface="Libre Franklin"/>
                    <a:cs typeface="Libre Franklin"/>
                  </a:rPr>
                  <a:t> de </a:t>
                </a:r>
                <a:r>
                  <a:rPr lang="es-US" sz="1100" b="0" i="0" strike="noStrike" cap="none" spc="0" baseline="0" dirty="0">
                    <a:solidFill>
                      <a:srgbClr val="000000"/>
                    </a:solidFill>
                    <a:effectLst/>
                    <a:latin typeface="Cambria"/>
                    <a:ea typeface="Cambria"/>
                    <a:cs typeface="Cambria"/>
                  </a:rPr>
                  <a:t>1</a:t>
                </a:r>
                <a:r>
                  <a:rPr lang="es-US" sz="1100" b="0" i="0" strike="noStrike" cap="none" spc="0" baseline="0" dirty="0">
                    <a:solidFill>
                      <a:srgbClr val="000000"/>
                    </a:solidFill>
                    <a:effectLst/>
                    <a:latin typeface="Libre Franklin"/>
                    <a:ea typeface="Libre Franklin"/>
                    <a:cs typeface="Libre Franklin"/>
                  </a:rPr>
                  <a:t>. ¿Qué debería haber hecho Riley a continuación?</a:t>
                </a:r>
              </a:p>
              <a:p>
                <a:endParaRPr lang="en-US"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endParaRPr lang="en-US"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Hoy, aplicaremos nuestro conocimiento de restar números mixtos para restar números mixtos de números mixtos que tienen unidades no relacionadas.</a:t>
                </a:r>
                <a:endParaRPr dirty="0">
                  <a:latin typeface="Libre Franklin" pitchFamily="2" charset="0"/>
                </a:endParaRPr>
              </a:p>
            </p:txBody>
          </p:sp>
        </mc:Choice>
        <mc:Fallback xmlns="">
          <p:sp>
            <p:nvSpPr>
              <p:cNvPr id="3" name="Notes Placeholder 2"/>
              <p:cNvSpPr>
                <a:spLocks noGrp="1"/>
              </p:cNvSpPr>
              <p:nvPr>
                <p:ph type="body" idx="1"/>
              </p:nvPr>
            </p:nvSpPr>
            <p:spPr/>
            <p:txBody>
              <a:bodyPr>
                <a:normAutofit fontScale="92500" lnSpcReduction="20000"/>
              </a:bodyPr>
              <a:lstStyle/>
              <a:p>
                <a:r>
                  <a:rPr lang="es-US" sz="1100" b="1" i="0" strike="noStrike" cap="none" spc="0" baseline="0" dirty="0">
                    <a:solidFill>
                      <a:srgbClr val="000000"/>
                    </a:solidFill>
                    <a:effectLst/>
                    <a:latin typeface="Libre Franklin"/>
                    <a:ea typeface="Libre Franklin"/>
                    <a:cs typeface="Libre Franklin"/>
                  </a:rPr>
                  <a:t>[Muestre el trabajo de ejemplo].</a:t>
                </a:r>
              </a:p>
              <a:p>
                <a:endParaRPr lang="en-US" b="1"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[Riley está trabajando para hallar la diferencia </a:t>
                </a:r>
                <a:r>
                  <a:rPr lang="en-US" sz="1100" b="1" i="0" dirty="0">
                    <a:latin typeface="Cambria Math" panose="02040503050406030204" pitchFamily="18" charset="0"/>
                  </a:rPr>
                  <a:t>𝟓 𝟐/𝟔  − 𝟐 𝟒/𝟏𝟎</a:t>
                </a:r>
                <a:r>
                  <a:rPr lang="es-US" sz="1100" b="1" i="0" strike="noStrike" cap="none" spc="0" baseline="0" dirty="0">
                    <a:solidFill>
                      <a:srgbClr val="000000"/>
                    </a:solidFill>
                    <a:effectLst/>
                    <a:latin typeface="Libre Franklin"/>
                    <a:ea typeface="Libre Franklin"/>
                    <a:cs typeface="Libre Franklin"/>
                  </a:rPr>
                  <a:t>. Riley sabe que la respuesta correcta es </a:t>
                </a:r>
                <a:r>
                  <a:rPr lang="en-US" sz="1100" b="1" i="0" dirty="0">
                    <a:latin typeface="Cambria Math" panose="02040503050406030204" pitchFamily="18" charset="0"/>
                  </a:rPr>
                  <a:t>𝟐 𝟐𝟖/𝟑𝟎</a:t>
                </a:r>
                <a:r>
                  <a:rPr lang="es-US" sz="1100" b="1" i="0" strike="noStrike" cap="none" spc="0" baseline="0" dirty="0">
                    <a:solidFill>
                      <a:srgbClr val="000000"/>
                    </a:solidFill>
                    <a:effectLst/>
                    <a:latin typeface="Libre Franklin"/>
                    <a:ea typeface="Libre Franklin"/>
                    <a:cs typeface="Libre Franklin"/>
                  </a:rPr>
                  <a:t> y no </a:t>
                </a:r>
                <a:r>
                  <a:rPr lang="en-US" sz="1100" b="1" i="0" dirty="0">
                    <a:latin typeface="Cambria Math" panose="02040503050406030204" pitchFamily="18" charset="0"/>
                  </a:rPr>
                  <a:t>𝟏 𝟐𝟐/𝟑𝟎</a:t>
                </a:r>
                <a:r>
                  <a:rPr lang="es-US" sz="1100" b="1" i="0" strike="noStrike" cap="none" spc="0" baseline="0" dirty="0">
                    <a:solidFill>
                      <a:srgbClr val="000000"/>
                    </a:solidFill>
                    <a:effectLst/>
                    <a:latin typeface="Libre Franklin"/>
                    <a:ea typeface="Libre Franklin"/>
                    <a:cs typeface="Libre Franklin"/>
                  </a:rPr>
                  <a:t>. Riley está segura de que la primera parte del trabajo está correcta. ]</a:t>
                </a:r>
              </a:p>
              <a:p>
                <a:endParaRPr lang="en-US" b="1"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[Señale el trabajo que está encima de la línea negra continua].</a:t>
                </a:r>
              </a:p>
              <a:p>
                <a:endParaRPr lang="en-US"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¿Están de acuerdo? ¿Por qué?</a:t>
                </a:r>
              </a:p>
              <a:p>
                <a:endParaRPr lang="en-IN"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Eso significa que el error de Riley debe estar en el trabajo que se muestra debajo de la línea. Intentemos hallar el error de Riley analizando el trabajo.</a:t>
                </a:r>
                <a:endParaRPr lang="en-IN" dirty="0">
                  <a:latin typeface="Libre Franklin" pitchFamily="2" charset="0"/>
                </a:endParaRPr>
              </a:p>
              <a:p>
                <a:endParaRPr lang="en-IN"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[Invite a la clase a trabajar en parejas para identificar el error. Luego de 2 minutos, invite a sus estudiantes a compartir sus conclusiones].</a:t>
                </a:r>
              </a:p>
              <a:p>
                <a:endParaRPr lang="en-IN"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Podemos ver que Riley debería haber dejado de restar después de restar </a:t>
                </a:r>
                <a:r>
                  <a:rPr lang="en-US" sz="1100" b="0" i="0" dirty="0">
                    <a:latin typeface="Cambria Math" panose="02040503050406030204" pitchFamily="18" charset="0"/>
                  </a:rPr>
                  <a:t>12/30</a:t>
                </a:r>
                <a:r>
                  <a:rPr lang="es-US" sz="1100" b="0" i="0" strike="noStrike" cap="none" spc="0" baseline="0" dirty="0">
                    <a:solidFill>
                      <a:srgbClr val="000000"/>
                    </a:solidFill>
                    <a:effectLst/>
                    <a:latin typeface="Libre Franklin"/>
                    <a:ea typeface="Libre Franklin"/>
                    <a:cs typeface="Libre Franklin"/>
                  </a:rPr>
                  <a:t> de </a:t>
                </a:r>
                <a:r>
                  <a:rPr lang="es-US" sz="1100" b="0" i="0" strike="noStrike" cap="none" spc="0" baseline="0" dirty="0">
                    <a:solidFill>
                      <a:srgbClr val="000000"/>
                    </a:solidFill>
                    <a:effectLst/>
                    <a:latin typeface="Cambria"/>
                    <a:ea typeface="Cambria"/>
                    <a:cs typeface="Cambria"/>
                  </a:rPr>
                  <a:t>1</a:t>
                </a:r>
                <a:r>
                  <a:rPr lang="es-US" sz="1100" b="0" i="0" strike="noStrike" cap="none" spc="0" baseline="0" dirty="0">
                    <a:solidFill>
                      <a:srgbClr val="000000"/>
                    </a:solidFill>
                    <a:effectLst/>
                    <a:latin typeface="Libre Franklin"/>
                    <a:ea typeface="Libre Franklin"/>
                    <a:cs typeface="Libre Franklin"/>
                  </a:rPr>
                  <a:t>. ¿Qué debería haber hecho Riley a continuación?</a:t>
                </a:r>
              </a:p>
              <a:p>
                <a:endParaRPr lang="en-US"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endParaRPr lang="en-US"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Hoy, aplicaremos nuestro conocimiento de restar números mixtos para restar números mixtos de números mixtos que tienen unidades no relacionadas.</a:t>
                </a:r>
                <a:endParaRPr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s-US" sz="1100" b="1" i="0" strike="noStrike" cap="none" spc="0" baseline="0">
                <a:solidFill>
                  <a:srgbClr val="000000"/>
                </a:solidFill>
                <a:effectLst/>
                <a:latin typeface="Libre Franklin"/>
                <a:ea typeface="Libre Franklin"/>
                <a:cs typeface="Libre Franklin"/>
              </a:rPr>
              <a:t>[Pida a sus estudiantes que vayan al problema 1 en sus libros. Lea el problema a coro con la clase. Indíqueles que trabajen de forma independiente con el proceso Lee-Dibuja-Escribe para resolver el problema. Anímeles a seleccionar las herramientas y las estrategias de su preferencia].</a:t>
            </a:r>
          </a:p>
          <a:p>
            <a:endParaRPr lang="en-US" b="1" i="0">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[Recorra el salón de clases y observe el trabajo de sus estudiantes. Busque ejemplos de trabajo que ayuden a avanzar con el objetivo de la lección de mostrar varias maneras de restar. Use los siguientes planteamientos para que sus estudiantes expliquen su razonamiento.</a:t>
            </a:r>
            <a:endParaRPr lang="en-US" b="1" i="0">
              <a:latin typeface="Libre Franklin" pitchFamily="2" charset="0"/>
            </a:endParaRPr>
          </a:p>
          <a:p>
            <a:endParaRPr lang="en-US" b="1" i="0">
              <a:latin typeface="Libre Franklin" pitchFamily="2" charset="0"/>
            </a:endParaRPr>
          </a:p>
          <a:p>
            <a:pPr marL="171450" indent="-171450">
              <a:buFont typeface="Arial" panose="020B0604020202020204" pitchFamily="34" charset="0"/>
              <a:buChar char="•"/>
            </a:pPr>
            <a:r>
              <a:rPr lang="es-US" sz="1100" b="1" i="0" strike="noStrike" cap="none" spc="0" baseline="0">
                <a:solidFill>
                  <a:srgbClr val="000000"/>
                </a:solidFill>
                <a:effectLst/>
                <a:latin typeface="Libre Franklin"/>
                <a:ea typeface="Libre Franklin"/>
                <a:cs typeface="Libre Franklin"/>
              </a:rPr>
              <a:t>Cuéntenme cómo su dibujo se relaciona con la historia.</a:t>
            </a:r>
          </a:p>
          <a:p>
            <a:pPr marL="171450" indent="-171450">
              <a:buFont typeface="Arial" panose="020B0604020202020204" pitchFamily="34" charset="0"/>
              <a:buChar char="•"/>
            </a:pPr>
            <a:r>
              <a:rPr lang="es-US" sz="1100" b="1" i="0" strike="noStrike" cap="none" spc="0" baseline="0">
                <a:solidFill>
                  <a:srgbClr val="000000"/>
                </a:solidFill>
                <a:effectLst/>
                <a:latin typeface="Libre Franklin"/>
                <a:ea typeface="Libre Franklin"/>
                <a:cs typeface="Libre Franklin"/>
              </a:rPr>
              <a:t>Cuéntenme acerca de su método.</a:t>
            </a:r>
          </a:p>
          <a:p>
            <a:pPr marL="171450" indent="-171450">
              <a:buFont typeface="Arial" panose="020B0604020202020204" pitchFamily="34" charset="0"/>
              <a:buChar char="•"/>
            </a:pPr>
            <a:r>
              <a:rPr lang="es-US" sz="1100" b="1" i="0" strike="noStrike" cap="none" spc="0" baseline="0">
                <a:solidFill>
                  <a:srgbClr val="000000"/>
                </a:solidFill>
                <a:effectLst/>
                <a:latin typeface="Libre Franklin"/>
                <a:ea typeface="Libre Franklin"/>
                <a:cs typeface="Libre Franklin"/>
              </a:rPr>
              <a:t>¿Qué representa este número? </a:t>
            </a:r>
            <a:r>
              <a:rPr lang="es-US" sz="1100" b="1" i="1" strike="noStrike" cap="none" spc="0" baseline="0">
                <a:solidFill>
                  <a:srgbClr val="000000"/>
                </a:solidFill>
                <a:effectLst/>
                <a:latin typeface="Libre Franklin"/>
                <a:ea typeface="Libre Franklin"/>
                <a:cs typeface="Libre Franklin"/>
              </a:rPr>
              <a:t>(Señale un número que se muestre en el trabajo del estudiante).</a:t>
            </a:r>
          </a:p>
          <a:p>
            <a:pPr marL="171450" indent="-171450">
              <a:buFont typeface="Arial" panose="020B0604020202020204" pitchFamily="34" charset="0"/>
              <a:buChar char="•"/>
            </a:pPr>
            <a:r>
              <a:rPr lang="es-US" sz="1100" b="1" i="0" strike="noStrike" cap="none" spc="0" baseline="0">
                <a:solidFill>
                  <a:srgbClr val="000000"/>
                </a:solidFill>
                <a:effectLst/>
                <a:latin typeface="Libre Franklin"/>
                <a:ea typeface="Libre Franklin"/>
                <a:cs typeface="Libre Franklin"/>
              </a:rPr>
              <a:t>¿Cómo se relaciona el trabajo con la oración numérica (o expresión o ecuación)?]</a:t>
            </a:r>
          </a:p>
          <a:p>
            <a:endParaRPr lang="en-US" b="1" i="0">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[Seleccione a dos o tres estudiantes para que compartan sus trabajos en el siguiente segmento de la lección. Elija trabajos que den lugar a una conversación enriquecedora acerca de conexiones que existen entre los ejemplos de trabajo. Cuando hable con sus estudiantes, procure que expliquen su razonamiento mientras evalúa informalmente su comprensión].</a:t>
            </a:r>
          </a:p>
          <a:p>
            <a:endParaRPr lang="en-US" b="1" i="0">
              <a:latin typeface="Libre Franklin" pitchFamily="2" charset="0"/>
            </a:endParaRPr>
          </a:p>
          <a:p>
            <a:r>
              <a:rPr lang="es-US" sz="1100" b="1" i="0" strike="noStrike" cap="none" spc="0" baseline="0">
                <a:solidFill>
                  <a:srgbClr val="000000"/>
                </a:solidFill>
                <a:effectLst/>
                <a:latin typeface="Libre Franklin"/>
                <a:ea typeface="Libre Franklin"/>
                <a:cs typeface="Libre Franklin"/>
              </a:rPr>
              <a:t>[Los ejemplos de trabajo de la clase que se muestran en la edición para la enseñanza demuestran distintos métodos de resta].</a:t>
            </a:r>
            <a:endParaRPr b="1" i="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7500" lnSpcReduction="20000"/>
          </a:bodyPr>
          <a:lstStyle/>
          <a:p>
            <a:pPr marL="0" marR="0"/>
            <a:r>
              <a:rPr lang="es-US" sz="1100" b="1" i="0" strike="noStrike" cap="none" spc="0" baseline="0" dirty="0">
                <a:solidFill>
                  <a:srgbClr val="000000"/>
                </a:solidFill>
                <a:effectLst/>
                <a:latin typeface="Libre Franklin"/>
                <a:ea typeface="Libre Franklin"/>
                <a:cs typeface="Libre Franklin"/>
              </a:rPr>
              <a:t>[Reúna a la clase y pida a quienes haya seleccionado que compartan su trabajo. Ordene con criterio los trabajos que compartieron sus estudiantes para mostrar una progresión en el razonamiento].</a:t>
            </a:r>
            <a:endParaRPr lang="en-US" sz="1200" dirty="0">
              <a:effectLst/>
              <a:latin typeface="Libre Franklin" pitchFamily="2" charset="0"/>
              <a:ea typeface="Aptos" panose="020B0004020202020204" pitchFamily="34" charset="0"/>
              <a:cs typeface="Arial" panose="020B0604020202020204" pitchFamily="34" charset="0"/>
            </a:endParaRPr>
          </a:p>
          <a:p>
            <a:pPr marL="0" marR="0"/>
            <a:r>
              <a:rPr lang="en-US" sz="1200" dirty="0">
                <a:effectLst/>
                <a:latin typeface="Libre Franklin" pitchFamily="2" charset="0"/>
                <a:ea typeface="Aptos" panose="020B0004020202020204" pitchFamily="34" charset="0"/>
                <a:cs typeface="Arial" panose="020B0604020202020204" pitchFamily="34" charset="0"/>
              </a:rPr>
              <a:t> </a:t>
            </a:r>
          </a:p>
          <a:p>
            <a:pPr marL="0" marR="0"/>
            <a:r>
              <a:rPr lang="es-US" sz="1100" b="1" i="0" strike="noStrike" cap="none" spc="0" baseline="0" dirty="0">
                <a:solidFill>
                  <a:srgbClr val="000000"/>
                </a:solidFill>
                <a:effectLst/>
                <a:latin typeface="Libre Franklin"/>
                <a:ea typeface="Libre Franklin"/>
                <a:cs typeface="Libre Franklin"/>
              </a:rPr>
              <a:t>[A medida que cada estudiante comparte su trabajo, haga preguntas para que explique su razonamiento, aclare la estrategia y establezca conexiones entre estrategias diferentes. Anime a la clase a usar la Herramienta para la conversación a fin de aumentar la participación y promover el intercambio entre estudiantes]. </a:t>
            </a:r>
            <a:endParaRPr lang="en-US" sz="1200" dirty="0">
              <a:effectLst/>
              <a:latin typeface="Libre Franklin" pitchFamily="2" charset="0"/>
              <a:ea typeface="Aptos" panose="020B0004020202020204" pitchFamily="34" charset="0"/>
              <a:cs typeface="Arial" panose="020B0604020202020204" pitchFamily="34" charset="0"/>
            </a:endParaRPr>
          </a:p>
          <a:p>
            <a:pPr marL="0" marR="0"/>
            <a:r>
              <a:rPr lang="en-US" sz="1200" dirty="0">
                <a:effectLst/>
                <a:latin typeface="Libre Franklin" pitchFamily="2" charset="0"/>
                <a:ea typeface="Aptos" panose="020B0004020202020204" pitchFamily="34" charset="0"/>
                <a:cs typeface="Arial" panose="020B0604020202020204" pitchFamily="34" charset="0"/>
              </a:rPr>
              <a:t> </a:t>
            </a:r>
          </a:p>
          <a:p>
            <a:r>
              <a:rPr lang="es-US" sz="1200" b="1" kern="1200" dirty="0">
                <a:solidFill>
                  <a:schemeClr val="tx1"/>
                </a:solidFill>
                <a:effectLst/>
                <a:latin typeface="+mn-lt"/>
                <a:ea typeface="+mn-ea"/>
                <a:cs typeface="+mn-cs"/>
              </a:rPr>
              <a:t>[Si la clase no produjo ningún trabajo similar a los ejemplos de trabajo de la clase que se muestran en la edición para la enseñanza, seleccione uno o dos de sus trabajos para compartir. Destaque la manera en que esos trabajos contribuyen a avanzar hacia el objetivo de la lección. Luego, seleccione un ejemplo de trabajo de la edición para la enseñanza que sirva para incentivar el razonamiento matemático. Considere preguntar lo siguiente al presentar el trabajo: “Alguien resolvió el problema de esta otra manera. ¿Qué fue lo que hizo?”].</a:t>
            </a:r>
            <a:endParaRPr lang="en-US" sz="1200" kern="1200" dirty="0">
              <a:solidFill>
                <a:schemeClr val="tx1"/>
              </a:solidFill>
              <a:effectLst/>
              <a:latin typeface="+mn-lt"/>
              <a:ea typeface="+mn-ea"/>
              <a:cs typeface="+mn-cs"/>
            </a:endParaRPr>
          </a:p>
          <a:p>
            <a:pPr marL="0" marR="0"/>
            <a:r>
              <a:rPr lang="en-US" sz="1200" dirty="0">
                <a:effectLst/>
                <a:latin typeface="Libre Franklin" pitchFamily="2" charset="0"/>
                <a:ea typeface="Aptos" panose="020B0004020202020204" pitchFamily="34" charset="0"/>
                <a:cs typeface="Arial" panose="020B0604020202020204" pitchFamily="34" charset="0"/>
              </a:rPr>
              <a:t> </a:t>
            </a:r>
          </a:p>
          <a:p>
            <a:pPr marL="0" marR="0"/>
            <a:r>
              <a:rPr lang="es-US" sz="1100" b="1" i="0" strike="noStrike" cap="none" spc="0" baseline="0" dirty="0">
                <a:solidFill>
                  <a:srgbClr val="000000"/>
                </a:solidFill>
                <a:effectLst/>
                <a:latin typeface="Libre Franklin"/>
                <a:ea typeface="Libre Franklin"/>
                <a:cs typeface="Libre Franklin"/>
              </a:rPr>
              <a:t>[Use los ejemplos de conversación en la edición para la enseñanza a fin de guiar la reflexión final sobre el trabajo de la clase].</a:t>
            </a:r>
          </a:p>
          <a:p>
            <a:pPr marL="0" marR="0"/>
            <a:endParaRPr lang="en-US" sz="1200" b="1" dirty="0">
              <a:effectLst/>
              <a:latin typeface="Libre Franklin" pitchFamily="2" charset="0"/>
              <a:ea typeface="Aptos" panose="020B0004020202020204" pitchFamily="34" charset="0"/>
              <a:cs typeface="Arial" panose="020B0604020202020204" pitchFamily="34" charset="0"/>
            </a:endParaRPr>
          </a:p>
          <a:p>
            <a:r>
              <a:rPr lang="es-US" sz="1100" b="1" i="0" strike="noStrike" cap="none" spc="0" baseline="0" dirty="0">
                <a:solidFill>
                  <a:srgbClr val="000000"/>
                </a:solidFill>
                <a:effectLst/>
                <a:latin typeface="Libre Franklin"/>
                <a:ea typeface="Libre Franklin"/>
                <a:cs typeface="Libre Franklin"/>
              </a:rPr>
              <a:t>[</a:t>
            </a:r>
            <a:r>
              <a:rPr lang="es-US" sz="1700" b="1" i="0" strike="noStrike" cap="none" spc="0" baseline="0" dirty="0">
                <a:solidFill>
                  <a:srgbClr val="000000"/>
                </a:solidFill>
                <a:effectLst/>
                <a:latin typeface="Libre Franklin"/>
                <a:ea typeface="Libre Franklin"/>
                <a:cs typeface="Libre Franklin"/>
              </a:rPr>
              <a:t>Considere hacer las siguientes preguntas para promover </a:t>
            </a:r>
            <a:r>
              <a:rPr lang="es-US" sz="1700" b="1" i="0" strike="noStrike" cap="none" spc="0" baseline="0">
                <a:solidFill>
                  <a:srgbClr val="000000"/>
                </a:solidFill>
                <a:effectLst/>
                <a:latin typeface="Libre Franklin"/>
                <a:ea typeface="Libre Franklin"/>
                <a:cs typeface="Libre Franklin"/>
              </a:rPr>
              <a:t>el estándar MP4</a:t>
            </a:r>
            <a:r>
              <a:rPr lang="es-US" sz="1100" b="1" i="0" strike="noStrike" cap="none" spc="0" baseline="0">
                <a:solidFill>
                  <a:srgbClr val="000000"/>
                </a:solidFill>
                <a:effectLst/>
                <a:latin typeface="Libre Franklin"/>
                <a:ea typeface="Libre Franklin"/>
                <a:cs typeface="Libre Franklin"/>
              </a:rPr>
              <a:t>:</a:t>
            </a:r>
            <a:endParaRPr lang="es-US" sz="1100" b="1" i="0" strike="noStrike" cap="none" spc="0" baseline="0" dirty="0">
              <a:solidFill>
                <a:srgbClr val="000000"/>
              </a:solidFill>
              <a:effectLst/>
              <a:latin typeface="Libre Franklin"/>
              <a:ea typeface="Libre Franklin"/>
              <a:cs typeface="Libre Franklin"/>
            </a:endParaRPr>
          </a:p>
          <a:p>
            <a:endParaRPr lang="en-US" sz="1200" b="1" kern="1200" dirty="0">
              <a:solidFill>
                <a:schemeClr val="tx1"/>
              </a:solidFill>
              <a:effectLst/>
              <a:latin typeface="Libre Franklin" pitchFamily="2" charset="0"/>
              <a:cs typeface="Arial" panose="020B0604020202020204" pitchFamily="34" charset="0"/>
            </a:endParaRPr>
          </a:p>
          <a:p>
            <a:pPr marL="171450" indent="-171450">
              <a:buFont typeface="Arial" panose="020B0604020202020204" pitchFamily="34" charset="0"/>
              <a:buChar char="•"/>
            </a:pPr>
            <a:r>
              <a:rPr lang="es-US" sz="1100" b="1" i="0" strike="noStrike" cap="none" spc="0" baseline="0" dirty="0">
                <a:solidFill>
                  <a:srgbClr val="000000"/>
                </a:solidFill>
                <a:effectLst/>
                <a:latin typeface="Libre Franklin"/>
                <a:ea typeface="Libre Franklin"/>
                <a:cs typeface="Libre Franklin"/>
              </a:rPr>
              <a:t>¿Cómo pueden estimar una respuesta a la pregunta?</a:t>
            </a:r>
          </a:p>
          <a:p>
            <a:pPr marL="171450" indent="-171450">
              <a:buFont typeface="Arial" panose="020B0604020202020204" pitchFamily="34" charset="0"/>
              <a:buChar char="•"/>
            </a:pPr>
            <a:r>
              <a:rPr lang="es-US" sz="1100" b="1" i="0" strike="noStrike" cap="none" spc="0" baseline="0" dirty="0">
                <a:solidFill>
                  <a:srgbClr val="000000"/>
                </a:solidFill>
                <a:effectLst/>
                <a:latin typeface="Libre Franklin"/>
                <a:ea typeface="Libre Franklin"/>
                <a:cs typeface="Libre Franklin"/>
              </a:rPr>
              <a:t>¿Qué pueden dibujar para entender mejor este problema?</a:t>
            </a:r>
          </a:p>
          <a:p>
            <a:pPr marL="171450" indent="-171450">
              <a:buFont typeface="Arial" panose="020B0604020202020204" pitchFamily="34" charset="0"/>
              <a:buChar char="•"/>
            </a:pPr>
            <a:r>
              <a:rPr lang="es-US" sz="1100" b="1" i="0" strike="noStrike" cap="none" spc="0" baseline="0" dirty="0">
                <a:solidFill>
                  <a:srgbClr val="000000"/>
                </a:solidFill>
                <a:effectLst/>
                <a:latin typeface="Libre Franklin"/>
                <a:ea typeface="Libre Franklin"/>
                <a:cs typeface="Libre Franklin"/>
              </a:rPr>
              <a:t>¿Qué expresión pueden escribir para representar lo que dibujaron en su modelo?]</a:t>
            </a:r>
          </a:p>
          <a:p>
            <a:pPr marL="0" marR="0"/>
            <a:endParaRPr lang="en-US" sz="1200" dirty="0">
              <a:effectLst/>
              <a:latin typeface="Libre Franklin" pitchFamily="2" charset="0"/>
              <a:ea typeface="Aptos" panose="020B00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Pida a sus estudiantes que vayan al problema 2. Dé a la clase 2 minutos para restar usando un método diferente del que usaron para el problema anterior. Anime a sus estudiantes a mostrar su razonamiento].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[Recorra el salón de clases mientras sus estudiantes trabajan. Elija estudiantes para que compartan su razonamiento. Elija trabajos que permitan la reflexión sobre las diferentes formas en las que pueden restar].</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método usaron para restar y por qué].</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[Reúna a la clase y pídales que tengan a mano su Grupo de problemas. Guíe una conversación de toda la clase sobre la resta de números mixtos con unidades no relacionadas usando las siguientes preguntas. Anime a sus estudiantes a reformular o complementar las respuestas de sus pares].</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[Pida a sus estudiantes que vayan a los problemas 2, 8 y 10 del Grupo de problemas para el primer planteamiento].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[Pida a sus estudiantes que vayan a los problemas 5 y 10 para el segundo y el tercer planteamiento].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que se reúna y converse en parejas acerca de cómo decidieron qué método usar para cada problema en el Grupo de problemas. Anime a sus estudiantes a comentar si creen que eligieron el mejor método].</a:t>
            </a:r>
            <a:endParaRPr b="1" i="0" dirty="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 ]</a:t>
            </a:r>
          </a:p>
        </p:txBody>
      </p:sp>
      <p:sp>
        <p:nvSpPr>
          <p:cNvPr id="4" name="Slide Number Placeholder 3"/>
          <p:cNvSpPr>
            <a:spLocks noGrp="1"/>
          </p:cNvSpPr>
          <p:nvPr>
            <p:ph type="sldNum" sz="quarter" idx="5"/>
          </p:nvPr>
        </p:nvSpPr>
        <p:spPr/>
        <p:txBody>
          <a:bodyPr/>
          <a:lstStyle/>
          <a:p>
            <a:fld id="{0B0F539B-F1C1-4ADB-81D1-E7D98D4FA728}" type="slidenum">
              <a:rPr lang="en-IN" smtClean="0"/>
              <a:t>29</a:t>
            </a:fld>
            <a:endParaRPr lang="en-IN"/>
          </a:p>
        </p:txBody>
      </p:sp>
    </p:spTree>
    <p:extLst>
      <p:ext uri="{BB962C8B-B14F-4D97-AF65-F5344CB8AC3E}">
        <p14:creationId xmlns:p14="http://schemas.microsoft.com/office/powerpoint/2010/main" val="6533542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118342"/>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65174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118342"/>
            <a:ext cx="2072585"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5174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118342"/>
            <a:ext cx="20135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5174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FFCAA167-257E-D20B-CE1A-3CAD6723D8FF}"/>
              </a:ext>
            </a:extLst>
          </p:cNvPr>
          <p:cNvSpPr/>
          <p:nvPr userDrawn="1"/>
        </p:nvSpPr>
        <p:spPr>
          <a:xfrm>
            <a:off x="272408" y="118342"/>
            <a:ext cx="201359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7" y="147838"/>
            <a:ext cx="168912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Tree>
    <p:extLst>
      <p:ext uri="{BB962C8B-B14F-4D97-AF65-F5344CB8AC3E}">
        <p14:creationId xmlns:p14="http://schemas.microsoft.com/office/powerpoint/2010/main" val="12158999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dirty="0">
                <a:latin typeface="Libre Franklin" pitchFamily="2" charset="0"/>
              </a:rPr>
              <a:t>© 2025 Great Minds PBC. Reproduction, distribution, or alteration of this PowerPoint or any slides, in whole or in part, is not permitted.</a:t>
            </a:r>
            <a:endParaRPr lang="en-IN" sz="800" dirty="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
        <p:nvSpPr>
          <p:cNvPr id="6" name="TextBox 5">
            <a:extLst>
              <a:ext uri="{FF2B5EF4-FFF2-40B4-BE49-F238E27FC236}">
                <a16:creationId xmlns:a16="http://schemas.microsoft.com/office/drawing/2014/main" id="{9220B484-AFD8-4A14-85D6-C68BA7250632}"/>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dirty="0">
                <a:latin typeface="Libre Franklin" pitchFamily="2" charset="0"/>
              </a:rPr>
              <a:t>© 2025 Great Minds PBC. Reproduction, distribution, or alteration of this PowerPoint or any slides, in whole or in part, is not permitted.</a:t>
            </a:r>
            <a:endParaRPr lang="en-IN" sz="800" dirty="0">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1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1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slides/_rels/slide1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slides/_rels/slide1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svg"/></Relationships>
</file>

<file path=ppt/slides/_rels/slide1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1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58.png"/><Relationship Id="rId4" Type="http://schemas.openxmlformats.org/officeDocument/2006/relationships/image" Target="../media/image57.png"/></Relationships>
</file>

<file path=ppt/slides/_rels/slide1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2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67.png"/></Relationships>
</file>

<file path=ppt/slides/_rels/slide2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a:xfrm>
            <a:off x="2110534" y="852158"/>
            <a:ext cx="9887065" cy="1009894"/>
          </a:xfrm>
        </p:spPr>
        <p:txBody>
          <a:bodyPr>
            <a:normAutofit/>
          </a:bodyPr>
          <a:lstStyle/>
          <a:p>
            <a:r>
              <a:rPr lang="es-US" sz="3000" b="1" i="0" strike="noStrike" cap="none" spc="0" baseline="0" dirty="0">
                <a:solidFill>
                  <a:srgbClr val="000000"/>
                </a:solidFill>
                <a:effectLst/>
                <a:latin typeface="Libre Franklin"/>
                <a:ea typeface="Libre Franklin"/>
                <a:cs typeface="Libre Franklin"/>
              </a:rPr>
              <a:t>Restar números mixtos de números mixtos con unidades no relacionadas</a:t>
            </a:r>
          </a:p>
        </p:txBody>
      </p:sp>
      <p:sp>
        <p:nvSpPr>
          <p:cNvPr id="3" name="Content Placeholder 18"/>
          <p:cNvSpPr txBox="1">
            <a:spLocks noGrp="1"/>
          </p:cNvSpPr>
          <p:nvPr>
            <p:ph sz="quarter" idx="21"/>
          </p:nvPr>
        </p:nvSpPr>
        <p:spPr/>
        <p:txBody>
          <a:bodyPr/>
          <a:lstStyle/>
          <a:p>
            <a:r>
              <a:t>14</a:t>
            </a:r>
          </a:p>
        </p:txBody>
      </p:sp>
      <p:sp>
        <p:nvSpPr>
          <p:cNvPr id="4" name="Content Placeholder 22"/>
          <p:cNvSpPr txBox="1">
            <a:spLocks noGrp="1"/>
          </p:cNvSpPr>
          <p:nvPr>
            <p:ph sz="quarter" idx="22"/>
          </p:nvPr>
        </p:nvSpPr>
        <p:spPr>
          <a:xfrm>
            <a:off x="2109788" y="452503"/>
            <a:ext cx="4832350" cy="328893"/>
          </a:xfrm>
        </p:spPr>
        <p:txBody>
          <a:bodyPr>
            <a:normAutofit/>
          </a:bodyPr>
          <a:lstStyle/>
          <a:p>
            <a:r>
              <a:rPr lang="es-US" sz="1400" b="1" i="0" strike="noStrike" cap="none" spc="0" baseline="0" dirty="0">
                <a:solidFill>
                  <a:srgbClr val="D62714"/>
                </a:solidFill>
                <a:effectLst/>
                <a:latin typeface="Libre Franklin"/>
                <a:ea typeface="Libre Franklin"/>
                <a:cs typeface="Libre Franklin"/>
              </a:rPr>
              <a:t>Lección 14</a:t>
            </a:r>
          </a:p>
        </p:txBody>
      </p:sp>
      <p:sp>
        <p:nvSpPr>
          <p:cNvPr id="5" name="Content Placeholder 24"/>
          <p:cNvSpPr txBox="1">
            <a:spLocks noGrp="1"/>
          </p:cNvSpPr>
          <p:nvPr>
            <p:ph sz="quarter" idx="23" hasCustomPrompt="1"/>
          </p:nvPr>
        </p:nvSpPr>
        <p:spPr>
          <a:xfrm>
            <a:off x="194400" y="2512956"/>
            <a:ext cx="1915388" cy="423863"/>
          </a:xfrm>
        </p:spPr>
        <p:txBody>
          <a:bodyPr>
            <a:normAutofit/>
          </a:bodyPr>
          <a:lstStyle/>
          <a:p>
            <a:r>
              <a:rPr lang="es-US" sz="1800" b="1" i="0" strike="noStrike" cap="none" spc="0" baseline="0" dirty="0">
                <a:solidFill>
                  <a:srgbClr val="000000"/>
                </a:solidFill>
                <a:effectLst/>
                <a:latin typeface="Libre Franklin"/>
                <a:ea typeface="Libre Franklin"/>
                <a:cs typeface="Libre Franklin"/>
              </a:rPr>
              <a:t>Pregunta clave</a:t>
            </a:r>
          </a:p>
        </p:txBody>
      </p:sp>
      <p:sp>
        <p:nvSpPr>
          <p:cNvPr id="6" name="Content Placeholder 26"/>
          <p:cNvSpPr txBox="1">
            <a:spLocks noGrp="1"/>
          </p:cNvSpPr>
          <p:nvPr>
            <p:ph sz="quarter" idx="24"/>
          </p:nvPr>
        </p:nvSpPr>
        <p:spPr>
          <a:xfrm>
            <a:off x="194400" y="3221965"/>
            <a:ext cx="8294081" cy="467475"/>
          </a:xfrm>
        </p:spPr>
        <p:txBody>
          <a:bodyPr/>
          <a:lstStyle/>
          <a:p>
            <a:r>
              <a:rPr lang="es-US" sz="1600" b="0" i="0" strike="noStrike" cap="none" spc="0" baseline="0" dirty="0">
                <a:solidFill>
                  <a:srgbClr val="000000"/>
                </a:solidFill>
                <a:effectLst/>
                <a:latin typeface="Libre Franklin"/>
                <a:ea typeface="Libre Franklin"/>
                <a:cs typeface="Libre Franklin"/>
              </a:rPr>
              <a:t>¿Eligen usar siempre el mismo método cuando restan números mixtos? ¿Por qué?</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50399"/>
            <a:ext cx="11667575" cy="1861527"/>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(1 de 8)</a:t>
            </a:r>
            <a:endParaRPr sz="2400" b="1" i="0" dirty="0">
              <a:solidFill>
                <a:srgbClr val="D62714"/>
              </a:solidFill>
              <a:latin typeface="Libre Franklin"/>
            </a:endParaRPr>
          </a:p>
        </p:txBody>
      </p:sp>
      <p:sp>
        <p:nvSpPr>
          <p:cNvPr id="14" name="Content Placeholder 1"/>
          <p:cNvSpPr>
            <a:spLocks noGrp="1"/>
          </p:cNvSpPr>
          <p:nvPr>
            <p:ph sz="quarter" idx="26"/>
          </p:nvPr>
        </p:nvSpPr>
        <p:spPr>
          <a:xfrm>
            <a:off x="273600" y="2102643"/>
            <a:ext cx="1206065" cy="472884"/>
          </a:xfrm>
        </p:spPr>
        <p:txBody>
          <a:bodyPr>
            <a:normAutofit fontScale="92500" lnSpcReduction="10000"/>
          </a:bodyPr>
          <a:lstStyle/>
          <a:p>
            <a:r>
              <a:rPr lang="es-US" sz="8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3 dividido entre 3 = espacio">
            <a:extLst>
              <a:ext uri="{FF2B5EF4-FFF2-40B4-BE49-F238E27FC236}">
                <a16:creationId xmlns:a16="http://schemas.microsoft.com/office/drawing/2014/main" id="{3D260CCF-501C-0099-92FD-31FDBF2518C8}"/>
              </a:ext>
            </a:extLst>
          </p:cNvPr>
          <p:cNvPicPr>
            <a:picLocks/>
          </p:cNvPicPr>
          <p:nvPr/>
        </p:nvPicPr>
        <p:blipFill>
          <a:blip r:embed="rId3"/>
          <a:stretch>
            <a:fillRect/>
          </a:stretch>
        </p:blipFill>
        <p:spPr>
          <a:xfrm>
            <a:off x="4138098" y="2575527"/>
            <a:ext cx="2628900" cy="1447800"/>
          </a:xfrm>
          <a:prstGeom prst="rect">
            <a:avLst/>
          </a:prstGeom>
        </p:spPr>
      </p:pic>
      <p:pic>
        <p:nvPicPr>
          <p:cNvPr id="4" name="Picture 3" descr="3 dividido entre 3 = 3 tercios = 1">
            <a:extLst>
              <a:ext uri="{FF2B5EF4-FFF2-40B4-BE49-F238E27FC236}">
                <a16:creationId xmlns:a16="http://schemas.microsoft.com/office/drawing/2014/main" id="{F5EF51F8-6FBE-B192-96AE-E9554D848EF8}"/>
              </a:ext>
            </a:extLst>
          </p:cNvPr>
          <p:cNvPicPr>
            <a:picLocks/>
          </p:cNvPicPr>
          <p:nvPr/>
        </p:nvPicPr>
        <p:blipFill>
          <a:blip r:embed="rId4"/>
          <a:stretch>
            <a:fillRect/>
          </a:stretch>
        </p:blipFill>
        <p:spPr>
          <a:xfrm>
            <a:off x="4138098" y="2575527"/>
            <a:ext cx="3797300" cy="1460500"/>
          </a:xfrm>
          <a:prstGeom prst="rect">
            <a:avLst/>
          </a:prstGeom>
        </p:spPr>
      </p:pic>
      <p:sp>
        <p:nvSpPr>
          <p:cNvPr id="17" name="Content Placeholder 4"/>
          <p:cNvSpPr>
            <a:spLocks noGrp="1"/>
          </p:cNvSpPr>
          <p:nvPr>
            <p:ph sz="quarter" idx="26"/>
          </p:nvPr>
        </p:nvSpPr>
        <p:spPr>
          <a:xfrm>
            <a:off x="10543371" y="5711785"/>
            <a:ext cx="1044571" cy="439633"/>
          </a:xfrm>
        </p:spPr>
        <p:txBody>
          <a:bodyPr/>
          <a:lstStyle/>
          <a:p>
            <a:r>
              <a:rPr lang="es-US" sz="800" b="0" i="0" strike="noStrike" cap="none" spc="0" baseline="0" dirty="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31ED1-DA36-8336-E7C4-B15EAD3031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DC61E6-2C6C-AE66-B765-170D991EF43A}"/>
              </a:ext>
            </a:extLst>
          </p:cNvPr>
          <p:cNvSpPr>
            <a:spLocks noGrp="1"/>
          </p:cNvSpPr>
          <p:nvPr>
            <p:ph type="title" hasCustomPrompt="1"/>
          </p:nvPr>
        </p:nvSpPr>
        <p:spPr>
          <a:xfrm>
            <a:off x="273600" y="50400"/>
            <a:ext cx="11667575" cy="1844902"/>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(2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FF2F73BA-C015-BC5B-37DB-9594EEBC9CFB}"/>
              </a:ext>
            </a:extLst>
          </p:cNvPr>
          <p:cNvSpPr>
            <a:spLocks noGrp="1"/>
          </p:cNvSpPr>
          <p:nvPr>
            <p:ph sz="quarter" idx="26"/>
          </p:nvPr>
        </p:nvSpPr>
        <p:spPr>
          <a:xfrm>
            <a:off x="273600" y="2151917"/>
            <a:ext cx="1397804" cy="423008"/>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5 dividido entre 3 = espacio">
            <a:extLst>
              <a:ext uri="{FF2B5EF4-FFF2-40B4-BE49-F238E27FC236}">
                <a16:creationId xmlns:a16="http://schemas.microsoft.com/office/drawing/2014/main" id="{8300C9E7-7520-2CDC-9F0D-4884B59BBB8B}"/>
              </a:ext>
            </a:extLst>
          </p:cNvPr>
          <p:cNvPicPr>
            <a:picLocks/>
          </p:cNvPicPr>
          <p:nvPr/>
        </p:nvPicPr>
        <p:blipFill>
          <a:blip r:embed="rId3"/>
          <a:stretch>
            <a:fillRect/>
          </a:stretch>
        </p:blipFill>
        <p:spPr>
          <a:xfrm>
            <a:off x="4151955" y="2575527"/>
            <a:ext cx="2628900" cy="1447800"/>
          </a:xfrm>
          <a:prstGeom prst="rect">
            <a:avLst/>
          </a:prstGeom>
        </p:spPr>
      </p:pic>
      <p:pic>
        <p:nvPicPr>
          <p:cNvPr id="4" name="Picture 3" descr="5 dividido entre 3 = 5 tercios = 1 y 2 tercios">
            <a:extLst>
              <a:ext uri="{FF2B5EF4-FFF2-40B4-BE49-F238E27FC236}">
                <a16:creationId xmlns:a16="http://schemas.microsoft.com/office/drawing/2014/main" id="{908BA783-2C11-4088-3CFF-4320ED921EE7}"/>
              </a:ext>
            </a:extLst>
          </p:cNvPr>
          <p:cNvPicPr>
            <a:picLocks/>
          </p:cNvPicPr>
          <p:nvPr/>
        </p:nvPicPr>
        <p:blipFill>
          <a:blip r:embed="rId4"/>
          <a:stretch>
            <a:fillRect/>
          </a:stretch>
        </p:blipFill>
        <p:spPr>
          <a:xfrm>
            <a:off x="4143492" y="2574925"/>
            <a:ext cx="4254500" cy="1460500"/>
          </a:xfrm>
          <a:prstGeom prst="rect">
            <a:avLst/>
          </a:prstGeom>
        </p:spPr>
      </p:pic>
      <p:sp>
        <p:nvSpPr>
          <p:cNvPr id="17" name="Content Placeholder 4">
            <a:extLst>
              <a:ext uri="{FF2B5EF4-FFF2-40B4-BE49-F238E27FC236}">
                <a16:creationId xmlns:a16="http://schemas.microsoft.com/office/drawing/2014/main" id="{45E01BAF-0B6E-DECE-675E-85A62698209F}"/>
              </a:ext>
            </a:extLst>
          </p:cNvPr>
          <p:cNvSpPr>
            <a:spLocks noGrp="1"/>
          </p:cNvSpPr>
          <p:nvPr>
            <p:ph sz="quarter" idx="26"/>
          </p:nvPr>
        </p:nvSpPr>
        <p:spPr>
          <a:xfrm>
            <a:off x="10543371" y="5711785"/>
            <a:ext cx="1094447" cy="439633"/>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7157706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B36B7-C610-1961-CBF8-1380FFA848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9FC6D8-55BB-DA4A-C056-E164B1B5B4A6}"/>
              </a:ext>
            </a:extLst>
          </p:cNvPr>
          <p:cNvSpPr>
            <a:spLocks noGrp="1"/>
          </p:cNvSpPr>
          <p:nvPr>
            <p:ph type="title" hasCustomPrompt="1"/>
          </p:nvPr>
        </p:nvSpPr>
        <p:spPr>
          <a:xfrm>
            <a:off x="273600" y="50400"/>
            <a:ext cx="11667575" cy="1828276"/>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(3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37680A33-B724-034B-2F64-3C6BF79EA9A5}"/>
              </a:ext>
            </a:extLst>
          </p:cNvPr>
          <p:cNvSpPr>
            <a:spLocks noGrp="1"/>
          </p:cNvSpPr>
          <p:nvPr>
            <p:ph sz="quarter" idx="26"/>
          </p:nvPr>
        </p:nvSpPr>
        <p:spPr>
          <a:xfrm>
            <a:off x="273600" y="2371734"/>
            <a:ext cx="1156189" cy="406382"/>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18 dividido entre 6 = espacio">
            <a:extLst>
              <a:ext uri="{FF2B5EF4-FFF2-40B4-BE49-F238E27FC236}">
                <a16:creationId xmlns:a16="http://schemas.microsoft.com/office/drawing/2014/main" id="{BEE76CA7-2BA4-69B0-32AE-9455860515DB}"/>
              </a:ext>
            </a:extLst>
          </p:cNvPr>
          <p:cNvPicPr>
            <a:picLocks/>
          </p:cNvPicPr>
          <p:nvPr/>
        </p:nvPicPr>
        <p:blipFill>
          <a:blip r:embed="rId3"/>
          <a:stretch>
            <a:fillRect/>
          </a:stretch>
        </p:blipFill>
        <p:spPr>
          <a:xfrm>
            <a:off x="3741809" y="2574925"/>
            <a:ext cx="3022600" cy="1447800"/>
          </a:xfrm>
          <a:prstGeom prst="rect">
            <a:avLst/>
          </a:prstGeom>
        </p:spPr>
      </p:pic>
      <p:pic>
        <p:nvPicPr>
          <p:cNvPr id="4" name="Picture 3" descr="18 dividido entre 6 = 18 sextos = 3">
            <a:extLst>
              <a:ext uri="{FF2B5EF4-FFF2-40B4-BE49-F238E27FC236}">
                <a16:creationId xmlns:a16="http://schemas.microsoft.com/office/drawing/2014/main" id="{A73D46A2-F61A-7EBF-A52C-35B6F063BAB2}"/>
              </a:ext>
            </a:extLst>
          </p:cNvPr>
          <p:cNvPicPr>
            <a:picLocks/>
          </p:cNvPicPr>
          <p:nvPr/>
        </p:nvPicPr>
        <p:blipFill>
          <a:blip r:embed="rId4"/>
          <a:stretch>
            <a:fillRect/>
          </a:stretch>
        </p:blipFill>
        <p:spPr>
          <a:xfrm>
            <a:off x="3742143" y="2564292"/>
            <a:ext cx="4546600" cy="1460500"/>
          </a:xfrm>
          <a:prstGeom prst="rect">
            <a:avLst/>
          </a:prstGeom>
        </p:spPr>
      </p:pic>
      <p:sp>
        <p:nvSpPr>
          <p:cNvPr id="17" name="Content Placeholder 4">
            <a:extLst>
              <a:ext uri="{FF2B5EF4-FFF2-40B4-BE49-F238E27FC236}">
                <a16:creationId xmlns:a16="http://schemas.microsoft.com/office/drawing/2014/main" id="{3F4B5429-325E-4D42-66B9-8DDEB84FA4EA}"/>
              </a:ext>
            </a:extLst>
          </p:cNvPr>
          <p:cNvSpPr>
            <a:spLocks noGrp="1"/>
          </p:cNvSpPr>
          <p:nvPr>
            <p:ph sz="quarter" idx="26"/>
          </p:nvPr>
        </p:nvSpPr>
        <p:spPr>
          <a:xfrm>
            <a:off x="10543371" y="5711785"/>
            <a:ext cx="1094447" cy="456259"/>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3058791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ECE95-12D2-67E8-4ADA-5CA3A24BEC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DEF73A-58F5-4FF4-7291-6ED15D31B6FC}"/>
              </a:ext>
            </a:extLst>
          </p:cNvPr>
          <p:cNvSpPr>
            <a:spLocks noGrp="1"/>
          </p:cNvSpPr>
          <p:nvPr>
            <p:ph type="title" hasCustomPrompt="1"/>
          </p:nvPr>
        </p:nvSpPr>
        <p:spPr>
          <a:xfrm>
            <a:off x="273600" y="50399"/>
            <a:ext cx="11667575" cy="1795025"/>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(4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CDCB1E68-01C8-1769-BD27-D811CB6E5381}"/>
              </a:ext>
            </a:extLst>
          </p:cNvPr>
          <p:cNvSpPr>
            <a:spLocks noGrp="1"/>
          </p:cNvSpPr>
          <p:nvPr>
            <p:ph sz="quarter" idx="26"/>
          </p:nvPr>
        </p:nvSpPr>
        <p:spPr>
          <a:xfrm>
            <a:off x="273600" y="2311224"/>
            <a:ext cx="1006560" cy="506135"/>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19 dividido entre 6 = espacio">
            <a:extLst>
              <a:ext uri="{FF2B5EF4-FFF2-40B4-BE49-F238E27FC236}">
                <a16:creationId xmlns:a16="http://schemas.microsoft.com/office/drawing/2014/main" id="{DC5D6071-1867-C7FA-E352-646E99C9A506}"/>
              </a:ext>
            </a:extLst>
          </p:cNvPr>
          <p:cNvPicPr>
            <a:picLocks/>
          </p:cNvPicPr>
          <p:nvPr/>
        </p:nvPicPr>
        <p:blipFill>
          <a:blip r:embed="rId3"/>
          <a:stretch>
            <a:fillRect/>
          </a:stretch>
        </p:blipFill>
        <p:spPr>
          <a:xfrm>
            <a:off x="3748161" y="2574925"/>
            <a:ext cx="3009900" cy="1447800"/>
          </a:xfrm>
          <a:prstGeom prst="rect">
            <a:avLst/>
          </a:prstGeom>
        </p:spPr>
      </p:pic>
      <p:pic>
        <p:nvPicPr>
          <p:cNvPr id="4" name="Picture 3" descr="19 dividido entre 6 = 19 sextos = 3 y 1 sexto">
            <a:extLst>
              <a:ext uri="{FF2B5EF4-FFF2-40B4-BE49-F238E27FC236}">
                <a16:creationId xmlns:a16="http://schemas.microsoft.com/office/drawing/2014/main" id="{66E23CB2-6BB1-8034-535C-8C644417A437}"/>
              </a:ext>
            </a:extLst>
          </p:cNvPr>
          <p:cNvPicPr>
            <a:picLocks/>
          </p:cNvPicPr>
          <p:nvPr/>
        </p:nvPicPr>
        <p:blipFill>
          <a:blip r:embed="rId4"/>
          <a:stretch>
            <a:fillRect/>
          </a:stretch>
        </p:blipFill>
        <p:spPr>
          <a:xfrm>
            <a:off x="3758092" y="2564292"/>
            <a:ext cx="5003800" cy="1460500"/>
          </a:xfrm>
          <a:prstGeom prst="rect">
            <a:avLst/>
          </a:prstGeom>
        </p:spPr>
      </p:pic>
      <p:sp>
        <p:nvSpPr>
          <p:cNvPr id="17" name="Content Placeholder 4">
            <a:extLst>
              <a:ext uri="{FF2B5EF4-FFF2-40B4-BE49-F238E27FC236}">
                <a16:creationId xmlns:a16="http://schemas.microsoft.com/office/drawing/2014/main" id="{33D0D4D4-0B9E-A9E5-BACC-52BA4769B1ED}"/>
              </a:ext>
            </a:extLst>
          </p:cNvPr>
          <p:cNvSpPr>
            <a:spLocks noGrp="1"/>
          </p:cNvSpPr>
          <p:nvPr>
            <p:ph sz="quarter" idx="26"/>
          </p:nvPr>
        </p:nvSpPr>
        <p:spPr>
          <a:xfrm>
            <a:off x="10543371" y="5711785"/>
            <a:ext cx="1111073" cy="456259"/>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9640462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CB692-D14F-E570-F57A-3DD23775D3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46C6CF-9DC5-A51B-C23B-73145BBF31BA}"/>
              </a:ext>
            </a:extLst>
          </p:cNvPr>
          <p:cNvSpPr>
            <a:spLocks noGrp="1"/>
          </p:cNvSpPr>
          <p:nvPr>
            <p:ph type="title" hasCustomPrompt="1"/>
          </p:nvPr>
        </p:nvSpPr>
        <p:spPr>
          <a:xfrm>
            <a:off x="273600" y="50399"/>
            <a:ext cx="11667575" cy="1878153"/>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(5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B53A74B5-6AE2-F964-E041-5E8077AB2A88}"/>
              </a:ext>
            </a:extLst>
          </p:cNvPr>
          <p:cNvSpPr>
            <a:spLocks noGrp="1"/>
          </p:cNvSpPr>
          <p:nvPr>
            <p:ph sz="quarter" idx="26"/>
          </p:nvPr>
        </p:nvSpPr>
        <p:spPr>
          <a:xfrm>
            <a:off x="273600" y="2355108"/>
            <a:ext cx="1089687" cy="439633"/>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11 dividido entre 8 = espacio">
            <a:extLst>
              <a:ext uri="{FF2B5EF4-FFF2-40B4-BE49-F238E27FC236}">
                <a16:creationId xmlns:a16="http://schemas.microsoft.com/office/drawing/2014/main" id="{D89FC914-4AB1-19C2-3793-BD08A8CC36B4}"/>
              </a:ext>
            </a:extLst>
          </p:cNvPr>
          <p:cNvPicPr>
            <a:picLocks/>
          </p:cNvPicPr>
          <p:nvPr/>
        </p:nvPicPr>
        <p:blipFill>
          <a:blip r:embed="rId3"/>
          <a:stretch>
            <a:fillRect/>
          </a:stretch>
        </p:blipFill>
        <p:spPr>
          <a:xfrm>
            <a:off x="3731176" y="2574925"/>
            <a:ext cx="3022600" cy="1447800"/>
          </a:xfrm>
          <a:prstGeom prst="rect">
            <a:avLst/>
          </a:prstGeom>
        </p:spPr>
      </p:pic>
      <p:pic>
        <p:nvPicPr>
          <p:cNvPr id="4" name="Picture 3" descr="11 dividido entre 8 = 11 octavos = 1 y 3 octavos">
            <a:extLst>
              <a:ext uri="{FF2B5EF4-FFF2-40B4-BE49-F238E27FC236}">
                <a16:creationId xmlns:a16="http://schemas.microsoft.com/office/drawing/2014/main" id="{2B8C57F2-38C9-93EA-324D-6F62603CA5C5}"/>
              </a:ext>
            </a:extLst>
          </p:cNvPr>
          <p:cNvPicPr>
            <a:picLocks/>
          </p:cNvPicPr>
          <p:nvPr/>
        </p:nvPicPr>
        <p:blipFill>
          <a:blip r:embed="rId4"/>
          <a:stretch>
            <a:fillRect/>
          </a:stretch>
        </p:blipFill>
        <p:spPr>
          <a:xfrm>
            <a:off x="3745392" y="2564292"/>
            <a:ext cx="5029200" cy="1460500"/>
          </a:xfrm>
          <a:prstGeom prst="rect">
            <a:avLst/>
          </a:prstGeom>
        </p:spPr>
      </p:pic>
      <p:sp>
        <p:nvSpPr>
          <p:cNvPr id="17" name="Content Placeholder 4">
            <a:extLst>
              <a:ext uri="{FF2B5EF4-FFF2-40B4-BE49-F238E27FC236}">
                <a16:creationId xmlns:a16="http://schemas.microsoft.com/office/drawing/2014/main" id="{AC020008-AC99-5586-9170-3698EB9EF8F8}"/>
              </a:ext>
            </a:extLst>
          </p:cNvPr>
          <p:cNvSpPr>
            <a:spLocks noGrp="1"/>
          </p:cNvSpPr>
          <p:nvPr>
            <p:ph sz="quarter" idx="26"/>
          </p:nvPr>
        </p:nvSpPr>
        <p:spPr>
          <a:xfrm>
            <a:off x="10543371" y="5711785"/>
            <a:ext cx="978069" cy="456259"/>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2966622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88D33-54F3-A5A1-1F37-A629665729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C0B15C-4CAA-28E5-6A0A-39192CBE8A07}"/>
              </a:ext>
            </a:extLst>
          </p:cNvPr>
          <p:cNvSpPr>
            <a:spLocks noGrp="1"/>
          </p:cNvSpPr>
          <p:nvPr>
            <p:ph type="title" hasCustomPrompt="1"/>
          </p:nvPr>
        </p:nvSpPr>
        <p:spPr>
          <a:xfrm>
            <a:off x="273600" y="50400"/>
            <a:ext cx="11667575" cy="1828276"/>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(6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C9C777DF-57CC-8BEB-2D69-4FAEC8BE12FA}"/>
              </a:ext>
            </a:extLst>
          </p:cNvPr>
          <p:cNvSpPr>
            <a:spLocks noGrp="1"/>
          </p:cNvSpPr>
          <p:nvPr>
            <p:ph sz="quarter" idx="26"/>
          </p:nvPr>
        </p:nvSpPr>
        <p:spPr>
          <a:xfrm>
            <a:off x="273600" y="2344475"/>
            <a:ext cx="1172815" cy="439633"/>
          </a:xfrm>
        </p:spPr>
        <p:txBody>
          <a:bodyPr>
            <a:normAutofit fontScale="92500" lnSpcReduction="1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21 dividido entre 8 = espacio">
            <a:extLst>
              <a:ext uri="{FF2B5EF4-FFF2-40B4-BE49-F238E27FC236}">
                <a16:creationId xmlns:a16="http://schemas.microsoft.com/office/drawing/2014/main" id="{57ED8C8D-9846-5928-9D54-454408A84EB4}"/>
              </a:ext>
            </a:extLst>
          </p:cNvPr>
          <p:cNvPicPr>
            <a:picLocks/>
          </p:cNvPicPr>
          <p:nvPr/>
        </p:nvPicPr>
        <p:blipFill>
          <a:blip r:embed="rId3"/>
          <a:stretch>
            <a:fillRect/>
          </a:stretch>
        </p:blipFill>
        <p:spPr>
          <a:xfrm>
            <a:off x="3735464" y="2574925"/>
            <a:ext cx="3035300" cy="1447800"/>
          </a:xfrm>
          <a:prstGeom prst="rect">
            <a:avLst/>
          </a:prstGeom>
        </p:spPr>
      </p:pic>
      <p:pic>
        <p:nvPicPr>
          <p:cNvPr id="4" name="Picture 3" descr="21 dividido entre 8 = 21 octavos = 2 y 5 octavos">
            <a:extLst>
              <a:ext uri="{FF2B5EF4-FFF2-40B4-BE49-F238E27FC236}">
                <a16:creationId xmlns:a16="http://schemas.microsoft.com/office/drawing/2014/main" id="{CE68DD43-FFA2-DD2D-8330-FA0E32161B35}"/>
              </a:ext>
            </a:extLst>
          </p:cNvPr>
          <p:cNvPicPr>
            <a:picLocks/>
          </p:cNvPicPr>
          <p:nvPr/>
        </p:nvPicPr>
        <p:blipFill>
          <a:blip r:embed="rId4"/>
          <a:stretch>
            <a:fillRect/>
          </a:stretch>
        </p:blipFill>
        <p:spPr>
          <a:xfrm>
            <a:off x="3732699" y="2564292"/>
            <a:ext cx="5054600" cy="1460500"/>
          </a:xfrm>
          <a:prstGeom prst="rect">
            <a:avLst/>
          </a:prstGeom>
        </p:spPr>
      </p:pic>
      <p:sp>
        <p:nvSpPr>
          <p:cNvPr id="17" name="Content Placeholder 4">
            <a:extLst>
              <a:ext uri="{FF2B5EF4-FFF2-40B4-BE49-F238E27FC236}">
                <a16:creationId xmlns:a16="http://schemas.microsoft.com/office/drawing/2014/main" id="{38BDF1F9-79BB-68B8-04DE-86EABE8B8E67}"/>
              </a:ext>
            </a:extLst>
          </p:cNvPr>
          <p:cNvSpPr>
            <a:spLocks noGrp="1"/>
          </p:cNvSpPr>
          <p:nvPr>
            <p:ph sz="quarter" idx="26"/>
          </p:nvPr>
        </p:nvSpPr>
        <p:spPr>
          <a:xfrm>
            <a:off x="10543371" y="5711785"/>
            <a:ext cx="1144324" cy="423008"/>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20853613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64C70-B854-C4E8-2953-8D2563FD62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A0568D-4C8B-9D73-DA06-34F09DA901F4}"/>
              </a:ext>
            </a:extLst>
          </p:cNvPr>
          <p:cNvSpPr>
            <a:spLocks noGrp="1"/>
          </p:cNvSpPr>
          <p:nvPr>
            <p:ph type="title" hasCustomPrompt="1"/>
          </p:nvPr>
        </p:nvSpPr>
        <p:spPr>
          <a:xfrm>
            <a:off x="273600" y="50399"/>
            <a:ext cx="11667575" cy="1811651"/>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(7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4F9DA483-340D-8D42-6E78-3594ED09C93E}"/>
              </a:ext>
            </a:extLst>
          </p:cNvPr>
          <p:cNvSpPr>
            <a:spLocks noGrp="1"/>
          </p:cNvSpPr>
          <p:nvPr>
            <p:ph sz="quarter" idx="26"/>
          </p:nvPr>
        </p:nvSpPr>
        <p:spPr>
          <a:xfrm>
            <a:off x="273600" y="2151917"/>
            <a:ext cx="1006560" cy="423008"/>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27 dividido entre 9 = espacio">
            <a:extLst>
              <a:ext uri="{FF2B5EF4-FFF2-40B4-BE49-F238E27FC236}">
                <a16:creationId xmlns:a16="http://schemas.microsoft.com/office/drawing/2014/main" id="{5778FE7B-7AA2-71DC-FAFF-4046630556B7}"/>
              </a:ext>
            </a:extLst>
          </p:cNvPr>
          <p:cNvPicPr>
            <a:picLocks/>
          </p:cNvPicPr>
          <p:nvPr/>
        </p:nvPicPr>
        <p:blipFill>
          <a:blip r:embed="rId3"/>
          <a:stretch>
            <a:fillRect/>
          </a:stretch>
        </p:blipFill>
        <p:spPr>
          <a:xfrm>
            <a:off x="3735465" y="2574925"/>
            <a:ext cx="3035300" cy="1447800"/>
          </a:xfrm>
          <a:prstGeom prst="rect">
            <a:avLst/>
          </a:prstGeom>
        </p:spPr>
      </p:pic>
      <p:pic>
        <p:nvPicPr>
          <p:cNvPr id="4" name="Picture 3" descr="27 dividido entre 9 = 27 novenos = 3">
            <a:extLst>
              <a:ext uri="{FF2B5EF4-FFF2-40B4-BE49-F238E27FC236}">
                <a16:creationId xmlns:a16="http://schemas.microsoft.com/office/drawing/2014/main" id="{1EC5FD8F-0357-1A47-ECF1-C3CA0BE26D31}"/>
              </a:ext>
            </a:extLst>
          </p:cNvPr>
          <p:cNvPicPr>
            <a:picLocks/>
          </p:cNvPicPr>
          <p:nvPr/>
        </p:nvPicPr>
        <p:blipFill>
          <a:blip r:embed="rId4"/>
          <a:stretch>
            <a:fillRect/>
          </a:stretch>
        </p:blipFill>
        <p:spPr>
          <a:xfrm>
            <a:off x="3729445" y="2564292"/>
            <a:ext cx="4572000" cy="1460500"/>
          </a:xfrm>
          <a:prstGeom prst="rect">
            <a:avLst/>
          </a:prstGeom>
        </p:spPr>
      </p:pic>
      <p:sp>
        <p:nvSpPr>
          <p:cNvPr id="17" name="Content Placeholder 4">
            <a:extLst>
              <a:ext uri="{FF2B5EF4-FFF2-40B4-BE49-F238E27FC236}">
                <a16:creationId xmlns:a16="http://schemas.microsoft.com/office/drawing/2014/main" id="{E3535EAE-9836-4C90-4415-9414E2F48992}"/>
              </a:ext>
            </a:extLst>
          </p:cNvPr>
          <p:cNvSpPr>
            <a:spLocks noGrp="1"/>
          </p:cNvSpPr>
          <p:nvPr>
            <p:ph sz="quarter" idx="26"/>
          </p:nvPr>
        </p:nvSpPr>
        <p:spPr>
          <a:xfrm>
            <a:off x="10543371" y="5711785"/>
            <a:ext cx="1094447" cy="456259"/>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2035414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50354-1E3E-1EEA-1676-FC6566C984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69D088-DB8A-FD79-B972-6DCFCA44671E}"/>
              </a:ext>
            </a:extLst>
          </p:cNvPr>
          <p:cNvSpPr>
            <a:spLocks noGrp="1"/>
          </p:cNvSpPr>
          <p:nvPr>
            <p:ph type="title" hasCustomPrompt="1"/>
          </p:nvPr>
        </p:nvSpPr>
        <p:spPr>
          <a:xfrm>
            <a:off x="273600" y="50399"/>
            <a:ext cx="11667575" cy="1861527"/>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(8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3F2721B5-F739-F6CB-5235-90802005C2AD}"/>
              </a:ext>
            </a:extLst>
          </p:cNvPr>
          <p:cNvSpPr>
            <a:spLocks noGrp="1"/>
          </p:cNvSpPr>
          <p:nvPr>
            <p:ph sz="quarter" idx="26"/>
          </p:nvPr>
        </p:nvSpPr>
        <p:spPr>
          <a:xfrm>
            <a:off x="273600" y="2327850"/>
            <a:ext cx="1122938" cy="472884"/>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7" name="Picture 6" descr="33 dividido entre 9 = espacio">
            <a:extLst>
              <a:ext uri="{FF2B5EF4-FFF2-40B4-BE49-F238E27FC236}">
                <a16:creationId xmlns:a16="http://schemas.microsoft.com/office/drawing/2014/main" id="{853D80A0-60CB-F422-0DA6-9315D22445C4}"/>
              </a:ext>
            </a:extLst>
          </p:cNvPr>
          <p:cNvPicPr>
            <a:picLocks/>
          </p:cNvPicPr>
          <p:nvPr/>
        </p:nvPicPr>
        <p:blipFill>
          <a:blip r:embed="rId3"/>
          <a:stretch>
            <a:fillRect/>
          </a:stretch>
        </p:blipFill>
        <p:spPr>
          <a:xfrm>
            <a:off x="3765142" y="2574925"/>
            <a:ext cx="2997200" cy="1447800"/>
          </a:xfrm>
          <a:prstGeom prst="rect">
            <a:avLst/>
          </a:prstGeom>
        </p:spPr>
      </p:pic>
      <p:pic>
        <p:nvPicPr>
          <p:cNvPr id="4" name="Picture 3" descr="33 dividido entre 9 = 33 novenos = 3 y 6 novenos">
            <a:extLst>
              <a:ext uri="{FF2B5EF4-FFF2-40B4-BE49-F238E27FC236}">
                <a16:creationId xmlns:a16="http://schemas.microsoft.com/office/drawing/2014/main" id="{82667EE5-0E1E-D1EB-66EF-7381A10B14FC}"/>
              </a:ext>
            </a:extLst>
          </p:cNvPr>
          <p:cNvPicPr>
            <a:picLocks/>
          </p:cNvPicPr>
          <p:nvPr/>
        </p:nvPicPr>
        <p:blipFill>
          <a:blip r:embed="rId4"/>
          <a:stretch>
            <a:fillRect/>
          </a:stretch>
        </p:blipFill>
        <p:spPr>
          <a:xfrm>
            <a:off x="3760156" y="2564292"/>
            <a:ext cx="4978400" cy="1460500"/>
          </a:xfrm>
          <a:prstGeom prst="rect">
            <a:avLst/>
          </a:prstGeom>
        </p:spPr>
      </p:pic>
      <p:sp>
        <p:nvSpPr>
          <p:cNvPr id="17" name="Content Placeholder 4">
            <a:extLst>
              <a:ext uri="{FF2B5EF4-FFF2-40B4-BE49-F238E27FC236}">
                <a16:creationId xmlns:a16="http://schemas.microsoft.com/office/drawing/2014/main" id="{9623E4AB-698A-004C-6CA3-B345C025B7D3}"/>
              </a:ext>
            </a:extLst>
          </p:cNvPr>
          <p:cNvSpPr>
            <a:spLocks noGrp="1"/>
          </p:cNvSpPr>
          <p:nvPr>
            <p:ph sz="quarter" idx="26"/>
          </p:nvPr>
        </p:nvSpPr>
        <p:spPr>
          <a:xfrm>
            <a:off x="10543372" y="5711785"/>
            <a:ext cx="1077822" cy="506135"/>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7920871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o mixtos (1 de 6)</a:t>
            </a:r>
            <a:endParaRPr sz="2400" b="1" i="0">
              <a:solidFill>
                <a:srgbClr val="D62714"/>
              </a:solidFill>
              <a:latin typeface="Libre Franklin"/>
            </a:endParaRPr>
          </a:p>
        </p:txBody>
      </p:sp>
      <p:sp>
        <p:nvSpPr>
          <p:cNvPr id="14" name="Content Placeholder 1"/>
          <p:cNvSpPr>
            <a:spLocks noGrp="1"/>
          </p:cNvSpPr>
          <p:nvPr>
            <p:ph sz="quarter" idx="26"/>
          </p:nvPr>
        </p:nvSpPr>
        <p:spPr>
          <a:xfrm>
            <a:off x="273600" y="1643202"/>
            <a:ext cx="1004685" cy="484856"/>
          </a:xfrm>
        </p:spPr>
        <p:txBody>
          <a:bodyPr>
            <a:normAutofit fontScale="92500" lnSpcReduction="20000"/>
          </a:bodyPr>
          <a:lstStyle/>
          <a:p>
            <a:r>
              <a:rPr lang="es-US" sz="8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2. 1 parte es 1. 1 parte es un número desconocido de tercios."/>
          <p:cNvPicPr/>
          <p:nvPr/>
        </p:nvPicPr>
        <p:blipFill>
          <a:blip r:embed="rId3">
            <a:extLst>
              <a:ext uri="{96DAC541-7B7A-43D3-8B79-37D633B846F1}">
                <asvg:svgBlip xmlns:asvg="http://schemas.microsoft.com/office/drawing/2016/SVG/main" r:embed="rId4"/>
              </a:ext>
            </a:extLst>
          </a:blip>
          <a:stretch>
            <a:fillRect/>
          </a:stretch>
        </p:blipFill>
        <p:spPr>
          <a:xfrm>
            <a:off x="4165600" y="1493324"/>
            <a:ext cx="3860800" cy="3327400"/>
          </a:xfrm>
          <a:prstGeom prst="rect">
            <a:avLst/>
          </a:prstGeom>
        </p:spPr>
      </p:pic>
      <p:pic>
        <p:nvPicPr>
          <p:cNvPr id="17" name="Picture Placeholder 4" descr="Un vínculo numérico descompuesto en 2 partes. El total es 2. 1 parte es 1. La parte desconocida es 3 tercios."/>
          <p:cNvPicPr/>
          <p:nvPr/>
        </p:nvPicPr>
        <p:blipFill>
          <a:blip r:embed="rId5">
            <a:extLst>
              <a:ext uri="{96DAC541-7B7A-43D3-8B79-37D633B846F1}">
                <asvg:svgBlip xmlns:asvg="http://schemas.microsoft.com/office/drawing/2016/SVG/main" r:embed="rId6"/>
              </a:ext>
            </a:extLst>
          </a:blip>
          <a:stretch>
            <a:fillRect/>
          </a:stretch>
        </p:blipFill>
        <p:spPr>
          <a:xfrm>
            <a:off x="4165600" y="1493324"/>
            <a:ext cx="3860800" cy="3327400"/>
          </a:xfrm>
          <a:prstGeom prst="rect">
            <a:avLst/>
          </a:prstGeom>
        </p:spPr>
      </p:pic>
      <p:pic>
        <p:nvPicPr>
          <p:cNvPr id="7" name="Picture 6" descr="2 = 1 más espacio tercios">
            <a:extLst>
              <a:ext uri="{FF2B5EF4-FFF2-40B4-BE49-F238E27FC236}">
                <a16:creationId xmlns:a16="http://schemas.microsoft.com/office/drawing/2014/main" id="{12F69829-B47D-3138-AB5D-4A814A020F7D}"/>
              </a:ext>
            </a:extLst>
          </p:cNvPr>
          <p:cNvPicPr>
            <a:picLocks/>
          </p:cNvPicPr>
          <p:nvPr/>
        </p:nvPicPr>
        <p:blipFill>
          <a:blip r:embed="rId7"/>
          <a:stretch>
            <a:fillRect/>
          </a:stretch>
        </p:blipFill>
        <p:spPr>
          <a:xfrm>
            <a:off x="4763256" y="4905200"/>
            <a:ext cx="2667000" cy="1460500"/>
          </a:xfrm>
          <a:prstGeom prst="rect">
            <a:avLst/>
          </a:prstGeom>
        </p:spPr>
      </p:pic>
      <p:pic>
        <p:nvPicPr>
          <p:cNvPr id="4" name="Picture 3" descr="2 = 1 más tres tercios">
            <a:extLst>
              <a:ext uri="{FF2B5EF4-FFF2-40B4-BE49-F238E27FC236}">
                <a16:creationId xmlns:a16="http://schemas.microsoft.com/office/drawing/2014/main" id="{42D28711-541F-8305-8292-17040CAD347A}"/>
              </a:ext>
            </a:extLst>
          </p:cNvPr>
          <p:cNvPicPr>
            <a:picLocks/>
          </p:cNvPicPr>
          <p:nvPr/>
        </p:nvPicPr>
        <p:blipFill>
          <a:blip r:embed="rId8"/>
          <a:stretch>
            <a:fillRect/>
          </a:stretch>
        </p:blipFill>
        <p:spPr>
          <a:xfrm>
            <a:off x="4763254" y="4905200"/>
            <a:ext cx="2667000" cy="1460500"/>
          </a:xfrm>
          <a:prstGeom prst="rect">
            <a:avLst/>
          </a:prstGeom>
        </p:spPr>
      </p:pic>
      <p:sp>
        <p:nvSpPr>
          <p:cNvPr id="19" name="Content Placeholder 6"/>
          <p:cNvSpPr>
            <a:spLocks noGrp="1"/>
          </p:cNvSpPr>
          <p:nvPr>
            <p:ph sz="quarter" idx="26"/>
          </p:nvPr>
        </p:nvSpPr>
        <p:spPr>
          <a:xfrm>
            <a:off x="10489535" y="5666562"/>
            <a:ext cx="1065156" cy="43498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15"/>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7"/>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09EA7-2D8E-040B-CA22-7DD3A0C04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D951A-EE5C-F344-55A3-7B110B4AEFDC}"/>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o mixtos (2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4D72CA14-5972-248A-F042-1ECB1C0BCA43}"/>
              </a:ext>
            </a:extLst>
          </p:cNvPr>
          <p:cNvSpPr>
            <a:spLocks noGrp="1"/>
          </p:cNvSpPr>
          <p:nvPr>
            <p:ph sz="quarter" idx="26"/>
          </p:nvPr>
        </p:nvSpPr>
        <p:spPr>
          <a:xfrm>
            <a:off x="273600" y="1726329"/>
            <a:ext cx="1087813" cy="484856"/>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 vínculo numérico descompuesto en 2 partes. El total es 4. 1 parte es un número desconocido. 1 parte es 6 sextos.">
            <a:extLst>
              <a:ext uri="{FF2B5EF4-FFF2-40B4-BE49-F238E27FC236}">
                <a16:creationId xmlns:a16="http://schemas.microsoft.com/office/drawing/2014/main" id="{70F3313D-00D5-B32D-0602-08202242820C}"/>
              </a:ext>
            </a:extLst>
          </p:cNvPr>
          <p:cNvPicPr/>
          <p:nvPr/>
        </p:nvPicPr>
        <p:blipFill>
          <a:blip r:embed="rId3">
            <a:extLst>
              <a:ext uri="{96DAC541-7B7A-43D3-8B79-37D633B846F1}">
                <asvg:svgBlip xmlns:asvg="http://schemas.microsoft.com/office/drawing/2016/SVG/main" r:embed="rId4"/>
              </a:ext>
            </a:extLst>
          </a:blip>
          <a:stretch>
            <a:fillRect/>
          </a:stretch>
        </p:blipFill>
        <p:spPr>
          <a:xfrm>
            <a:off x="4165600" y="1461425"/>
            <a:ext cx="3860800" cy="3327400"/>
          </a:xfrm>
          <a:prstGeom prst="rect">
            <a:avLst/>
          </a:prstGeom>
        </p:spPr>
      </p:pic>
      <p:pic>
        <p:nvPicPr>
          <p:cNvPr id="4" name="Picture Placeholder 4" descr="Un vínculo numérico descompuesto en 2 partes. El total es 4. 1 parte es un número desconocido. La parte desconocida es 3.">
            <a:extLst>
              <a:ext uri="{FF2B5EF4-FFF2-40B4-BE49-F238E27FC236}">
                <a16:creationId xmlns:a16="http://schemas.microsoft.com/office/drawing/2014/main" id="{9E2D65C6-CEC3-3773-A994-C76127C039A2}"/>
              </a:ext>
            </a:extLst>
          </p:cNvPr>
          <p:cNvPicPr/>
          <p:nvPr/>
        </p:nvPicPr>
        <p:blipFill>
          <a:blip r:embed="rId5">
            <a:extLst>
              <a:ext uri="{96DAC541-7B7A-43D3-8B79-37D633B846F1}">
                <asvg:svgBlip xmlns:asvg="http://schemas.microsoft.com/office/drawing/2016/SVG/main" r:embed="rId6"/>
              </a:ext>
            </a:extLst>
          </a:blip>
          <a:stretch>
            <a:fillRect/>
          </a:stretch>
        </p:blipFill>
        <p:spPr>
          <a:xfrm>
            <a:off x="4165600" y="1461425"/>
            <a:ext cx="3860800" cy="3327400"/>
          </a:xfrm>
          <a:prstGeom prst="rect">
            <a:avLst/>
          </a:prstGeom>
        </p:spPr>
      </p:pic>
      <p:pic>
        <p:nvPicPr>
          <p:cNvPr id="9" name="Picture 8" descr="4 = espacio más 6 sextos">
            <a:extLst>
              <a:ext uri="{FF2B5EF4-FFF2-40B4-BE49-F238E27FC236}">
                <a16:creationId xmlns:a16="http://schemas.microsoft.com/office/drawing/2014/main" id="{1A703356-2A9B-EC82-C74D-201BF7A613C0}"/>
              </a:ext>
            </a:extLst>
          </p:cNvPr>
          <p:cNvPicPr>
            <a:picLocks/>
          </p:cNvPicPr>
          <p:nvPr/>
        </p:nvPicPr>
        <p:blipFill>
          <a:blip r:embed="rId7"/>
          <a:stretch>
            <a:fillRect/>
          </a:stretch>
        </p:blipFill>
        <p:spPr>
          <a:xfrm>
            <a:off x="4305300" y="4905200"/>
            <a:ext cx="3581400" cy="1460500"/>
          </a:xfrm>
          <a:prstGeom prst="rect">
            <a:avLst/>
          </a:prstGeom>
        </p:spPr>
      </p:pic>
      <p:pic>
        <p:nvPicPr>
          <p:cNvPr id="6" name="Picture 5" descr="4 = 3 más 6 sextos">
            <a:extLst>
              <a:ext uri="{FF2B5EF4-FFF2-40B4-BE49-F238E27FC236}">
                <a16:creationId xmlns:a16="http://schemas.microsoft.com/office/drawing/2014/main" id="{84FA5F2A-B0CE-71FB-6872-A27F4C092365}"/>
              </a:ext>
            </a:extLst>
          </p:cNvPr>
          <p:cNvPicPr>
            <a:picLocks/>
          </p:cNvPicPr>
          <p:nvPr/>
        </p:nvPicPr>
        <p:blipFill>
          <a:blip r:embed="rId8"/>
          <a:stretch>
            <a:fillRect/>
          </a:stretch>
        </p:blipFill>
        <p:spPr>
          <a:xfrm>
            <a:off x="4303078" y="4905835"/>
            <a:ext cx="3606800" cy="1460500"/>
          </a:xfrm>
          <a:prstGeom prst="rect">
            <a:avLst/>
          </a:prstGeom>
        </p:spPr>
      </p:pic>
      <p:sp>
        <p:nvSpPr>
          <p:cNvPr id="19" name="Content Placeholder 6">
            <a:extLst>
              <a:ext uri="{FF2B5EF4-FFF2-40B4-BE49-F238E27FC236}">
                <a16:creationId xmlns:a16="http://schemas.microsoft.com/office/drawing/2014/main" id="{70319C13-330A-777D-E63C-73FD8504F157}"/>
              </a:ext>
            </a:extLst>
          </p:cNvPr>
          <p:cNvSpPr>
            <a:spLocks noGrp="1"/>
          </p:cNvSpPr>
          <p:nvPr>
            <p:ph sz="quarter" idx="26"/>
          </p:nvPr>
        </p:nvSpPr>
        <p:spPr>
          <a:xfrm>
            <a:off x="10489535" y="5666562"/>
            <a:ext cx="1148283" cy="51810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1310535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4BB9B-3697-74AB-6951-0406FDD083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EF9197-C15F-F277-0BB6-35AEBA82C9A5}"/>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o mixtos (3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56ECBA0A-AF03-9DBE-6725-6A93195FFF9D}"/>
              </a:ext>
            </a:extLst>
          </p:cNvPr>
          <p:cNvSpPr>
            <a:spLocks noGrp="1"/>
          </p:cNvSpPr>
          <p:nvPr>
            <p:ph sz="quarter" idx="26"/>
          </p:nvPr>
        </p:nvSpPr>
        <p:spPr>
          <a:xfrm>
            <a:off x="273600" y="1826082"/>
            <a:ext cx="1187565" cy="368478"/>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 vínculo numérico descompuesto en 2 partes. El total es 7. 1 parte es 6. 1 parte es un número desconocido de séptimos.">
            <a:extLst>
              <a:ext uri="{FF2B5EF4-FFF2-40B4-BE49-F238E27FC236}">
                <a16:creationId xmlns:a16="http://schemas.microsoft.com/office/drawing/2014/main" id="{44722855-0017-9B56-9ABE-3EAE39648618}"/>
              </a:ext>
            </a:extLst>
          </p:cNvPr>
          <p:cNvPicPr/>
          <p:nvPr/>
        </p:nvPicPr>
        <p:blipFill>
          <a:blip r:embed="rId3">
            <a:extLst>
              <a:ext uri="{96DAC541-7B7A-43D3-8B79-37D633B846F1}">
                <asvg:svgBlip xmlns:asvg="http://schemas.microsoft.com/office/drawing/2016/SVG/main" r:embed="rId4"/>
              </a:ext>
            </a:extLst>
          </a:blip>
          <a:stretch>
            <a:fillRect/>
          </a:stretch>
        </p:blipFill>
        <p:spPr>
          <a:xfrm>
            <a:off x="4165600" y="1461425"/>
            <a:ext cx="3860800" cy="3327400"/>
          </a:xfrm>
          <a:prstGeom prst="rect">
            <a:avLst/>
          </a:prstGeom>
        </p:spPr>
      </p:pic>
      <p:pic>
        <p:nvPicPr>
          <p:cNvPr id="4" name="Picture Placeholder 4" descr="Un vínculo numérico descompuesto en 2 partes. El total es 7. 1 parte es 6. La parte desconocida es 7 séptimos.">
            <a:extLst>
              <a:ext uri="{FF2B5EF4-FFF2-40B4-BE49-F238E27FC236}">
                <a16:creationId xmlns:a16="http://schemas.microsoft.com/office/drawing/2014/main" id="{1E94A44B-E6AE-257B-D2A2-1195B6F956C8}"/>
              </a:ext>
            </a:extLst>
          </p:cNvPr>
          <p:cNvPicPr/>
          <p:nvPr/>
        </p:nvPicPr>
        <p:blipFill>
          <a:blip r:embed="rId5">
            <a:extLst>
              <a:ext uri="{96DAC541-7B7A-43D3-8B79-37D633B846F1}">
                <asvg:svgBlip xmlns:asvg="http://schemas.microsoft.com/office/drawing/2016/SVG/main" r:embed="rId6"/>
              </a:ext>
            </a:extLst>
          </a:blip>
          <a:stretch>
            <a:fillRect/>
          </a:stretch>
        </p:blipFill>
        <p:spPr>
          <a:xfrm>
            <a:off x="4165600" y="1461425"/>
            <a:ext cx="3860800" cy="3327400"/>
          </a:xfrm>
          <a:prstGeom prst="rect">
            <a:avLst/>
          </a:prstGeom>
        </p:spPr>
      </p:pic>
      <p:pic>
        <p:nvPicPr>
          <p:cNvPr id="9" name="Picture 8" descr="7 = 6 más espacio séptimos">
            <a:extLst>
              <a:ext uri="{FF2B5EF4-FFF2-40B4-BE49-F238E27FC236}">
                <a16:creationId xmlns:a16="http://schemas.microsoft.com/office/drawing/2014/main" id="{A2241705-AA2C-132E-23B9-1A255AE99C14}"/>
              </a:ext>
            </a:extLst>
          </p:cNvPr>
          <p:cNvPicPr>
            <a:picLocks/>
          </p:cNvPicPr>
          <p:nvPr/>
        </p:nvPicPr>
        <p:blipFill>
          <a:blip r:embed="rId7"/>
          <a:stretch>
            <a:fillRect/>
          </a:stretch>
        </p:blipFill>
        <p:spPr>
          <a:xfrm>
            <a:off x="4737100" y="4911550"/>
            <a:ext cx="2717800" cy="1447800"/>
          </a:xfrm>
          <a:prstGeom prst="rect">
            <a:avLst/>
          </a:prstGeom>
        </p:spPr>
      </p:pic>
      <p:pic>
        <p:nvPicPr>
          <p:cNvPr id="6" name="Picture 5" descr="7 = 6 más 7 séptimos">
            <a:extLst>
              <a:ext uri="{FF2B5EF4-FFF2-40B4-BE49-F238E27FC236}">
                <a16:creationId xmlns:a16="http://schemas.microsoft.com/office/drawing/2014/main" id="{6DC40942-593E-5C25-0678-5E4DC4AD10FD}"/>
              </a:ext>
            </a:extLst>
          </p:cNvPr>
          <p:cNvPicPr>
            <a:picLocks/>
          </p:cNvPicPr>
          <p:nvPr/>
        </p:nvPicPr>
        <p:blipFill>
          <a:blip r:embed="rId8"/>
          <a:stretch>
            <a:fillRect/>
          </a:stretch>
        </p:blipFill>
        <p:spPr>
          <a:xfrm>
            <a:off x="4737100" y="4911550"/>
            <a:ext cx="2717800" cy="1447800"/>
          </a:xfrm>
          <a:prstGeom prst="rect">
            <a:avLst/>
          </a:prstGeom>
        </p:spPr>
      </p:pic>
      <p:sp>
        <p:nvSpPr>
          <p:cNvPr id="19" name="Content Placeholder 6">
            <a:extLst>
              <a:ext uri="{FF2B5EF4-FFF2-40B4-BE49-F238E27FC236}">
                <a16:creationId xmlns:a16="http://schemas.microsoft.com/office/drawing/2014/main" id="{CFBBEE0D-AA56-CD0C-EB48-50FC43BF7060}"/>
              </a:ext>
            </a:extLst>
          </p:cNvPr>
          <p:cNvSpPr>
            <a:spLocks noGrp="1"/>
          </p:cNvSpPr>
          <p:nvPr>
            <p:ph sz="quarter" idx="26"/>
          </p:nvPr>
        </p:nvSpPr>
        <p:spPr>
          <a:xfrm>
            <a:off x="10489535" y="5666562"/>
            <a:ext cx="1115032" cy="51810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3423428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43E54-7D50-DB4B-C79B-E60D5063BF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D8002B-2CE2-E98B-0563-EDB3CA2DFC3E}"/>
              </a:ext>
            </a:extLst>
          </p:cNvPr>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Respuesta a coro: Descomponer números enteros o mixtos (4 de 6)</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E84DF12D-5D3E-7A43-560E-AEB437A7F025}"/>
              </a:ext>
            </a:extLst>
          </p:cNvPr>
          <p:cNvSpPr>
            <a:spLocks noGrp="1"/>
          </p:cNvSpPr>
          <p:nvPr>
            <p:ph sz="quarter" idx="26"/>
          </p:nvPr>
        </p:nvSpPr>
        <p:spPr>
          <a:xfrm>
            <a:off x="273600" y="1643202"/>
            <a:ext cx="1204191" cy="484856"/>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 vínculo numérico descompuesto en 2 partes. El total es 2 y 1 cuarto. 1 parte es 1. 1 parte es un número desconocido.">
            <a:extLst>
              <a:ext uri="{FF2B5EF4-FFF2-40B4-BE49-F238E27FC236}">
                <a16:creationId xmlns:a16="http://schemas.microsoft.com/office/drawing/2014/main" id="{D88D0451-E3B1-F6CB-5D16-0C6EB7867633}"/>
              </a:ext>
            </a:extLst>
          </p:cNvPr>
          <p:cNvPicPr/>
          <p:nvPr/>
        </p:nvPicPr>
        <p:blipFill>
          <a:blip r:embed="rId3">
            <a:extLst>
              <a:ext uri="{96DAC541-7B7A-43D3-8B79-37D633B846F1}">
                <asvg:svgBlip xmlns:asvg="http://schemas.microsoft.com/office/drawing/2016/SVG/main" r:embed="rId4"/>
              </a:ext>
            </a:extLst>
          </a:blip>
          <a:stretch>
            <a:fillRect/>
          </a:stretch>
        </p:blipFill>
        <p:spPr>
          <a:xfrm>
            <a:off x="4165600" y="1444800"/>
            <a:ext cx="3860800" cy="3327400"/>
          </a:xfrm>
          <a:prstGeom prst="rect">
            <a:avLst/>
          </a:prstGeom>
        </p:spPr>
      </p:pic>
      <p:pic>
        <p:nvPicPr>
          <p:cNvPr id="4" name="Picture Placeholder 4" descr="Un vínculo numérico descompuesto en 2 partes. El total es 2 y 1 cuarto. La parte desconocida es 1 y 1 cuarto.">
            <a:extLst>
              <a:ext uri="{FF2B5EF4-FFF2-40B4-BE49-F238E27FC236}">
                <a16:creationId xmlns:a16="http://schemas.microsoft.com/office/drawing/2014/main" id="{80FC6B7B-D923-9934-503F-601BABD425B8}"/>
              </a:ext>
            </a:extLst>
          </p:cNvPr>
          <p:cNvPicPr/>
          <p:nvPr/>
        </p:nvPicPr>
        <p:blipFill>
          <a:blip r:embed="rId5">
            <a:extLst>
              <a:ext uri="{96DAC541-7B7A-43D3-8B79-37D633B846F1}">
                <asvg:svgBlip xmlns:asvg="http://schemas.microsoft.com/office/drawing/2016/SVG/main" r:embed="rId6"/>
              </a:ext>
            </a:extLst>
          </a:blip>
          <a:stretch>
            <a:fillRect/>
          </a:stretch>
        </p:blipFill>
        <p:spPr>
          <a:xfrm>
            <a:off x="4165600" y="1444800"/>
            <a:ext cx="3860800" cy="3327400"/>
          </a:xfrm>
          <a:prstGeom prst="rect">
            <a:avLst/>
          </a:prstGeom>
        </p:spPr>
      </p:pic>
      <p:pic>
        <p:nvPicPr>
          <p:cNvPr id="9" name="Picture 8" descr="2 y 1 cuarto = 1 más espacio">
            <a:extLst>
              <a:ext uri="{FF2B5EF4-FFF2-40B4-BE49-F238E27FC236}">
                <a16:creationId xmlns:a16="http://schemas.microsoft.com/office/drawing/2014/main" id="{61D42ABF-9673-8D42-AC36-AA6AFB723B63}"/>
              </a:ext>
            </a:extLst>
          </p:cNvPr>
          <p:cNvPicPr>
            <a:picLocks/>
          </p:cNvPicPr>
          <p:nvPr/>
        </p:nvPicPr>
        <p:blipFill>
          <a:blip r:embed="rId7"/>
          <a:stretch>
            <a:fillRect/>
          </a:stretch>
        </p:blipFill>
        <p:spPr>
          <a:xfrm>
            <a:off x="4140200" y="4845050"/>
            <a:ext cx="3911600" cy="1447800"/>
          </a:xfrm>
          <a:prstGeom prst="rect">
            <a:avLst/>
          </a:prstGeom>
        </p:spPr>
      </p:pic>
      <p:pic>
        <p:nvPicPr>
          <p:cNvPr id="6" name="Picture 5" descr="2 y 1 cuarto = 1 más 1 y 1 cuarto">
            <a:extLst>
              <a:ext uri="{FF2B5EF4-FFF2-40B4-BE49-F238E27FC236}">
                <a16:creationId xmlns:a16="http://schemas.microsoft.com/office/drawing/2014/main" id="{5C707704-2BE1-D9D7-D646-DCCC2CD08024}"/>
              </a:ext>
            </a:extLst>
          </p:cNvPr>
          <p:cNvPicPr>
            <a:picLocks/>
          </p:cNvPicPr>
          <p:nvPr/>
        </p:nvPicPr>
        <p:blipFill>
          <a:blip r:embed="rId8"/>
          <a:stretch>
            <a:fillRect/>
          </a:stretch>
        </p:blipFill>
        <p:spPr>
          <a:xfrm>
            <a:off x="4133533" y="4845050"/>
            <a:ext cx="3924300" cy="1562100"/>
          </a:xfrm>
          <a:prstGeom prst="rect">
            <a:avLst/>
          </a:prstGeom>
        </p:spPr>
      </p:pic>
      <p:sp>
        <p:nvSpPr>
          <p:cNvPr id="19" name="Content Placeholder 6">
            <a:extLst>
              <a:ext uri="{FF2B5EF4-FFF2-40B4-BE49-F238E27FC236}">
                <a16:creationId xmlns:a16="http://schemas.microsoft.com/office/drawing/2014/main" id="{8F89540C-3DB8-CBD6-3F84-15F553E4622D}"/>
              </a:ext>
            </a:extLst>
          </p:cNvPr>
          <p:cNvSpPr>
            <a:spLocks noGrp="1"/>
          </p:cNvSpPr>
          <p:nvPr>
            <p:ph sz="quarter" idx="26"/>
          </p:nvPr>
        </p:nvSpPr>
        <p:spPr>
          <a:xfrm>
            <a:off x="10489535" y="5666562"/>
            <a:ext cx="1098407" cy="401729"/>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4352175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91618-A735-2612-22AA-F53D0D6AE0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172F50-F37D-CAB3-3271-1E1702D6DABC}"/>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o mixtos (5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BEA68A22-80C0-54D3-922F-B110E343A8AF}"/>
              </a:ext>
            </a:extLst>
          </p:cNvPr>
          <p:cNvSpPr>
            <a:spLocks noGrp="1"/>
          </p:cNvSpPr>
          <p:nvPr>
            <p:ph sz="quarter" idx="26"/>
          </p:nvPr>
        </p:nvSpPr>
        <p:spPr>
          <a:xfrm>
            <a:off x="273600" y="1859333"/>
            <a:ext cx="1104438" cy="501482"/>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5" name="Picture Placeholder 2" descr="Un vínculo numérico descompuesto en 2 partes. El total es 4 y 5 octavos. 1 parte es un número desconocido. 1 parte es 3 y 5 octavos.">
            <a:extLst>
              <a:ext uri="{FF2B5EF4-FFF2-40B4-BE49-F238E27FC236}">
                <a16:creationId xmlns:a16="http://schemas.microsoft.com/office/drawing/2014/main" id="{01756DD9-E38C-D4A0-F499-3ED9FCFE91E6}"/>
              </a:ext>
            </a:extLst>
          </p:cNvPr>
          <p:cNvPicPr/>
          <p:nvPr/>
        </p:nvPicPr>
        <p:blipFill>
          <a:blip r:embed="rId3">
            <a:extLst>
              <a:ext uri="{96DAC541-7B7A-43D3-8B79-37D633B846F1}">
                <asvg:svgBlip xmlns:asvg="http://schemas.microsoft.com/office/drawing/2016/SVG/main" r:embed="rId4"/>
              </a:ext>
            </a:extLst>
          </a:blip>
          <a:stretch>
            <a:fillRect/>
          </a:stretch>
        </p:blipFill>
        <p:spPr>
          <a:xfrm>
            <a:off x="4165600" y="1444800"/>
            <a:ext cx="3860800" cy="3327400"/>
          </a:xfrm>
          <a:prstGeom prst="rect">
            <a:avLst/>
          </a:prstGeom>
        </p:spPr>
      </p:pic>
      <p:pic>
        <p:nvPicPr>
          <p:cNvPr id="6" name="Picture Placeholder 3" descr="Un vínculo numérico descompuesto en 2 partes. El total es 4 y 5 octavos. 1 parte es un número desconocido. La parte desconocida es 1.">
            <a:extLst>
              <a:ext uri="{FF2B5EF4-FFF2-40B4-BE49-F238E27FC236}">
                <a16:creationId xmlns:a16="http://schemas.microsoft.com/office/drawing/2014/main" id="{7D897674-CE31-D31B-1742-51C177DCF32D}"/>
              </a:ext>
            </a:extLst>
          </p:cNvPr>
          <p:cNvPicPr/>
          <p:nvPr/>
        </p:nvPicPr>
        <p:blipFill>
          <a:blip r:embed="rId5">
            <a:extLst>
              <a:ext uri="{96DAC541-7B7A-43D3-8B79-37D633B846F1}">
                <asvg:svgBlip xmlns:asvg="http://schemas.microsoft.com/office/drawing/2016/SVG/main" r:embed="rId6"/>
              </a:ext>
            </a:extLst>
          </a:blip>
          <a:stretch>
            <a:fillRect/>
          </a:stretch>
        </p:blipFill>
        <p:spPr>
          <a:xfrm>
            <a:off x="4165600" y="1444800"/>
            <a:ext cx="3860800" cy="3327400"/>
          </a:xfrm>
          <a:prstGeom prst="rect">
            <a:avLst/>
          </a:prstGeom>
        </p:spPr>
      </p:pic>
      <p:pic>
        <p:nvPicPr>
          <p:cNvPr id="9" name="Picture 8" descr="4 y 5 octavos = espacio más 3 y 5 octavos">
            <a:extLst>
              <a:ext uri="{FF2B5EF4-FFF2-40B4-BE49-F238E27FC236}">
                <a16:creationId xmlns:a16="http://schemas.microsoft.com/office/drawing/2014/main" id="{81B94140-F392-4F7E-BEF9-B70BBC48245E}"/>
              </a:ext>
            </a:extLst>
          </p:cNvPr>
          <p:cNvPicPr>
            <a:picLocks/>
          </p:cNvPicPr>
          <p:nvPr/>
        </p:nvPicPr>
        <p:blipFill>
          <a:blip r:embed="rId7"/>
          <a:stretch>
            <a:fillRect/>
          </a:stretch>
        </p:blipFill>
        <p:spPr>
          <a:xfrm>
            <a:off x="3886200" y="4838700"/>
            <a:ext cx="4419600" cy="1460500"/>
          </a:xfrm>
          <a:prstGeom prst="rect">
            <a:avLst/>
          </a:prstGeom>
        </p:spPr>
      </p:pic>
      <p:pic>
        <p:nvPicPr>
          <p:cNvPr id="4" name="Picture 3" descr="4 y 5 octavos = 1 más 3 y 5 octavos">
            <a:extLst>
              <a:ext uri="{FF2B5EF4-FFF2-40B4-BE49-F238E27FC236}">
                <a16:creationId xmlns:a16="http://schemas.microsoft.com/office/drawing/2014/main" id="{D2F752A0-1457-6F27-1B8C-1DD6ECF98DD6}"/>
              </a:ext>
            </a:extLst>
          </p:cNvPr>
          <p:cNvPicPr>
            <a:picLocks/>
          </p:cNvPicPr>
          <p:nvPr/>
        </p:nvPicPr>
        <p:blipFill>
          <a:blip r:embed="rId8"/>
          <a:stretch>
            <a:fillRect/>
          </a:stretch>
        </p:blipFill>
        <p:spPr>
          <a:xfrm>
            <a:off x="3884613" y="4838700"/>
            <a:ext cx="4445000" cy="1460500"/>
          </a:xfrm>
          <a:prstGeom prst="rect">
            <a:avLst/>
          </a:prstGeom>
        </p:spPr>
      </p:pic>
      <p:sp>
        <p:nvSpPr>
          <p:cNvPr id="19" name="Content Placeholder 6">
            <a:extLst>
              <a:ext uri="{FF2B5EF4-FFF2-40B4-BE49-F238E27FC236}">
                <a16:creationId xmlns:a16="http://schemas.microsoft.com/office/drawing/2014/main" id="{39E80D03-3D46-FCAE-CD88-CC9FE79ABD46}"/>
              </a:ext>
            </a:extLst>
          </p:cNvPr>
          <p:cNvSpPr>
            <a:spLocks noGrp="1"/>
          </p:cNvSpPr>
          <p:nvPr>
            <p:ph sz="quarter" idx="26"/>
          </p:nvPr>
        </p:nvSpPr>
        <p:spPr>
          <a:xfrm>
            <a:off x="10489535" y="5666562"/>
            <a:ext cx="1148283" cy="451605"/>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9798870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5"/>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2ABDE-D54F-CF3D-F6F3-1CD3079721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8469CB-DA1E-FCC2-2238-764EAE755B3F}"/>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o mixtos (6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8CFCF5CC-D7A5-86E6-6FCE-30CA298AEBEA}"/>
              </a:ext>
            </a:extLst>
          </p:cNvPr>
          <p:cNvSpPr>
            <a:spLocks noGrp="1"/>
          </p:cNvSpPr>
          <p:nvPr>
            <p:ph sz="quarter" idx="26"/>
          </p:nvPr>
        </p:nvSpPr>
        <p:spPr>
          <a:xfrm>
            <a:off x="273600" y="1742955"/>
            <a:ext cx="1370445" cy="501482"/>
          </a:xfrm>
        </p:spPr>
        <p:txBody>
          <a:bodyPr>
            <a:normAutofit lnSpcReduction="1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5" name="Picture Placeholder 2" descr="Un vínculo numérico descompuesto en 2 partes. El total es 7 y 9 décimos. La parte desconocida es 6 y 9 décimos.">
            <a:extLst>
              <a:ext uri="{FF2B5EF4-FFF2-40B4-BE49-F238E27FC236}">
                <a16:creationId xmlns:a16="http://schemas.microsoft.com/office/drawing/2014/main" id="{B6CA336B-4038-8416-577E-31E35D941031}"/>
              </a:ext>
            </a:extLst>
          </p:cNvPr>
          <p:cNvPicPr/>
          <p:nvPr/>
        </p:nvPicPr>
        <p:blipFill>
          <a:blip r:embed="rId3">
            <a:extLst>
              <a:ext uri="{96DAC541-7B7A-43D3-8B79-37D633B846F1}">
                <asvg:svgBlip xmlns:asvg="http://schemas.microsoft.com/office/drawing/2016/SVG/main" r:embed="rId4"/>
              </a:ext>
            </a:extLst>
          </a:blip>
          <a:stretch>
            <a:fillRect/>
          </a:stretch>
        </p:blipFill>
        <p:spPr>
          <a:xfrm>
            <a:off x="4165600" y="1428175"/>
            <a:ext cx="3860800" cy="3327400"/>
          </a:xfrm>
          <a:prstGeom prst="rect">
            <a:avLst/>
          </a:prstGeom>
        </p:spPr>
      </p:pic>
      <p:pic>
        <p:nvPicPr>
          <p:cNvPr id="6" name="Picture Placeholder 3" descr="Un vínculo numérico descompuesto en 2 partes. El total es 7 y 9 décimos. La parte desconocida es 6 y 9 décimos.">
            <a:extLst>
              <a:ext uri="{FF2B5EF4-FFF2-40B4-BE49-F238E27FC236}">
                <a16:creationId xmlns:a16="http://schemas.microsoft.com/office/drawing/2014/main" id="{DD024736-277A-3C14-B842-8D6DCEA1B402}"/>
              </a:ext>
            </a:extLst>
          </p:cNvPr>
          <p:cNvPicPr/>
          <p:nvPr/>
        </p:nvPicPr>
        <p:blipFill>
          <a:blip r:embed="rId5">
            <a:extLst>
              <a:ext uri="{96DAC541-7B7A-43D3-8B79-37D633B846F1}">
                <asvg:svgBlip xmlns:asvg="http://schemas.microsoft.com/office/drawing/2016/SVG/main" r:embed="rId6"/>
              </a:ext>
            </a:extLst>
          </a:blip>
          <a:stretch>
            <a:fillRect/>
          </a:stretch>
        </p:blipFill>
        <p:spPr>
          <a:xfrm>
            <a:off x="4165600" y="1428175"/>
            <a:ext cx="3860800" cy="3327400"/>
          </a:xfrm>
          <a:prstGeom prst="rect">
            <a:avLst/>
          </a:prstGeom>
        </p:spPr>
      </p:pic>
      <p:pic>
        <p:nvPicPr>
          <p:cNvPr id="9" name="Picture 8" descr="7 y 9 décimos = 1 más espacio">
            <a:extLst>
              <a:ext uri="{FF2B5EF4-FFF2-40B4-BE49-F238E27FC236}">
                <a16:creationId xmlns:a16="http://schemas.microsoft.com/office/drawing/2014/main" id="{245F3003-4630-6665-381C-0A2FBEB5F298}"/>
              </a:ext>
            </a:extLst>
          </p:cNvPr>
          <p:cNvPicPr>
            <a:picLocks/>
          </p:cNvPicPr>
          <p:nvPr/>
        </p:nvPicPr>
        <p:blipFill>
          <a:blip r:embed="rId7"/>
          <a:stretch>
            <a:fillRect/>
          </a:stretch>
        </p:blipFill>
        <p:spPr>
          <a:xfrm>
            <a:off x="3975735" y="4838700"/>
            <a:ext cx="4559300" cy="1460500"/>
          </a:xfrm>
          <a:prstGeom prst="rect">
            <a:avLst/>
          </a:prstGeom>
        </p:spPr>
      </p:pic>
      <p:pic>
        <p:nvPicPr>
          <p:cNvPr id="4" name="Picture 3" descr="7 y 9 décimos = 1 más 6 y 9 décimos">
            <a:extLst>
              <a:ext uri="{FF2B5EF4-FFF2-40B4-BE49-F238E27FC236}">
                <a16:creationId xmlns:a16="http://schemas.microsoft.com/office/drawing/2014/main" id="{43549C2F-C0CB-4624-A90B-2DD9AF298048}"/>
              </a:ext>
            </a:extLst>
          </p:cNvPr>
          <p:cNvPicPr>
            <a:picLocks/>
          </p:cNvPicPr>
          <p:nvPr/>
        </p:nvPicPr>
        <p:blipFill>
          <a:blip r:embed="rId8"/>
          <a:stretch>
            <a:fillRect/>
          </a:stretch>
        </p:blipFill>
        <p:spPr>
          <a:xfrm>
            <a:off x="3981450" y="4838700"/>
            <a:ext cx="4572000" cy="1574800"/>
          </a:xfrm>
          <a:prstGeom prst="rect">
            <a:avLst/>
          </a:prstGeom>
        </p:spPr>
      </p:pic>
      <p:sp>
        <p:nvSpPr>
          <p:cNvPr id="19" name="Content Placeholder 6">
            <a:extLst>
              <a:ext uri="{FF2B5EF4-FFF2-40B4-BE49-F238E27FC236}">
                <a16:creationId xmlns:a16="http://schemas.microsoft.com/office/drawing/2014/main" id="{F9ADEAB4-BF5E-9B9B-5650-8648BF241F16}"/>
              </a:ext>
            </a:extLst>
          </p:cNvPr>
          <p:cNvSpPr>
            <a:spLocks noGrp="1"/>
          </p:cNvSpPr>
          <p:nvPr>
            <p:ph sz="quarter" idx="26"/>
          </p:nvPr>
        </p:nvSpPr>
        <p:spPr>
          <a:xfrm>
            <a:off x="10489535" y="5666562"/>
            <a:ext cx="1131658" cy="484856"/>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5243188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5"/>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unidades semejantes (1 de 4)</a:t>
            </a:r>
            <a:endParaRPr sz="2400" b="1" i="0">
              <a:solidFill>
                <a:srgbClr val="D62714"/>
              </a:solidFill>
              <a:latin typeface="Libre Franklin"/>
            </a:endParaRPr>
          </a:p>
        </p:txBody>
      </p:sp>
      <p:sp>
        <p:nvSpPr>
          <p:cNvPr id="14" name="Content Placeholder 1"/>
          <p:cNvSpPr>
            <a:spLocks noGrp="1"/>
          </p:cNvSpPr>
          <p:nvPr>
            <p:ph sz="quarter" idx="26"/>
          </p:nvPr>
        </p:nvSpPr>
        <p:spPr>
          <a:xfrm>
            <a:off x="273600" y="1920065"/>
            <a:ext cx="1137689" cy="366291"/>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1 medio más 3 décimos">
            <a:extLst>
              <a:ext uri="{FF2B5EF4-FFF2-40B4-BE49-F238E27FC236}">
                <a16:creationId xmlns:a16="http://schemas.microsoft.com/office/drawing/2014/main" id="{E9DAEB06-5D05-8FA1-15B7-FD1519F96FE0}"/>
              </a:ext>
            </a:extLst>
          </p:cNvPr>
          <p:cNvPicPr>
            <a:picLocks/>
          </p:cNvPicPr>
          <p:nvPr/>
        </p:nvPicPr>
        <p:blipFill>
          <a:blip r:embed="rId3"/>
          <a:stretch>
            <a:fillRect/>
          </a:stretch>
        </p:blipFill>
        <p:spPr>
          <a:xfrm>
            <a:off x="5503863" y="1663700"/>
            <a:ext cx="1562100" cy="1181100"/>
          </a:xfrm>
          <a:prstGeom prst="rect">
            <a:avLst/>
          </a:prstGeom>
        </p:spPr>
      </p:pic>
      <p:pic>
        <p:nvPicPr>
          <p:cNvPr id="7" name="Picture 6" descr="1 medio más 3 décimos = 1 por 5 sobre 2 por 5 más 3 décimos">
            <a:extLst>
              <a:ext uri="{FF2B5EF4-FFF2-40B4-BE49-F238E27FC236}">
                <a16:creationId xmlns:a16="http://schemas.microsoft.com/office/drawing/2014/main" id="{7029EF84-C968-230C-4196-297B8A9C9586}"/>
              </a:ext>
            </a:extLst>
          </p:cNvPr>
          <p:cNvPicPr>
            <a:picLocks/>
          </p:cNvPicPr>
          <p:nvPr/>
        </p:nvPicPr>
        <p:blipFill>
          <a:blip r:embed="rId4"/>
          <a:stretch>
            <a:fillRect/>
          </a:stretch>
        </p:blipFill>
        <p:spPr>
          <a:xfrm>
            <a:off x="4098925" y="3262313"/>
            <a:ext cx="4394200" cy="1181100"/>
          </a:xfrm>
          <a:prstGeom prst="rect">
            <a:avLst/>
          </a:prstGeom>
        </p:spPr>
      </p:pic>
      <p:pic>
        <p:nvPicPr>
          <p:cNvPr id="4" name="Picture 3" descr="= 5 décimos más 3 décimos">
            <a:extLst>
              <a:ext uri="{FF2B5EF4-FFF2-40B4-BE49-F238E27FC236}">
                <a16:creationId xmlns:a16="http://schemas.microsoft.com/office/drawing/2014/main" id="{6D6A9255-84CF-B339-8412-9EBECD69C21E}"/>
              </a:ext>
            </a:extLst>
          </p:cNvPr>
          <p:cNvPicPr>
            <a:picLocks/>
          </p:cNvPicPr>
          <p:nvPr/>
        </p:nvPicPr>
        <p:blipFill>
          <a:blip r:embed="rId5"/>
          <a:stretch>
            <a:fillRect/>
          </a:stretch>
        </p:blipFill>
        <p:spPr>
          <a:xfrm>
            <a:off x="5872163" y="4862252"/>
            <a:ext cx="2387600" cy="1181100"/>
          </a:xfrm>
          <a:prstGeom prst="rect">
            <a:avLst/>
          </a:prstGeom>
        </p:spPr>
      </p:pic>
      <p:sp>
        <p:nvSpPr>
          <p:cNvPr id="18" name="Content Placeholder 5"/>
          <p:cNvSpPr>
            <a:spLocks noGrp="1"/>
          </p:cNvSpPr>
          <p:nvPr>
            <p:ph sz="quarter" idx="26"/>
          </p:nvPr>
        </p:nvSpPr>
        <p:spPr>
          <a:xfrm>
            <a:off x="10439199" y="5694102"/>
            <a:ext cx="1265121" cy="473942"/>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E3879-1453-9F32-1446-C23D710809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6FF539-46AA-ABB1-0A6F-9CFCD980DB78}"/>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unidades semejantes (2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3FFC435B-29F6-C6BF-8BE1-0D3657CE25E6}"/>
              </a:ext>
            </a:extLst>
          </p:cNvPr>
          <p:cNvSpPr>
            <a:spLocks noGrp="1"/>
          </p:cNvSpPr>
          <p:nvPr>
            <p:ph sz="quarter" idx="26"/>
          </p:nvPr>
        </p:nvSpPr>
        <p:spPr>
          <a:xfrm>
            <a:off x="273600" y="2096255"/>
            <a:ext cx="1254067" cy="380202"/>
          </a:xfrm>
        </p:spPr>
        <p:txBody>
          <a:bodyPr>
            <a:normAutofit fontScale="77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7 sobre doce más 3 cuartos">
            <a:extLst>
              <a:ext uri="{FF2B5EF4-FFF2-40B4-BE49-F238E27FC236}">
                <a16:creationId xmlns:a16="http://schemas.microsoft.com/office/drawing/2014/main" id="{08E4387D-71B8-AD05-6F7F-4009819F934C}"/>
              </a:ext>
            </a:extLst>
          </p:cNvPr>
          <p:cNvPicPr>
            <a:picLocks/>
          </p:cNvPicPr>
          <p:nvPr/>
        </p:nvPicPr>
        <p:blipFill>
          <a:blip r:embed="rId3"/>
          <a:stretch>
            <a:fillRect/>
          </a:stretch>
        </p:blipFill>
        <p:spPr>
          <a:xfrm>
            <a:off x="5189538" y="1663700"/>
            <a:ext cx="1587500" cy="1181100"/>
          </a:xfrm>
          <a:prstGeom prst="rect">
            <a:avLst/>
          </a:prstGeom>
        </p:spPr>
      </p:pic>
      <p:pic>
        <p:nvPicPr>
          <p:cNvPr id="7" name="Picture 6" descr="7 sobre doce más 3 cuartos = 7 sobre doce más 3 por 3 sobre 4 por 3">
            <a:extLst>
              <a:ext uri="{FF2B5EF4-FFF2-40B4-BE49-F238E27FC236}">
                <a16:creationId xmlns:a16="http://schemas.microsoft.com/office/drawing/2014/main" id="{3E244E7E-6691-382D-5110-21AF9CB7FC53}"/>
              </a:ext>
            </a:extLst>
          </p:cNvPr>
          <p:cNvPicPr>
            <a:picLocks/>
          </p:cNvPicPr>
          <p:nvPr/>
        </p:nvPicPr>
        <p:blipFill>
          <a:blip r:embed="rId4"/>
          <a:stretch>
            <a:fillRect/>
          </a:stretch>
        </p:blipFill>
        <p:spPr>
          <a:xfrm>
            <a:off x="4079875" y="3262313"/>
            <a:ext cx="4432300" cy="1181100"/>
          </a:xfrm>
          <a:prstGeom prst="rect">
            <a:avLst/>
          </a:prstGeom>
        </p:spPr>
      </p:pic>
      <p:pic>
        <p:nvPicPr>
          <p:cNvPr id="4" name="Picture 3" descr="= 7 sobre doce más 9 sobre doce">
            <a:extLst>
              <a:ext uri="{FF2B5EF4-FFF2-40B4-BE49-F238E27FC236}">
                <a16:creationId xmlns:a16="http://schemas.microsoft.com/office/drawing/2014/main" id="{66890D59-689C-DE94-A08E-7229397BDB10}"/>
              </a:ext>
            </a:extLst>
          </p:cNvPr>
          <p:cNvPicPr>
            <a:picLocks/>
          </p:cNvPicPr>
          <p:nvPr/>
        </p:nvPicPr>
        <p:blipFill>
          <a:blip r:embed="rId5"/>
          <a:stretch>
            <a:fillRect/>
          </a:stretch>
        </p:blipFill>
        <p:spPr>
          <a:xfrm>
            <a:off x="5777985" y="4876163"/>
            <a:ext cx="2374900" cy="1181100"/>
          </a:xfrm>
          <a:prstGeom prst="rect">
            <a:avLst/>
          </a:prstGeom>
        </p:spPr>
      </p:pic>
      <p:sp>
        <p:nvSpPr>
          <p:cNvPr id="18" name="Content Placeholder 5">
            <a:extLst>
              <a:ext uri="{FF2B5EF4-FFF2-40B4-BE49-F238E27FC236}">
                <a16:creationId xmlns:a16="http://schemas.microsoft.com/office/drawing/2014/main" id="{932AE5A1-5EEC-5450-D2F6-1C0AD819997E}"/>
              </a:ext>
            </a:extLst>
          </p:cNvPr>
          <p:cNvSpPr>
            <a:spLocks noGrp="1"/>
          </p:cNvSpPr>
          <p:nvPr>
            <p:ph sz="quarter" idx="26"/>
          </p:nvPr>
        </p:nvSpPr>
        <p:spPr>
          <a:xfrm>
            <a:off x="10439199" y="5694102"/>
            <a:ext cx="1215245" cy="363161"/>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1778931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727C0-F1DA-B1FE-60A0-CDE197BFB2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6DAF35-1E9B-EA4B-C6C9-8BA10026744E}"/>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unidades semejantes (3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AF8DE8DE-7168-A3CE-4C7A-7995BF726493}"/>
              </a:ext>
            </a:extLst>
          </p:cNvPr>
          <p:cNvSpPr>
            <a:spLocks noGrp="1"/>
          </p:cNvSpPr>
          <p:nvPr>
            <p:ph sz="quarter" idx="26"/>
          </p:nvPr>
        </p:nvSpPr>
        <p:spPr>
          <a:xfrm>
            <a:off x="273600" y="1778748"/>
            <a:ext cx="1071187" cy="507608"/>
          </a:xfrm>
        </p:spPr>
        <p:txBody>
          <a:bodyPr>
            <a:normAutofit fontScale="92500" lnSpcReduction="200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7 octavos menos 3 cuartos">
            <a:extLst>
              <a:ext uri="{FF2B5EF4-FFF2-40B4-BE49-F238E27FC236}">
                <a16:creationId xmlns:a16="http://schemas.microsoft.com/office/drawing/2014/main" id="{844D5BA0-347D-A6CB-72CA-CBA32368F7BC}"/>
              </a:ext>
            </a:extLst>
          </p:cNvPr>
          <p:cNvPicPr>
            <a:picLocks/>
          </p:cNvPicPr>
          <p:nvPr/>
        </p:nvPicPr>
        <p:blipFill>
          <a:blip r:embed="rId3"/>
          <a:stretch>
            <a:fillRect/>
          </a:stretch>
        </p:blipFill>
        <p:spPr>
          <a:xfrm>
            <a:off x="5456238" y="1663700"/>
            <a:ext cx="1333500" cy="1181100"/>
          </a:xfrm>
          <a:prstGeom prst="rect">
            <a:avLst/>
          </a:prstGeom>
        </p:spPr>
      </p:pic>
      <p:pic>
        <p:nvPicPr>
          <p:cNvPr id="7" name="Picture 6" descr="7 octavos menos 3 cuartos = 7 octavos menos 3 por 2 sobre 4 por 2">
            <a:extLst>
              <a:ext uri="{FF2B5EF4-FFF2-40B4-BE49-F238E27FC236}">
                <a16:creationId xmlns:a16="http://schemas.microsoft.com/office/drawing/2014/main" id="{48AFCE27-9E05-86D5-4401-B7728461CC09}"/>
              </a:ext>
            </a:extLst>
          </p:cNvPr>
          <p:cNvPicPr>
            <a:picLocks/>
          </p:cNvPicPr>
          <p:nvPr/>
        </p:nvPicPr>
        <p:blipFill>
          <a:blip r:embed="rId4"/>
          <a:stretch>
            <a:fillRect/>
          </a:stretch>
        </p:blipFill>
        <p:spPr>
          <a:xfrm>
            <a:off x="4338638" y="3262313"/>
            <a:ext cx="3937000" cy="1181100"/>
          </a:xfrm>
          <a:prstGeom prst="rect">
            <a:avLst/>
          </a:prstGeom>
        </p:spPr>
      </p:pic>
      <p:pic>
        <p:nvPicPr>
          <p:cNvPr id="4" name="Picture 3" descr="= siete octavos menos seis octavos">
            <a:extLst>
              <a:ext uri="{FF2B5EF4-FFF2-40B4-BE49-F238E27FC236}">
                <a16:creationId xmlns:a16="http://schemas.microsoft.com/office/drawing/2014/main" id="{EDCCF58F-21BA-7266-1E22-EC119981ED46}"/>
              </a:ext>
            </a:extLst>
          </p:cNvPr>
          <p:cNvPicPr>
            <a:picLocks/>
          </p:cNvPicPr>
          <p:nvPr/>
        </p:nvPicPr>
        <p:blipFill>
          <a:blip r:embed="rId5"/>
          <a:stretch>
            <a:fillRect/>
          </a:stretch>
        </p:blipFill>
        <p:spPr>
          <a:xfrm>
            <a:off x="5849938" y="4862252"/>
            <a:ext cx="1879600" cy="1181100"/>
          </a:xfrm>
          <a:prstGeom prst="rect">
            <a:avLst/>
          </a:prstGeom>
        </p:spPr>
      </p:pic>
      <p:sp>
        <p:nvSpPr>
          <p:cNvPr id="18" name="Content Placeholder 5">
            <a:extLst>
              <a:ext uri="{FF2B5EF4-FFF2-40B4-BE49-F238E27FC236}">
                <a16:creationId xmlns:a16="http://schemas.microsoft.com/office/drawing/2014/main" id="{84BE3EFF-07BE-C923-063E-CEA3E64CCB24}"/>
              </a:ext>
            </a:extLst>
          </p:cNvPr>
          <p:cNvSpPr>
            <a:spLocks noGrp="1"/>
          </p:cNvSpPr>
          <p:nvPr>
            <p:ph sz="quarter" idx="26"/>
          </p:nvPr>
        </p:nvSpPr>
        <p:spPr>
          <a:xfrm>
            <a:off x="10439199" y="5694102"/>
            <a:ext cx="1115492" cy="34925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071470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5FA82-2A2B-0FE8-787C-5DD533CEBC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ED0C68-3075-AEAE-0EF5-235B42BB566F}"/>
              </a:ext>
            </a:extLst>
          </p:cNvPr>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Formar unidades semejantes (4 de 4)</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5CCFCEF4-0A9E-3A36-9323-FF1730EBCC3F}"/>
              </a:ext>
            </a:extLst>
          </p:cNvPr>
          <p:cNvSpPr>
            <a:spLocks noGrp="1"/>
          </p:cNvSpPr>
          <p:nvPr>
            <p:ph sz="quarter" idx="26"/>
          </p:nvPr>
        </p:nvSpPr>
        <p:spPr>
          <a:xfrm>
            <a:off x="273600" y="1712246"/>
            <a:ext cx="1137689" cy="574110"/>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2 tercios menos 4 sobre quince">
            <a:extLst>
              <a:ext uri="{FF2B5EF4-FFF2-40B4-BE49-F238E27FC236}">
                <a16:creationId xmlns:a16="http://schemas.microsoft.com/office/drawing/2014/main" id="{32574F09-D0DE-07F3-85F8-955E4034D703}"/>
              </a:ext>
            </a:extLst>
          </p:cNvPr>
          <p:cNvPicPr>
            <a:picLocks/>
          </p:cNvPicPr>
          <p:nvPr/>
        </p:nvPicPr>
        <p:blipFill>
          <a:blip r:embed="rId3"/>
          <a:stretch>
            <a:fillRect/>
          </a:stretch>
        </p:blipFill>
        <p:spPr>
          <a:xfrm>
            <a:off x="5510213" y="1663700"/>
            <a:ext cx="1549400" cy="1181100"/>
          </a:xfrm>
          <a:prstGeom prst="rect">
            <a:avLst/>
          </a:prstGeom>
        </p:spPr>
      </p:pic>
      <p:pic>
        <p:nvPicPr>
          <p:cNvPr id="7" name="Picture 6" descr="2 tercios menos 4 sobre quince = 2 por 5 sobre 3 por 5 - 4 sobre quince">
            <a:extLst>
              <a:ext uri="{FF2B5EF4-FFF2-40B4-BE49-F238E27FC236}">
                <a16:creationId xmlns:a16="http://schemas.microsoft.com/office/drawing/2014/main" id="{A9D77095-5AAD-4DFF-6BA1-D8F227451785}"/>
              </a:ext>
            </a:extLst>
          </p:cNvPr>
          <p:cNvPicPr>
            <a:picLocks/>
          </p:cNvPicPr>
          <p:nvPr/>
        </p:nvPicPr>
        <p:blipFill>
          <a:blip r:embed="rId4"/>
          <a:stretch>
            <a:fillRect/>
          </a:stretch>
        </p:blipFill>
        <p:spPr>
          <a:xfrm>
            <a:off x="4117975" y="3262313"/>
            <a:ext cx="4356100" cy="1181100"/>
          </a:xfrm>
          <a:prstGeom prst="rect">
            <a:avLst/>
          </a:prstGeom>
        </p:spPr>
      </p:pic>
      <p:pic>
        <p:nvPicPr>
          <p:cNvPr id="4" name="Picture 3" descr="= 10 sobre quince menos 4 sobre quince">
            <a:extLst>
              <a:ext uri="{FF2B5EF4-FFF2-40B4-BE49-F238E27FC236}">
                <a16:creationId xmlns:a16="http://schemas.microsoft.com/office/drawing/2014/main" id="{AF9A4340-4CCC-F3E4-E015-7268D291F2A5}"/>
              </a:ext>
            </a:extLst>
          </p:cNvPr>
          <p:cNvPicPr>
            <a:picLocks/>
          </p:cNvPicPr>
          <p:nvPr/>
        </p:nvPicPr>
        <p:blipFill>
          <a:blip r:embed="rId5"/>
          <a:stretch>
            <a:fillRect/>
          </a:stretch>
        </p:blipFill>
        <p:spPr>
          <a:xfrm>
            <a:off x="5872163" y="4862252"/>
            <a:ext cx="2374900" cy="1181100"/>
          </a:xfrm>
          <a:prstGeom prst="rect">
            <a:avLst/>
          </a:prstGeom>
        </p:spPr>
      </p:pic>
      <p:sp>
        <p:nvSpPr>
          <p:cNvPr id="18" name="Content Placeholder 5">
            <a:extLst>
              <a:ext uri="{FF2B5EF4-FFF2-40B4-BE49-F238E27FC236}">
                <a16:creationId xmlns:a16="http://schemas.microsoft.com/office/drawing/2014/main" id="{6BF89FB6-0E76-9CFB-4F4D-B1943497A675}"/>
              </a:ext>
            </a:extLst>
          </p:cNvPr>
          <p:cNvSpPr>
            <a:spLocks noGrp="1"/>
          </p:cNvSpPr>
          <p:nvPr>
            <p:ph sz="quarter" idx="26"/>
          </p:nvPr>
        </p:nvSpPr>
        <p:spPr>
          <a:xfrm>
            <a:off x="10439199" y="5694102"/>
            <a:ext cx="1265121" cy="49056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4009608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Presentar </a:t>
            </a:r>
            <a:br>
              <a:rPr sz="3000" dirty="0"/>
            </a:br>
            <a:endParaRPr lang="en-US" noProof="0" dirty="0"/>
          </a:p>
        </p:txBody>
      </p:sp>
      <p:pic>
        <p:nvPicPr>
          <p:cNvPr id="14" name="Picture Placeholder 1" descr="Primer conjunto. 5 y 2 sextos menos 2 y 4 décimos = 5 y 10 treintavos menos 2 y 12 treintavos, = 3 y 10 treintavos menos 12 treintavos. Un vínculo numérico descompone 3 y 10 treintavos en 2 partes, 2 y 10 treintavos y 1. Segundo conjunto. 1 menos 12 treintavos = 18 treintavos. Un vínculo numérico descompone 18 treintavos en 2 partes, 10 treintavos y 8 treintavos. 2 y 10 treintavos menos 10 treintavos = 2. 2 menos 8 treintavos = 1 y 22 treintavos."/>
          <p:cNvPicPr/>
          <p:nvPr/>
        </p:nvPicPr>
        <p:blipFill>
          <a:blip r:embed="rId3"/>
          <a:stretch>
            <a:fillRect/>
          </a:stretch>
        </p:blipFill>
        <p:spPr>
          <a:xfrm>
            <a:off x="4993002" y="1458279"/>
            <a:ext cx="2414795" cy="4820052"/>
          </a:xfrm>
          <a:prstGeom prst="rect">
            <a:avLst/>
          </a:prstGeom>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533"/>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Seleccionar un método para restar</a:t>
            </a:r>
            <a:endParaRPr lang="en-US" sz="2400" noProof="0" dirty="0"/>
          </a:p>
        </p:txBody>
      </p:sp>
      <p:sp>
        <p:nvSpPr>
          <p:cNvPr id="15" name="Content Placeholder 2"/>
          <p:cNvSpPr>
            <a:spLocks noGrp="1"/>
          </p:cNvSpPr>
          <p:nvPr>
            <p:ph sz="quarter" idx="26"/>
          </p:nvPr>
        </p:nvSpPr>
        <p:spPr>
          <a:xfrm>
            <a:off x="273049" y="2249034"/>
            <a:ext cx="6752116" cy="385251"/>
          </a:xfrm>
        </p:spPr>
        <p:txBody>
          <a:bodyPr/>
          <a:lstStyle/>
          <a:p>
            <a:r>
              <a:rPr lang="es-US" sz="1800" b="0" i="0" strike="noStrike" cap="none" spc="0" baseline="0" dirty="0">
                <a:solidFill>
                  <a:srgbClr val="000000"/>
                </a:solidFill>
                <a:effectLst/>
                <a:latin typeface="Libre Franklin"/>
                <a:ea typeface="Libre Franklin"/>
                <a:cs typeface="Libre Franklin"/>
              </a:rPr>
              <a:t>Usa el proceso Lee-Dibuja-Escribe para resolver el problema.</a:t>
            </a:r>
          </a:p>
        </p:txBody>
      </p:sp>
      <p:sp>
        <p:nvSpPr>
          <p:cNvPr id="4" name="Content Placeholder 8"/>
          <p:cNvSpPr>
            <a:spLocks noGrp="1"/>
          </p:cNvSpPr>
          <p:nvPr>
            <p:ph sz="quarter" idx="16"/>
          </p:nvPr>
        </p:nvSpPr>
        <p:spPr>
          <a:xfrm>
            <a:off x="273049" y="2822911"/>
            <a:ext cx="4037693" cy="413775"/>
          </a:xfrm>
        </p:spPr>
        <p:txBody>
          <a:bodyPr/>
          <a:lstStyle/>
          <a:p>
            <a:pPr marL="342900" indent="-342900">
              <a:buFont typeface="+mj-lt"/>
              <a:buAutoNum type="arabicPeriod"/>
            </a:pPr>
            <a:r>
              <a:rPr lang="es-US" sz="1800" b="0" i="0" strike="noStrike" cap="none" spc="0" baseline="0" dirty="0">
                <a:solidFill>
                  <a:srgbClr val="000000"/>
                </a:solidFill>
                <a:effectLst/>
                <a:latin typeface="Libre Franklin"/>
                <a:ea typeface="Libre Franklin"/>
                <a:cs typeface="Libre Franklin"/>
              </a:rPr>
              <a:t>El viaje en auto de Yuna le llevará</a:t>
            </a:r>
            <a:endParaRPr dirty="0"/>
          </a:p>
        </p:txBody>
      </p:sp>
      <p:pic>
        <p:nvPicPr>
          <p:cNvPr id="10" name="Picture 9" descr="9 y 2 tercios">
            <a:extLst>
              <a:ext uri="{FF2B5EF4-FFF2-40B4-BE49-F238E27FC236}">
                <a16:creationId xmlns:a16="http://schemas.microsoft.com/office/drawing/2014/main" id="{4546639C-D4AF-3A7E-2BC0-F90DD31199B7}"/>
              </a:ext>
            </a:extLst>
          </p:cNvPr>
          <p:cNvPicPr>
            <a:picLocks/>
          </p:cNvPicPr>
          <p:nvPr/>
        </p:nvPicPr>
        <p:blipFill>
          <a:blip r:embed="rId3"/>
          <a:stretch>
            <a:fillRect/>
          </a:stretch>
        </p:blipFill>
        <p:spPr>
          <a:xfrm>
            <a:off x="4343485" y="2691619"/>
            <a:ext cx="355600" cy="622300"/>
          </a:xfrm>
          <a:prstGeom prst="rect">
            <a:avLst/>
          </a:prstGeom>
        </p:spPr>
      </p:pic>
      <p:sp>
        <p:nvSpPr>
          <p:cNvPr id="5" name="Content Placeholder 10"/>
          <p:cNvSpPr>
            <a:spLocks noGrp="1"/>
          </p:cNvSpPr>
          <p:nvPr>
            <p:ph sz="quarter" idx="17"/>
          </p:nvPr>
        </p:nvSpPr>
        <p:spPr>
          <a:xfrm>
            <a:off x="4759343" y="2821950"/>
            <a:ext cx="6752116" cy="385251"/>
          </a:xfrm>
        </p:spPr>
        <p:txBody>
          <a:bodyPr/>
          <a:lstStyle/>
          <a:p>
            <a:r>
              <a:rPr lang="es-US" sz="1800" b="0" i="0" strike="noStrike" cap="none" spc="0" baseline="0" dirty="0">
                <a:solidFill>
                  <a:srgbClr val="000000"/>
                </a:solidFill>
                <a:effectLst/>
                <a:latin typeface="Libre Franklin"/>
                <a:ea typeface="Libre Franklin"/>
                <a:cs typeface="Libre Franklin"/>
              </a:rPr>
              <a:t>horas de manejo. Se detiene para tomar un descanso luego de</a:t>
            </a:r>
            <a:endParaRPr dirty="0"/>
          </a:p>
        </p:txBody>
      </p:sp>
      <p:pic>
        <p:nvPicPr>
          <p:cNvPr id="7" name="Picture 6" descr="5 y 4 quintos">
            <a:extLst>
              <a:ext uri="{FF2B5EF4-FFF2-40B4-BE49-F238E27FC236}">
                <a16:creationId xmlns:a16="http://schemas.microsoft.com/office/drawing/2014/main" id="{46B48D2F-3F0A-ECF7-C014-749C06E618DB}"/>
              </a:ext>
            </a:extLst>
          </p:cNvPr>
          <p:cNvPicPr>
            <a:picLocks/>
          </p:cNvPicPr>
          <p:nvPr/>
        </p:nvPicPr>
        <p:blipFill>
          <a:blip r:embed="rId4"/>
          <a:stretch>
            <a:fillRect/>
          </a:stretch>
        </p:blipFill>
        <p:spPr>
          <a:xfrm>
            <a:off x="11540125" y="2669227"/>
            <a:ext cx="307399" cy="622300"/>
          </a:xfrm>
          <a:prstGeom prst="rect">
            <a:avLst/>
          </a:prstGeom>
        </p:spPr>
      </p:pic>
      <p:sp>
        <p:nvSpPr>
          <p:cNvPr id="6" name="Content Placeholder 13"/>
          <p:cNvSpPr>
            <a:spLocks noGrp="1"/>
          </p:cNvSpPr>
          <p:nvPr>
            <p:ph sz="quarter" idx="18"/>
          </p:nvPr>
        </p:nvSpPr>
        <p:spPr>
          <a:xfrm>
            <a:off x="571501" y="3374400"/>
            <a:ext cx="7905750" cy="385251"/>
          </a:xfrm>
        </p:spPr>
        <p:txBody>
          <a:bodyPr/>
          <a:lstStyle/>
          <a:p>
            <a:r>
              <a:rPr lang="es-US" sz="1800" b="0" i="0" strike="noStrike" cap="none" spc="0" baseline="0" dirty="0">
                <a:solidFill>
                  <a:srgbClr val="000000"/>
                </a:solidFill>
                <a:effectLst/>
                <a:latin typeface="Libre Franklin"/>
                <a:ea typeface="Libre Franklin"/>
                <a:cs typeface="Libre Franklin"/>
              </a:rPr>
              <a:t>horas. ¿Cuántas horas aún debe conducir Yuna después de su descanso?</a:t>
            </a:r>
            <a:endParaRPr lang="en-US" dirty="0"/>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533"/>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Compartir, comparar y conectar</a:t>
            </a:r>
            <a:endParaRPr lang="en-US" sz="2400" noProof="0" dirty="0"/>
          </a:p>
        </p:txBody>
      </p:sp>
      <p:pic>
        <p:nvPicPr>
          <p:cNvPr id="15" name="Picture 14" descr="Diapositiva en blanco">
            <a:extLst>
              <a:ext uri="{FF2B5EF4-FFF2-40B4-BE49-F238E27FC236}">
                <a16:creationId xmlns:a16="http://schemas.microsoft.com/office/drawing/2014/main" id="{4F17B5AE-CDBE-30E0-2C20-FE6C4E96A34F}"/>
              </a:ext>
            </a:extLst>
          </p:cNvPr>
          <p:cNvPicPr>
            <a:picLocks noChangeAspect="1"/>
          </p:cNvPicPr>
          <p:nvPr/>
        </p:nvPicPr>
        <p:blipFill>
          <a:blip r:embed="rId3"/>
          <a:stretch>
            <a:fillRect/>
          </a:stretch>
        </p:blipFill>
        <p:spPr>
          <a:xfrm>
            <a:off x="3577238" y="1615030"/>
            <a:ext cx="4886280" cy="4224426"/>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533"/>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Aplicar un método diferente para restar</a:t>
            </a:r>
            <a:endParaRPr lang="en-US" sz="2400" noProof="0" dirty="0"/>
          </a:p>
        </p:txBody>
      </p:sp>
      <p:sp>
        <p:nvSpPr>
          <p:cNvPr id="17" name="Content Placeholder 16">
            <a:extLst>
              <a:ext uri="{FF2B5EF4-FFF2-40B4-BE49-F238E27FC236}">
                <a16:creationId xmlns:a16="http://schemas.microsoft.com/office/drawing/2014/main" id="{5E5F4720-CAEB-8990-2344-14170DA8D3D4}"/>
              </a:ext>
            </a:extLst>
          </p:cNvPr>
          <p:cNvSpPr>
            <a:spLocks noGrp="1"/>
          </p:cNvSpPr>
          <p:nvPr>
            <p:ph sz="quarter" idx="26"/>
          </p:nvPr>
        </p:nvSpPr>
        <p:spPr>
          <a:xfrm>
            <a:off x="296862" y="2363015"/>
            <a:ext cx="436785" cy="603469"/>
          </a:xfrm>
        </p:spPr>
        <p:txBody>
          <a:bodyPr/>
          <a:lstStyle/>
          <a:p>
            <a:r>
              <a:rPr lang="es-US" sz="1800" b="0" i="0" strike="noStrike" cap="none" spc="0" baseline="0">
                <a:solidFill>
                  <a:srgbClr val="000000"/>
                </a:solidFill>
                <a:effectLst/>
                <a:latin typeface="Libre Franklin"/>
                <a:ea typeface="Libre Franklin"/>
                <a:cs typeface="Libre Franklin"/>
              </a:rPr>
              <a:t>2.</a:t>
            </a:r>
            <a:endParaRPr lang="en-IN"/>
          </a:p>
        </p:txBody>
      </p:sp>
      <p:pic>
        <p:nvPicPr>
          <p:cNvPr id="4" name="Picture 3" descr="20 y 5 sextos menos 14 y 8 novenos = espacio">
            <a:extLst>
              <a:ext uri="{FF2B5EF4-FFF2-40B4-BE49-F238E27FC236}">
                <a16:creationId xmlns:a16="http://schemas.microsoft.com/office/drawing/2014/main" id="{0154987F-76CF-CFA1-D82E-E3533B7DE1A4}"/>
              </a:ext>
            </a:extLst>
          </p:cNvPr>
          <p:cNvPicPr>
            <a:picLocks/>
          </p:cNvPicPr>
          <p:nvPr/>
        </p:nvPicPr>
        <p:blipFill>
          <a:blip r:embed="rId3"/>
          <a:stretch>
            <a:fillRect/>
          </a:stretch>
        </p:blipFill>
        <p:spPr>
          <a:xfrm>
            <a:off x="793495" y="2219285"/>
            <a:ext cx="2374900" cy="622300"/>
          </a:xfrm>
          <a:prstGeom prst="rect">
            <a:avLst/>
          </a:prstGeom>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6533"/>
            <a:ext cx="429840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(1 de 4)</a:t>
            </a:r>
            <a:endParaRPr sz="2400" b="1" i="0" dirty="0">
              <a:solidFill>
                <a:srgbClr val="D62714"/>
              </a:solidFill>
              <a:latin typeface="Libre Franklin"/>
            </a:endParaRPr>
          </a:p>
        </p:txBody>
      </p:sp>
      <p:pic>
        <p:nvPicPr>
          <p:cNvPr id="3" name="Picture 2" descr="Edición para estudiantes: 5.º grado, módulo 2, tema C, lección 14, página 1"/>
          <p:cNvPicPr>
            <a:picLocks noChangeAspect="1"/>
          </p:cNvPicPr>
          <p:nvPr/>
        </p:nvPicPr>
        <p:blipFill>
          <a:blip r:embed="rId3"/>
          <a:stretch>
            <a:fillRect/>
          </a:stretch>
        </p:blipFill>
        <p:spPr>
          <a:xfrm>
            <a:off x="5287963" y="50800"/>
            <a:ext cx="5285232" cy="6757416"/>
          </a:xfrm>
          <a:prstGeom prst="rect">
            <a:avLst/>
          </a:prstGeom>
          <a:ln w="9525">
            <a:solidFill>
              <a:srgbClr val="000000"/>
            </a:solidFill>
          </a:ln>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6533"/>
            <a:ext cx="421527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(2 de 4)</a:t>
            </a:r>
            <a:endParaRPr sz="2400" b="1" i="0" dirty="0">
              <a:solidFill>
                <a:srgbClr val="D62714"/>
              </a:solidFill>
              <a:latin typeface="Libre Franklin"/>
            </a:endParaRPr>
          </a:p>
        </p:txBody>
      </p:sp>
      <p:pic>
        <p:nvPicPr>
          <p:cNvPr id="3" name="Picture 2" descr="Edición para estudiantes: 5.º grado, módulo 2, tema C, lección 14, página 2"/>
          <p:cNvPicPr>
            <a:picLocks noChangeAspect="1"/>
          </p:cNvPicPr>
          <p:nvPr/>
        </p:nvPicPr>
        <p:blipFill>
          <a:blip r:embed="rId3"/>
          <a:stretch>
            <a:fillRect/>
          </a:stretch>
        </p:blipFill>
        <p:spPr>
          <a:xfrm>
            <a:off x="5287963" y="50800"/>
            <a:ext cx="5285232" cy="6757416"/>
          </a:xfrm>
          <a:prstGeom prst="rect">
            <a:avLst/>
          </a:prstGeom>
          <a:ln w="9525">
            <a:solidFill>
              <a:srgbClr val="000000"/>
            </a:solidFill>
          </a:ln>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6533"/>
            <a:ext cx="4248526"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(3 de 4)</a:t>
            </a:r>
            <a:endParaRPr sz="2400" b="1" i="0" dirty="0">
              <a:solidFill>
                <a:srgbClr val="D62714"/>
              </a:solidFill>
              <a:latin typeface="Libre Franklin"/>
            </a:endParaRPr>
          </a:p>
        </p:txBody>
      </p:sp>
      <p:pic>
        <p:nvPicPr>
          <p:cNvPr id="3" name="Picture 2" descr="Edición para estudiantes: 5.º grado, módulo 2, tema C, lección 14, página 3"/>
          <p:cNvPicPr>
            <a:picLocks noChangeAspect="1"/>
          </p:cNvPicPr>
          <p:nvPr/>
        </p:nvPicPr>
        <p:blipFill>
          <a:blip r:embed="rId3"/>
          <a:stretch>
            <a:fillRect/>
          </a:stretch>
        </p:blipFill>
        <p:spPr>
          <a:xfrm>
            <a:off x="5287963" y="50800"/>
            <a:ext cx="5285232" cy="6757416"/>
          </a:xfrm>
          <a:prstGeom prst="rect">
            <a:avLst/>
          </a:prstGeom>
          <a:ln w="9525">
            <a:solidFill>
              <a:srgbClr val="000000"/>
            </a:solidFill>
          </a:ln>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16533"/>
            <a:ext cx="4248526"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(4 de 4)</a:t>
            </a:r>
            <a:endParaRPr sz="2400" b="1" i="0" dirty="0">
              <a:solidFill>
                <a:srgbClr val="D62714"/>
              </a:solidFill>
              <a:latin typeface="Libre Franklin"/>
            </a:endParaRPr>
          </a:p>
        </p:txBody>
      </p:sp>
      <p:pic>
        <p:nvPicPr>
          <p:cNvPr id="3" name="Picture 2" descr="Edición para estudiantes: 5.º grado, módulo 2, tema C, lección 14, página 4"/>
          <p:cNvPicPr>
            <a:picLocks noChangeAspect="1"/>
          </p:cNvPicPr>
          <p:nvPr/>
        </p:nvPicPr>
        <p:blipFill>
          <a:blip r:embed="rId3"/>
          <a:stretch>
            <a:fillRect/>
          </a:stretch>
        </p:blipFill>
        <p:spPr>
          <a:xfrm>
            <a:off x="5287963" y="50800"/>
            <a:ext cx="5285232" cy="6757416"/>
          </a:xfrm>
          <a:prstGeom prst="rect">
            <a:avLst/>
          </a:prstGeom>
          <a:ln w="9525">
            <a:solidFill>
              <a:srgbClr val="000000"/>
            </a:solidFill>
          </a:ln>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16533"/>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Reflexión final</a:t>
            </a:r>
            <a:endParaRPr lang="en-US" sz="2400" noProof="0" dirty="0"/>
          </a:p>
        </p:txBody>
      </p:sp>
      <p:sp>
        <p:nvSpPr>
          <p:cNvPr id="3" name="Content Placeholder 7"/>
          <p:cNvSpPr>
            <a:spLocks noGrp="1"/>
          </p:cNvSpPr>
          <p:nvPr>
            <p:ph sz="quarter" idx="26"/>
          </p:nvPr>
        </p:nvSpPr>
        <p:spPr>
          <a:xfrm>
            <a:off x="273600" y="1535026"/>
            <a:ext cx="10276927" cy="1260000"/>
          </a:xfrm>
        </p:spPr>
        <p:txBody>
          <a:bodyPr>
            <a:noAutofit/>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¿Qué unidad fraccionaria eligieron para expresar las fracciones con otro nombre? ¿Por qué?</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¿Usaron el mismo método para restar en los problemas </a:t>
            </a:r>
            <a:r>
              <a:rPr lang="es-US" sz="2000" b="0" i="0" strike="noStrike" cap="none" spc="0" baseline="0" dirty="0">
                <a:solidFill>
                  <a:srgbClr val="000000"/>
                </a:solidFill>
                <a:effectLst/>
                <a:latin typeface="Cambria"/>
                <a:ea typeface="Cambria"/>
                <a:cs typeface="Cambria"/>
              </a:rPr>
              <a:t>5</a:t>
            </a:r>
            <a:r>
              <a:rPr lang="es-US" sz="1800" b="0" i="0" strike="noStrike" cap="none" spc="0" baseline="0" dirty="0">
                <a:solidFill>
                  <a:srgbClr val="000000"/>
                </a:solidFill>
                <a:effectLst/>
                <a:latin typeface="Libre Franklin"/>
                <a:ea typeface="Libre Franklin"/>
                <a:cs typeface="Libre Franklin"/>
              </a:rPr>
              <a:t> y </a:t>
            </a:r>
            <a:r>
              <a:rPr lang="es-US" sz="2000" b="0" i="0" strike="noStrike" cap="none" spc="0" baseline="0" dirty="0">
                <a:solidFill>
                  <a:srgbClr val="000000"/>
                </a:solidFill>
                <a:effectLst/>
                <a:latin typeface="Cambria"/>
                <a:ea typeface="Cambria"/>
                <a:cs typeface="Cambria"/>
              </a:rPr>
              <a:t>10</a:t>
            </a:r>
            <a:r>
              <a:rPr lang="es-US" sz="1800" b="0" i="0" strike="noStrike" cap="none" spc="0" baseline="0" dirty="0">
                <a:solidFill>
                  <a:srgbClr val="000000"/>
                </a:solidFill>
                <a:effectLst/>
                <a:latin typeface="Libre Franklin"/>
                <a:ea typeface="Libre Franklin"/>
                <a:cs typeface="Libre Franklin"/>
              </a:rPr>
              <a:t>? ¿Por qué?</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¿Eligen usar siempre el mismo método cuando restan números mixtos? ¿Por qué?</a:t>
            </a:r>
            <a:endParaRPr dirty="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50400"/>
            <a:ext cx="2552727" cy="1260000"/>
          </a:xfrm>
        </p:spPr>
        <p:txBody>
          <a:bodyPr/>
          <a:lstStyle/>
          <a:p>
            <a:r>
              <a:rPr lang="es-US" sz="3000" b="1" i="0" strike="noStrike" cap="none" spc="0" baseline="0" dirty="0">
                <a:solidFill>
                  <a:srgbClr val="FFFFFF"/>
                </a:solidFill>
                <a:effectLst/>
                <a:latin typeface="Libre Franklin"/>
                <a:ea typeface="Libre Franklin"/>
                <a:cs typeface="Libre Franklin"/>
              </a:rPr>
              <a:t> Concluir</a:t>
            </a:r>
          </a:p>
          <a:p>
            <a:r>
              <a:rPr lang="es-US" sz="2400" b="1" i="0" strike="noStrike" cap="none" spc="0" baseline="0" dirty="0">
                <a:solidFill>
                  <a:srgbClr val="D62714"/>
                </a:solidFill>
                <a:effectLst/>
                <a:latin typeface="Libre Franklin"/>
                <a:ea typeface="Libre Franklin"/>
                <a:cs typeface="Libre Franklin"/>
              </a:rPr>
              <a:t>Boleto de salida</a:t>
            </a:r>
          </a:p>
        </p:txBody>
      </p:sp>
      <p:pic>
        <p:nvPicPr>
          <p:cNvPr id="7" name="Picture 6" descr="Edición para estudiantes: 5.º grado, módulo 2, tema C, lección 14"/>
          <p:cNvPicPr>
            <a:picLocks noChangeAspect="1"/>
          </p:cNvPicPr>
          <p:nvPr/>
        </p:nvPicPr>
        <p:blipFill>
          <a:blip r:embed="rId3"/>
          <a:stretch>
            <a:fillRect/>
          </a:stretch>
        </p:blipFill>
        <p:spPr>
          <a:xfrm>
            <a:off x="5288400" y="50400"/>
            <a:ext cx="5285232" cy="6757416"/>
          </a:xfrm>
          <a:prstGeom prst="rect">
            <a:avLst/>
          </a:prstGeom>
          <a:ln w="9525">
            <a:solidFill>
              <a:srgbClr val="000000"/>
            </a:solidFill>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5AF22F-4FFB-4C48-9DDD-71DD4A7149B4}">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http://www.w3.org/XML/1998/namespace"/>
    <ds:schemaRef ds:uri="http://purl.org/dc/dcmitype/"/>
    <ds:schemaRef ds:uri="http://schemas.microsoft.com/office/2006/metadata/properties"/>
    <ds:schemaRef ds:uri="http://schemas.microsoft.com/office/infopath/2007/PartnerControls"/>
    <ds:schemaRef ds:uri="http://purl.org/dc/elements/1.1/"/>
    <ds:schemaRef ds:uri="http://schemas.microsoft.com/office/2006/documentManagement/types"/>
    <ds:schemaRef ds:uri="837caeac-2aa5-41c1-9bca-2ac065ad7039"/>
    <ds:schemaRef ds:uri="http://schemas.openxmlformats.org/package/2006/metadata/core-properties"/>
    <ds:schemaRef ds:uri="5454de79-deb2-452d-9c5c-6bf68d99f938"/>
    <ds:schemaRef ds:uri="http://purl.org/dc/terms/"/>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291E98C6-A23D-4ED2-8468-1ECF88D10B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5845</TotalTime>
  <Words>3211</Words>
  <Application>Microsoft Office PowerPoint</Application>
  <PresentationFormat>Widescreen</PresentationFormat>
  <Paragraphs>343</Paragraphs>
  <Slides>29</Slides>
  <Notes>29</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29</vt:i4>
      </vt:variant>
    </vt:vector>
  </HeadingPairs>
  <TitlesOfParts>
    <vt:vector size="40" baseType="lpstr">
      <vt:lpstr>Libre Franklin</vt:lpstr>
      <vt:lpstr>Cambria</vt:lpstr>
      <vt:lpstr>Aptos Display</vt:lpstr>
      <vt:lpstr>Arial</vt:lpstr>
      <vt:lpstr>Cambria Math</vt:lpstr>
      <vt:lpstr>Aptos</vt:lpstr>
      <vt:lpstr>1_Custom Design</vt:lpstr>
      <vt:lpstr>2_Office Theme</vt:lpstr>
      <vt:lpstr>Custom Design</vt:lpstr>
      <vt:lpstr>3_Custom Design</vt:lpstr>
      <vt:lpstr>2_Custom Design</vt:lpstr>
      <vt:lpstr>Restar números mixtos de números mixtos con unidades no relacionadas</vt:lpstr>
      <vt:lpstr> Fluidez Intercambio con la pizarra blanca: Interpretar la división como una fracción (1 de 8)</vt:lpstr>
      <vt:lpstr> Fluidez Intercambio con la pizarra blanca: Interpretar la división como una fracción (2 de 8)</vt:lpstr>
      <vt:lpstr> Fluidez Intercambio con la pizarra blanca: Interpretar la división como una fracción (3 de 8)</vt:lpstr>
      <vt:lpstr> Fluidez Intercambio con la pizarra blanca: Interpretar la división como una fracción (4 de 8)</vt:lpstr>
      <vt:lpstr> Fluidez Intercambio con la pizarra blanca: Interpretar la división como una fracción (5 de 8)</vt:lpstr>
      <vt:lpstr> Fluidez Intercambio con la pizarra blanca: Interpretar la división como una fracción (6 de 8)</vt:lpstr>
      <vt:lpstr> Fluidez Intercambio con la pizarra blanca: Interpretar la división como una fracción (7 de 8)</vt:lpstr>
      <vt:lpstr> Fluidez Intercambio con la pizarra blanca: Interpretar la división como una fracción (8 de 8)</vt:lpstr>
      <vt:lpstr> Fluidez Respuesta a coro: Descomponer números enteros o mixtos (1 de 6)</vt:lpstr>
      <vt:lpstr> Fluidez Respuesta a coro: Descomponer números enteros o mixtos (2 de 6)</vt:lpstr>
      <vt:lpstr> Fluidez Respuesta a coro: Descomponer números enteros o mixtos (3 de 6)</vt:lpstr>
      <vt:lpstr> Fluidez Respuesta a coro: Descomponer números enteros o mixtos (4 de 6)</vt:lpstr>
      <vt:lpstr> Fluidez Respuesta a coro: Descomponer números enteros o mixtos (5 de 6)</vt:lpstr>
      <vt:lpstr> Fluidez Respuesta a coro: Descomponer números enteros o mixtos (6 de 6)</vt:lpstr>
      <vt:lpstr> Fluidez Intercambio con la pizarra blanca: Formar unidades semejantes (1 de 4)</vt:lpstr>
      <vt:lpstr> Fluidez Intercambio con la pizarra blanca: Formar unidades semejantes (2 de 4)</vt:lpstr>
      <vt:lpstr> Fluidez Intercambio con la pizarra blanca: Formar unidades semejantes (3 de 4)</vt:lpstr>
      <vt:lpstr> Fluidez Intercambio con la pizarra blanca: Formar unidades semejantes (4 de 4)</vt:lpstr>
      <vt:lpstr> Presentar  </vt:lpstr>
      <vt:lpstr> Aprender  Seleccionar un método para restar</vt:lpstr>
      <vt:lpstr> Aprender  Compartir, comparar y conectar</vt:lpstr>
      <vt:lpstr> Aprender  Aplicar un método diferente para restar</vt:lpstr>
      <vt:lpstr> Aprender Grupo de problemas (1 de 4)</vt:lpstr>
      <vt:lpstr> Aprender Grupo de problemas (2 de 4)</vt:lpstr>
      <vt:lpstr> Aprender Grupo de problemas (3 de 4)</vt:lpstr>
      <vt:lpstr> Aprender Grupo de problemas (4 de 4)</vt:lpstr>
      <vt:lpstr> Aprender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Restar números mixtos de números mixtos con unidades no relacionadas</dc:title>
  <dc:subject>Math</dc:subject>
  <dc:creator>Great Minds PBC</dc:creator>
  <cp:lastModifiedBy>Kristen Hayes</cp:lastModifiedBy>
  <cp:revision>894</cp:revision>
  <dcterms:created xsi:type="dcterms:W3CDTF">2024-08-23T07:11:00Z</dcterms:created>
  <dcterms:modified xsi:type="dcterms:W3CDTF">2025-09-11T01:25:39Z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