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4.xml" ContentType="application/vnd.openxmlformats-officedocument.theme+xml"/>
  <Override PartName="/ppt/slideLayouts/slideLayout1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688" r:id="rId5"/>
    <p:sldMasterId id="2147483720" r:id="rId6"/>
    <p:sldMasterId id="2147483725" r:id="rId7"/>
    <p:sldMasterId id="2147483723" r:id="rId8"/>
  </p:sldMasterIdLst>
  <p:notesMasterIdLst>
    <p:notesMasterId r:id="rId37"/>
  </p:notesMasterIdLst>
  <p:handoutMasterIdLst>
    <p:handoutMasterId r:id="rId38"/>
  </p:handoutMasterIdLst>
  <p:sldIdLst>
    <p:sldId id="334" r:id="rId9"/>
    <p:sldId id="361" r:id="rId10"/>
    <p:sldId id="360" r:id="rId11"/>
    <p:sldId id="362" r:id="rId12"/>
    <p:sldId id="363" r:id="rId13"/>
    <p:sldId id="364" r:id="rId14"/>
    <p:sldId id="382" r:id="rId15"/>
    <p:sldId id="383" r:id="rId16"/>
    <p:sldId id="365" r:id="rId17"/>
    <p:sldId id="367" r:id="rId18"/>
    <p:sldId id="368" r:id="rId19"/>
    <p:sldId id="369" r:id="rId20"/>
    <p:sldId id="381" r:id="rId21"/>
    <p:sldId id="391" r:id="rId22"/>
    <p:sldId id="379" r:id="rId23"/>
    <p:sldId id="377" r:id="rId24"/>
    <p:sldId id="380" r:id="rId25"/>
    <p:sldId id="387" r:id="rId26"/>
    <p:sldId id="388" r:id="rId27"/>
    <p:sldId id="389" r:id="rId28"/>
    <p:sldId id="378" r:id="rId29"/>
    <p:sldId id="390" r:id="rId30"/>
    <p:sldId id="353" r:id="rId31"/>
    <p:sldId id="384" r:id="rId32"/>
    <p:sldId id="386" r:id="rId33"/>
    <p:sldId id="385" r:id="rId34"/>
    <p:sldId id="354" r:id="rId35"/>
    <p:sldId id="356" r:id="rId36"/>
  </p:sldIdLst>
  <p:sldSz cx="12192000" cy="6858000"/>
  <p:notesSz cx="6858000" cy="9144000"/>
  <p:embeddedFontLst>
    <p:embeddedFont>
      <p:font typeface="Cambria" panose="02040503050406030204" pitchFamily="18" charset="0"/>
      <p:regular r:id="rId39"/>
      <p:bold r:id="rId40"/>
      <p:italic r:id="rId41"/>
      <p:boldItalic r:id="rId42"/>
    </p:embeddedFont>
    <p:embeddedFont>
      <p:font typeface="Libre Franklin" pitchFamily="2" charset="0"/>
      <p:regular r:id="rId43"/>
      <p:bold r:id="rId44"/>
      <p:italic r:id="rId45"/>
      <p:boldItalic r:id="rId46"/>
    </p:embeddedFont>
    <p:embeddedFont>
      <p:font typeface="STIX Two Text" panose="020B0604020202020204" charset="0"/>
      <p:regular r:id="rId47"/>
      <p:bold r:id="rId48"/>
      <p:italic r:id="rId49"/>
      <p:boldItalic r:id="rId50"/>
    </p:embeddedFont>
  </p:embeddedFontLst>
  <p:custDataLst>
    <p:tags r:id="rId5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CF72D0-1D32-42AB-908F-AB5EE0A5ADEF}" v="685" dt="2025-09-11T04:09:32.2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683" autoAdjust="0"/>
    <p:restoredTop sz="69116" autoAdjust="0"/>
  </p:normalViewPr>
  <p:slideViewPr>
    <p:cSldViewPr snapToGrid="0">
      <p:cViewPr varScale="1">
        <p:scale>
          <a:sx n="35" d="100"/>
          <a:sy n="35" d="100"/>
        </p:scale>
        <p:origin x="1344" y="29"/>
      </p:cViewPr>
      <p:guideLst/>
    </p:cSldViewPr>
  </p:slideViewPr>
  <p:outlineViewPr>
    <p:cViewPr>
      <p:scale>
        <a:sx n="33" d="100"/>
        <a:sy n="33" d="100"/>
      </p:scale>
      <p:origin x="0" y="-996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2" d="100"/>
          <a:sy n="52" d="100"/>
        </p:scale>
        <p:origin x="216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font" Target="fonts/font1.fntdata"/><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font" Target="fonts/font12.fntdata"/><Relationship Id="rId55"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notesMaster" Target="notesMasters/notesMaster1.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font" Target="fonts/font6.fntdata"/><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font" Target="fonts/font5.fntdata"/><Relationship Id="rId48" Type="http://schemas.openxmlformats.org/officeDocument/2006/relationships/font" Target="fonts/font10.fntdata"/><Relationship Id="rId56" Type="http://schemas.microsoft.com/office/2015/10/relationships/revisionInfo" Target="revisionInfo.xml"/><Relationship Id="rId8" Type="http://schemas.openxmlformats.org/officeDocument/2006/relationships/slideMaster" Target="slideMasters/slideMaster5.xml"/><Relationship Id="rId51" Type="http://schemas.openxmlformats.org/officeDocument/2006/relationships/tags" Target="tags/tag1.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handoutMaster" Target="handoutMasters/handoutMaster1.xml"/><Relationship Id="rId46" Type="http://schemas.openxmlformats.org/officeDocument/2006/relationships/font" Target="fonts/font8.fntdata"/><Relationship Id="rId20" Type="http://schemas.openxmlformats.org/officeDocument/2006/relationships/slide" Target="slides/slide12.xml"/><Relationship Id="rId41" Type="http://schemas.openxmlformats.org/officeDocument/2006/relationships/font" Target="fonts/font3.fntdata"/><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11-09-2025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11-09-2025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Agenda </a:t>
            </a:r>
          </a:p>
          <a:p>
            <a:r>
              <a:rPr lang="es-US" sz="1200" b="1" i="0" strike="noStrike" cap="none" spc="0" baseline="0" dirty="0">
                <a:solidFill>
                  <a:srgbClr val="000000"/>
                </a:solidFill>
                <a:effectLst/>
                <a:latin typeface="Libre Franklin"/>
                <a:ea typeface="Libre Franklin"/>
                <a:cs typeface="Libre Franklin"/>
              </a:rPr>
              <a:t>Fluidez</a:t>
            </a:r>
            <a:r>
              <a:rPr lang="es-US" sz="1200" b="0" i="0" strike="noStrike" cap="none" spc="0" baseline="0" dirty="0">
                <a:solidFill>
                  <a:srgbClr val="000000"/>
                </a:solidFill>
                <a:effectLst/>
                <a:latin typeface="Libre Franklin"/>
                <a:ea typeface="Libre Franklin"/>
                <a:cs typeface="Libre Franklin"/>
              </a:rPr>
              <a:t>       10 min</a:t>
            </a:r>
          </a:p>
          <a:p>
            <a:r>
              <a:rPr lang="es-US" sz="1200" b="1" i="0" strike="noStrike" cap="none" spc="0" baseline="0" dirty="0">
                <a:solidFill>
                  <a:srgbClr val="000000"/>
                </a:solidFill>
                <a:effectLst/>
                <a:latin typeface="Libre Franklin"/>
                <a:ea typeface="Libre Franklin"/>
                <a:cs typeface="Libre Franklin"/>
              </a:rPr>
              <a:t>Presentar</a:t>
            </a:r>
            <a:r>
              <a:rPr lang="es-US" sz="1200" b="0" i="0" strike="noStrike" cap="none" spc="0" baseline="0" dirty="0">
                <a:solidFill>
                  <a:srgbClr val="000000"/>
                </a:solidFill>
                <a:effectLst/>
                <a:latin typeface="Libre Franklin"/>
                <a:ea typeface="Libre Franklin"/>
                <a:cs typeface="Libre Franklin"/>
              </a:rPr>
              <a:t>   5 min </a:t>
            </a:r>
          </a:p>
          <a:p>
            <a:r>
              <a:rPr lang="es-US" sz="1200" b="1" i="0" strike="noStrike" cap="none" spc="0" baseline="0" dirty="0">
                <a:solidFill>
                  <a:srgbClr val="000000"/>
                </a:solidFill>
                <a:effectLst/>
                <a:latin typeface="Libre Franklin"/>
                <a:ea typeface="Libre Franklin"/>
                <a:cs typeface="Libre Franklin"/>
              </a:rPr>
              <a:t>Aprender  </a:t>
            </a:r>
            <a:r>
              <a:rPr lang="es-US" sz="1200" b="0" i="0" strike="noStrike" cap="none" spc="0" baseline="0" dirty="0">
                <a:solidFill>
                  <a:srgbClr val="000000"/>
                </a:solidFill>
                <a:effectLst/>
                <a:latin typeface="Libre Franklin"/>
                <a:ea typeface="Libre Franklin"/>
                <a:cs typeface="Libre Franklin"/>
              </a:rPr>
              <a:t> 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Redistribuir en partes iguales datos fraccionarios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Redistribuir en partes iguales datos en números mixtos </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Compartir, comparar y conectar</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 </a:t>
            </a:r>
          </a:p>
          <a:p>
            <a:r>
              <a:rPr lang="es-US" sz="1200" b="1" i="0" strike="noStrike" cap="none" spc="0" baseline="0" dirty="0">
                <a:solidFill>
                  <a:srgbClr val="000000"/>
                </a:solidFill>
                <a:effectLst/>
                <a:latin typeface="Libre Franklin"/>
                <a:ea typeface="Libre Franklin"/>
                <a:cs typeface="Libre Franklin"/>
              </a:rPr>
              <a:t>Concluir</a:t>
            </a:r>
            <a:r>
              <a:rPr lang="es-US" sz="1200" b="0" i="0" strike="noStrike" cap="none" spc="0" baseline="0" dirty="0">
                <a:solidFill>
                  <a:srgbClr val="000000"/>
                </a:solidFill>
                <a:effectLst/>
                <a:latin typeface="Libre Franklin"/>
                <a:ea typeface="Libre Franklin"/>
                <a:cs typeface="Libre Franklin"/>
              </a:rPr>
              <a:t>     10 min</a:t>
            </a:r>
          </a:p>
        </p:txBody>
      </p:sp>
      <p:sp>
        <p:nvSpPr>
          <p:cNvPr id="4" name="Slide Number Placeholder 3"/>
          <p:cNvSpPr>
            <a:spLocks noGrp="1"/>
          </p:cNvSpPr>
          <p:nvPr>
            <p:ph type="sldNum" sz="quarter" idx="5"/>
          </p:nvPr>
        </p:nvSpPr>
        <p:spPr/>
        <p:txBody>
          <a:bodyPr/>
          <a:lstStyle/>
          <a:p>
            <a:fld id="{0B0F539B-F1C1-4ADB-81D1-E7D98D4FA728}" type="slidenum">
              <a:rPr lang="en-IN" smtClean="0"/>
              <a:t>1</a:t>
            </a:fld>
            <a:endParaRPr lang="en-IN"/>
          </a:p>
        </p:txBody>
      </p:sp>
    </p:spTree>
    <p:extLst>
      <p:ext uri="{BB962C8B-B14F-4D97-AF65-F5344CB8AC3E}">
        <p14:creationId xmlns:p14="http://schemas.microsoft.com/office/powerpoint/2010/main" val="1372951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F3934-4AE2-D477-C4C0-5CF3C5037A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68EC3D-9AB8-6BF7-B235-DB4726C9F1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5B4F32-209B-6A20-A5B1-A88FEBD8DA28}"/>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[Cada vez que pida una respuesta escrita, dé tiempo a sus estudiantes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diagrama de cinta con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unidades de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suma repetida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suma].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multiplicación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multiplicación]. </a:t>
            </a:r>
          </a:p>
        </p:txBody>
      </p:sp>
      <p:sp>
        <p:nvSpPr>
          <p:cNvPr id="4" name="Slide Number Placeholder 3">
            <a:extLst>
              <a:ext uri="{FF2B5EF4-FFF2-40B4-BE49-F238E27FC236}">
                <a16:creationId xmlns:a16="http://schemas.microsoft.com/office/drawing/2014/main" id="{5ED67317-C918-0F06-FE99-05E70095C967}"/>
              </a:ext>
            </a:extLst>
          </p:cNvPr>
          <p:cNvSpPr>
            <a:spLocks noGrp="1"/>
          </p:cNvSpPr>
          <p:nvPr>
            <p:ph type="sldNum" sz="quarter" idx="5"/>
          </p:nvPr>
        </p:nvSpPr>
        <p:spPr/>
        <p:txBody>
          <a:bodyPr/>
          <a:lstStyle/>
          <a:p>
            <a:fld id="{0B0F539B-F1C1-4ADB-81D1-E7D98D4FA728}" type="slidenum">
              <a:rPr lang="en-IN" smtClean="0"/>
              <a:t>2</a:t>
            </a:fld>
            <a:endParaRPr lang="en-IN"/>
          </a:p>
        </p:txBody>
      </p:sp>
    </p:spTree>
    <p:extLst>
      <p:ext uri="{BB962C8B-B14F-4D97-AF65-F5344CB8AC3E}">
        <p14:creationId xmlns:p14="http://schemas.microsoft.com/office/powerpoint/2010/main" val="1890495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diagrama de cinta con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unidades de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suma repetida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suma].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multiplicación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multiplicación]. </a:t>
            </a:r>
          </a:p>
        </p:txBody>
      </p:sp>
      <p:sp>
        <p:nvSpPr>
          <p:cNvPr id="4" name="Slide Number Placeholder 3"/>
          <p:cNvSpPr>
            <a:spLocks noGrp="1"/>
          </p:cNvSpPr>
          <p:nvPr>
            <p:ph type="sldNum" sz="quarter" idx="5"/>
          </p:nvPr>
        </p:nvSpPr>
        <p:spPr/>
        <p:txBody>
          <a:bodyPr/>
          <a:lstStyle/>
          <a:p>
            <a:fld id="{0B0F539B-F1C1-4ADB-81D1-E7D98D4FA728}" type="slidenum">
              <a:rPr lang="en-IN" smtClean="0"/>
              <a:t>3</a:t>
            </a:fld>
            <a:endParaRPr lang="en-IN"/>
          </a:p>
        </p:txBody>
      </p:sp>
    </p:spTree>
    <p:extLst>
      <p:ext uri="{BB962C8B-B14F-4D97-AF65-F5344CB8AC3E}">
        <p14:creationId xmlns:p14="http://schemas.microsoft.com/office/powerpoint/2010/main" val="4271412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354A7-8108-9B47-32EB-23809F8CB1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EC3278-9476-4427-FBB1-B5AEC4C78F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18EF3C-94BB-32B5-8EB0-B7E845154283}"/>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diagrama de cinta con </a:t>
            </a:r>
            <a:r>
              <a:rPr lang="es-US" sz="1200" b="1" i="0" strike="noStrike" cap="none" spc="0" baseline="0">
                <a:solidFill>
                  <a:srgbClr val="000000"/>
                </a:solidFill>
                <a:effectLst/>
                <a:latin typeface="Cambria"/>
                <a:ea typeface="Cambria"/>
                <a:cs typeface="Cambria"/>
              </a:rPr>
              <a:t>3</a:t>
            </a:r>
            <a:r>
              <a:rPr lang="es-US" sz="1200" b="1" i="0" strike="noStrike" cap="none" spc="0" baseline="0">
                <a:solidFill>
                  <a:srgbClr val="000000"/>
                </a:solidFill>
                <a:effectLst/>
                <a:latin typeface="Libre Franklin"/>
                <a:ea typeface="Libre Franklin"/>
                <a:cs typeface="Libre Franklin"/>
              </a:rPr>
              <a:t> unidades de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suma repetida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suma].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multiplicación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multiplicación]. </a:t>
            </a:r>
          </a:p>
        </p:txBody>
      </p:sp>
      <p:sp>
        <p:nvSpPr>
          <p:cNvPr id="4" name="Slide Number Placeholder 3">
            <a:extLst>
              <a:ext uri="{FF2B5EF4-FFF2-40B4-BE49-F238E27FC236}">
                <a16:creationId xmlns:a16="http://schemas.microsoft.com/office/drawing/2014/main" id="{0DD0A869-A5E1-159C-2663-2F71225B8DB5}"/>
              </a:ext>
            </a:extLst>
          </p:cNvPr>
          <p:cNvSpPr>
            <a:spLocks noGrp="1"/>
          </p:cNvSpPr>
          <p:nvPr>
            <p:ph type="sldNum" sz="quarter" idx="5"/>
          </p:nvPr>
        </p:nvSpPr>
        <p:spPr/>
        <p:txBody>
          <a:bodyPr/>
          <a:lstStyle/>
          <a:p>
            <a:fld id="{0B0F539B-F1C1-4ADB-81D1-E7D98D4FA728}" type="slidenum">
              <a:rPr lang="en-IN" smtClean="0"/>
              <a:t>4</a:t>
            </a:fld>
            <a:endParaRPr lang="en-IN"/>
          </a:p>
        </p:txBody>
      </p:sp>
    </p:spTree>
    <p:extLst>
      <p:ext uri="{BB962C8B-B14F-4D97-AF65-F5344CB8AC3E}">
        <p14:creationId xmlns:p14="http://schemas.microsoft.com/office/powerpoint/2010/main" val="6159388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5C6F3-BC41-15BB-60C8-4CD0DFE26F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8AA0A2-658B-2678-E028-93E01EC507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1173A3-51FD-A4DA-036B-FAB8B6605036}"/>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diagrama de cinta con </a:t>
            </a:r>
            <a:r>
              <a:rPr lang="es-US" sz="1200" b="1" i="0" strike="noStrike" cap="none" spc="0" baseline="0">
                <a:solidFill>
                  <a:srgbClr val="000000"/>
                </a:solidFill>
                <a:effectLst/>
                <a:latin typeface="Cambria"/>
                <a:ea typeface="Cambria"/>
                <a:cs typeface="Cambria"/>
              </a:rPr>
              <a:t>4</a:t>
            </a:r>
            <a:r>
              <a:rPr lang="es-US" sz="1200" b="1" i="0" strike="noStrike" cap="none" spc="0" baseline="0">
                <a:solidFill>
                  <a:srgbClr val="000000"/>
                </a:solidFill>
                <a:effectLst/>
                <a:latin typeface="Libre Franklin"/>
                <a:ea typeface="Libre Franklin"/>
                <a:cs typeface="Libre Franklin"/>
              </a:rPr>
              <a:t> unidades de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suma repetida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suma].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multiplicación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multiplicación]. </a:t>
            </a:r>
          </a:p>
        </p:txBody>
      </p:sp>
      <p:sp>
        <p:nvSpPr>
          <p:cNvPr id="4" name="Slide Number Placeholder 3">
            <a:extLst>
              <a:ext uri="{FF2B5EF4-FFF2-40B4-BE49-F238E27FC236}">
                <a16:creationId xmlns:a16="http://schemas.microsoft.com/office/drawing/2014/main" id="{EC8CBEE6-AF13-7982-AA80-697CF6441550}"/>
              </a:ext>
            </a:extLst>
          </p:cNvPr>
          <p:cNvSpPr>
            <a:spLocks noGrp="1"/>
          </p:cNvSpPr>
          <p:nvPr>
            <p:ph type="sldNum" sz="quarter" idx="5"/>
          </p:nvPr>
        </p:nvSpPr>
        <p:spPr/>
        <p:txBody>
          <a:bodyPr/>
          <a:lstStyle/>
          <a:p>
            <a:fld id="{0B0F539B-F1C1-4ADB-81D1-E7D98D4FA728}" type="slidenum">
              <a:rPr lang="en-IN" smtClean="0"/>
              <a:t>5</a:t>
            </a:fld>
            <a:endParaRPr lang="en-IN"/>
          </a:p>
        </p:txBody>
      </p:sp>
    </p:spTree>
    <p:extLst>
      <p:ext uri="{BB962C8B-B14F-4D97-AF65-F5344CB8AC3E}">
        <p14:creationId xmlns:p14="http://schemas.microsoft.com/office/powerpoint/2010/main" val="1276752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0EA27-F2BC-D96B-B804-9EAC43C6AF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421F3A-8F0F-C5DA-F270-D8D543FEB2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8A1BE-B786-9301-2D3C-22D3E96C0C5F}"/>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diagrama de cinta con </a:t>
            </a:r>
            <a:r>
              <a:rPr lang="es-US" sz="1200" b="1" i="0" strike="noStrike" cap="none" spc="0" baseline="0">
                <a:solidFill>
                  <a:srgbClr val="000000"/>
                </a:solidFill>
                <a:effectLst/>
                <a:latin typeface="Cambria"/>
                <a:ea typeface="Cambria"/>
                <a:cs typeface="Cambria"/>
              </a:rPr>
              <a:t>5</a:t>
            </a:r>
            <a:r>
              <a:rPr lang="es-US" sz="1200" b="1" i="0" strike="noStrike" cap="none" spc="0" baseline="0">
                <a:solidFill>
                  <a:srgbClr val="000000"/>
                </a:solidFill>
                <a:effectLst/>
                <a:latin typeface="Libre Franklin"/>
                <a:ea typeface="Libre Franklin"/>
                <a:cs typeface="Libre Franklin"/>
              </a:rPr>
              <a:t> unidades de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suma repetida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suma].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una ecuación de multiplicación para representar el diagrama de cinta.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ecuación de multiplicación]. </a:t>
            </a:r>
          </a:p>
        </p:txBody>
      </p:sp>
      <p:sp>
        <p:nvSpPr>
          <p:cNvPr id="4" name="Slide Number Placeholder 3">
            <a:extLst>
              <a:ext uri="{FF2B5EF4-FFF2-40B4-BE49-F238E27FC236}">
                <a16:creationId xmlns:a16="http://schemas.microsoft.com/office/drawing/2014/main" id="{BDA8A0C8-FDEA-57DD-4E31-BAEA1EDAC600}"/>
              </a:ext>
            </a:extLst>
          </p:cNvPr>
          <p:cNvSpPr>
            <a:spLocks noGrp="1"/>
          </p:cNvSpPr>
          <p:nvPr>
            <p:ph type="sldNum" sz="quarter" idx="5"/>
          </p:nvPr>
        </p:nvSpPr>
        <p:spPr/>
        <p:txBody>
          <a:bodyPr/>
          <a:lstStyle/>
          <a:p>
            <a:fld id="{0B0F539B-F1C1-4ADB-81D1-E7D98D4FA728}" type="slidenum">
              <a:rPr lang="en-IN" smtClean="0"/>
              <a:t>6</a:t>
            </a:fld>
            <a:endParaRPr lang="en-IN"/>
          </a:p>
        </p:txBody>
      </p:sp>
    </p:spTree>
    <p:extLst>
      <p:ext uri="{BB962C8B-B14F-4D97-AF65-F5344CB8AC3E}">
        <p14:creationId xmlns:p14="http://schemas.microsoft.com/office/powerpoint/2010/main" val="39579175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6BBC2-924B-B590-B0CB-9FCD935D01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5328B1-6DE1-930F-20C9-368C1AD948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FAEC8F-797A-BC15-2C1D-6580DC1DD5DA}"/>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del video en la diapositiva para acceder al video].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Usen la recta numérica para contar hacia delante de un medio en un medio hasta el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El primer número que dicen es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[Repita el proceso con cuartos y, luego, muestre la recta numérica siguiente].</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Ahora expresemos los cuartos como medios, si es posible.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p>
          <a:p>
            <a:endParaRPr lang="en-US" b="1">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los números en la recta numérica, una a la vez, mientras sus estudiantes cuentan].</a:t>
            </a:r>
          </a:p>
          <a:p>
            <a:endParaRPr lang="en-US" b="1">
              <a:latin typeface="Libre Franklin" pitchFamily="2" charset="0"/>
            </a:endParaRPr>
          </a:p>
        </p:txBody>
      </p:sp>
      <p:sp>
        <p:nvSpPr>
          <p:cNvPr id="4" name="Slide Number Placeholder 3">
            <a:extLst>
              <a:ext uri="{FF2B5EF4-FFF2-40B4-BE49-F238E27FC236}">
                <a16:creationId xmlns:a16="http://schemas.microsoft.com/office/drawing/2014/main" id="{DC243246-DD5B-A5B8-D731-452963784788}"/>
              </a:ext>
            </a:extLst>
          </p:cNvPr>
          <p:cNvSpPr>
            <a:spLocks noGrp="1"/>
          </p:cNvSpPr>
          <p:nvPr>
            <p:ph type="sldNum" sz="quarter" idx="5"/>
          </p:nvPr>
        </p:nvSpPr>
        <p:spPr/>
        <p:txBody>
          <a:bodyPr/>
          <a:lstStyle/>
          <a:p>
            <a:fld id="{0B0F539B-F1C1-4ADB-81D1-E7D98D4FA728}" type="slidenum">
              <a:rPr lang="en-IN" smtClean="0"/>
              <a:t>7</a:t>
            </a:fld>
            <a:endParaRPr lang="en-IN"/>
          </a:p>
        </p:txBody>
      </p:sp>
    </p:spTree>
    <p:extLst>
      <p:ext uri="{BB962C8B-B14F-4D97-AF65-F5344CB8AC3E}">
        <p14:creationId xmlns:p14="http://schemas.microsoft.com/office/powerpoint/2010/main" val="2015692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25F0D-B8AC-F0CF-DBB1-68792968BA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D44302-A8A7-6645-9598-78043EC188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0D873E-BA6C-DAE0-240C-E0BC33B56E1D}"/>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del video en la diapositiva para acceder al video].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recta numérica con cuartos y medios y, luego, muestre la recta numérica dividida en octavos].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Cuenten hacia delante de un octavo en un octavo hasta </a:t>
            </a:r>
            <a:r>
              <a:rPr lang="es-US" sz="1200" b="0" i="0" strike="noStrike" cap="none" spc="0" baseline="0">
                <a:solidFill>
                  <a:srgbClr val="000000"/>
                </a:solidFill>
                <a:effectLst/>
                <a:latin typeface="Cambria"/>
                <a:ea typeface="Cambria"/>
                <a:cs typeface="Cambria"/>
              </a:rPr>
              <a:t>1</a:t>
            </a:r>
            <a:r>
              <a:rPr lang="es-US" sz="1200" b="0" i="0" strike="noStrike" cap="none" spc="0" baseline="0">
                <a:solidFill>
                  <a:srgbClr val="000000"/>
                </a:solidFill>
                <a:effectLst/>
                <a:latin typeface="Libre Franklin"/>
                <a:ea typeface="Libre Franklin"/>
                <a:cs typeface="Libre Franklin"/>
              </a:rPr>
              <a:t>. El primer número que dicen es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siguiente recta numérica].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Ahora, cuando sea posible, expresemos los octavos con una unidad más grande.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p:txBody>
      </p:sp>
      <p:sp>
        <p:nvSpPr>
          <p:cNvPr id="4" name="Slide Number Placeholder 3">
            <a:extLst>
              <a:ext uri="{FF2B5EF4-FFF2-40B4-BE49-F238E27FC236}">
                <a16:creationId xmlns:a16="http://schemas.microsoft.com/office/drawing/2014/main" id="{F299E38D-CCF6-91F4-7F3E-0ED4E201400B}"/>
              </a:ext>
            </a:extLst>
          </p:cNvPr>
          <p:cNvSpPr>
            <a:spLocks noGrp="1"/>
          </p:cNvSpPr>
          <p:nvPr>
            <p:ph type="sldNum" sz="quarter" idx="5"/>
          </p:nvPr>
        </p:nvSpPr>
        <p:spPr/>
        <p:txBody>
          <a:bodyPr/>
          <a:lstStyle/>
          <a:p>
            <a:fld id="{0B0F539B-F1C1-4ADB-81D1-E7D98D4FA728}" type="slidenum">
              <a:rPr lang="en-IN" smtClean="0"/>
              <a:t>8</a:t>
            </a:fld>
            <a:endParaRPr lang="en-IN"/>
          </a:p>
        </p:txBody>
      </p:sp>
    </p:spTree>
    <p:extLst>
      <p:ext uri="{BB962C8B-B14F-4D97-AF65-F5344CB8AC3E}">
        <p14:creationId xmlns:p14="http://schemas.microsoft.com/office/powerpoint/2010/main" val="3763096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F45AD-D1DD-503E-3187-5E2F5EE568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6FA6AB-4B46-7A49-704A-58256A9601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DB50A2-6E9C-F0DF-EC3B-C5C0DCE7BA36}"/>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[Cada vez que haga una pregunta, espere hasta que la mayor parte de la clase haya levantado la mano y, luego, dé la señal para que respondan].</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Levanten la mano cuando sepan la respuesta a cada pregunta. Esperen mi señal para decir la respuesta.</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 = _________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Expresen con otro nombre </a:t>
            </a:r>
            <a:r>
              <a:rPr lang="es-US" sz="1200" b="1" i="0" strike="noStrike" cap="none" spc="0" baseline="0">
                <a:solidFill>
                  <a:srgbClr val="000000"/>
                </a:solidFill>
                <a:effectLst/>
                <a:latin typeface="Libre Franklin"/>
                <a:ea typeface="Libre Franklin"/>
                <a:cs typeface="Libre Franklin"/>
              </a:rPr>
              <a:t> </a:t>
            </a:r>
            <a:r>
              <a:rPr lang="es-US" sz="1200" b="0" i="0" strike="noStrike" cap="none" spc="0" baseline="0">
                <a:solidFill>
                  <a:srgbClr val="000000"/>
                </a:solidFill>
                <a:effectLst/>
                <a:latin typeface="Libre Franklin"/>
                <a:ea typeface="Libre Franklin"/>
                <a:cs typeface="Libre Franklin"/>
              </a:rPr>
              <a:t>para formar unidades semejantes y hallar la suma. Muestra tu método.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método de muestra y la suma].</a:t>
            </a:r>
          </a:p>
          <a:p>
            <a:endParaRPr lang="en-US" b="1">
              <a:latin typeface="Libre Franklin" pitchFamily="2" charset="0"/>
            </a:endParaRPr>
          </a:p>
        </p:txBody>
      </p:sp>
      <p:sp>
        <p:nvSpPr>
          <p:cNvPr id="4" name="Slide Number Placeholder 3">
            <a:extLst>
              <a:ext uri="{FF2B5EF4-FFF2-40B4-BE49-F238E27FC236}">
                <a16:creationId xmlns:a16="http://schemas.microsoft.com/office/drawing/2014/main" id="{2CC72E8B-0A80-A531-BDE4-564AB8C3FB19}"/>
              </a:ext>
            </a:extLst>
          </p:cNvPr>
          <p:cNvSpPr>
            <a:spLocks noGrp="1"/>
          </p:cNvSpPr>
          <p:nvPr>
            <p:ph type="sldNum" sz="quarter" idx="5"/>
          </p:nvPr>
        </p:nvSpPr>
        <p:spPr/>
        <p:txBody>
          <a:bodyPr/>
          <a:lstStyle/>
          <a:p>
            <a:fld id="{0B0F539B-F1C1-4ADB-81D1-E7D98D4FA728}" type="slidenum">
              <a:rPr lang="en-IN" smtClean="0"/>
              <a:t>9</a:t>
            </a:fld>
            <a:endParaRPr lang="en-IN"/>
          </a:p>
        </p:txBody>
      </p:sp>
    </p:spTree>
    <p:extLst>
      <p:ext uri="{BB962C8B-B14F-4D97-AF65-F5344CB8AC3E}">
        <p14:creationId xmlns:p14="http://schemas.microsoft.com/office/powerpoint/2010/main" val="36537631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CA80B-11AE-03E8-0036-0880934106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75566B-96EA-CE56-1B6D-51493B9211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A345AA-3E6C-88DC-266E-655EC7BC61BE}"/>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 _________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Expresen con otro nombre para formar unidades semejantes y hallar la suma. Muestra tu método.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método de muestra y la suma].</a:t>
            </a:r>
          </a:p>
        </p:txBody>
      </p:sp>
      <p:sp>
        <p:nvSpPr>
          <p:cNvPr id="4" name="Slide Number Placeholder 3">
            <a:extLst>
              <a:ext uri="{FF2B5EF4-FFF2-40B4-BE49-F238E27FC236}">
                <a16:creationId xmlns:a16="http://schemas.microsoft.com/office/drawing/2014/main" id="{F5F41893-2700-AE0B-0829-BE063AAC0BEA}"/>
              </a:ext>
            </a:extLst>
          </p:cNvPr>
          <p:cNvSpPr>
            <a:spLocks noGrp="1"/>
          </p:cNvSpPr>
          <p:nvPr>
            <p:ph type="sldNum" sz="quarter" idx="5"/>
          </p:nvPr>
        </p:nvSpPr>
        <p:spPr/>
        <p:txBody>
          <a:bodyPr/>
          <a:lstStyle/>
          <a:p>
            <a:fld id="{0B0F539B-F1C1-4ADB-81D1-E7D98D4FA728}" type="slidenum">
              <a:rPr lang="en-IN" smtClean="0"/>
              <a:t>10</a:t>
            </a:fld>
            <a:endParaRPr lang="en-IN"/>
          </a:p>
        </p:txBody>
      </p:sp>
    </p:spTree>
    <p:extLst>
      <p:ext uri="{BB962C8B-B14F-4D97-AF65-F5344CB8AC3E}">
        <p14:creationId xmlns:p14="http://schemas.microsoft.com/office/powerpoint/2010/main" val="36627574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25F0D-3D73-AFB7-053B-F0AF8ED467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5E9BD1-080B-B2E9-3492-4CABEDB6B4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05D1DA-8CD2-439C-4A44-E46D18062ED0}"/>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 _________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Expresen con otro nombre para formar unidades semejantes y hallar la suma. Muestra tu método.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método de muestra y la suma].</a:t>
            </a:r>
          </a:p>
        </p:txBody>
      </p:sp>
      <p:sp>
        <p:nvSpPr>
          <p:cNvPr id="4" name="Slide Number Placeholder 3">
            <a:extLst>
              <a:ext uri="{FF2B5EF4-FFF2-40B4-BE49-F238E27FC236}">
                <a16:creationId xmlns:a16="http://schemas.microsoft.com/office/drawing/2014/main" id="{64DB1521-84CF-24EC-D3E3-FB140A971A05}"/>
              </a:ext>
            </a:extLst>
          </p:cNvPr>
          <p:cNvSpPr>
            <a:spLocks noGrp="1"/>
          </p:cNvSpPr>
          <p:nvPr>
            <p:ph type="sldNum" sz="quarter" idx="5"/>
          </p:nvPr>
        </p:nvSpPr>
        <p:spPr/>
        <p:txBody>
          <a:bodyPr/>
          <a:lstStyle/>
          <a:p>
            <a:fld id="{0B0F539B-F1C1-4ADB-81D1-E7D98D4FA728}" type="slidenum">
              <a:rPr lang="en-IN" smtClean="0"/>
              <a:t>11</a:t>
            </a:fld>
            <a:endParaRPr lang="en-IN"/>
          </a:p>
        </p:txBody>
      </p:sp>
    </p:spTree>
    <p:extLst>
      <p:ext uri="{BB962C8B-B14F-4D97-AF65-F5344CB8AC3E}">
        <p14:creationId xmlns:p14="http://schemas.microsoft.com/office/powerpoint/2010/main" val="6659436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33338-C7A3-42F7-027B-1B8D8A0C08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A43FBB-B6A2-2D38-A0BD-25AC3239C2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A3A8B2-D244-92FA-D51C-33D218F254EA}"/>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 = _________ ].</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Observen las unidades fraccionarias. ¿Hay unidades semejantes?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fracción puede expresarse con otro nombre para que las unidades fraccionarias, o denominadores, sean iguales?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Expresen con otro nombre para formar unidades semejantes y hallar la suma. Muestra tu método.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método de muestra y la suma].</a:t>
            </a:r>
          </a:p>
        </p:txBody>
      </p:sp>
      <p:sp>
        <p:nvSpPr>
          <p:cNvPr id="4" name="Slide Number Placeholder 3">
            <a:extLst>
              <a:ext uri="{FF2B5EF4-FFF2-40B4-BE49-F238E27FC236}">
                <a16:creationId xmlns:a16="http://schemas.microsoft.com/office/drawing/2014/main" id="{FA3D8434-8F8C-0015-FA4F-6814B9DF432C}"/>
              </a:ext>
            </a:extLst>
          </p:cNvPr>
          <p:cNvSpPr>
            <a:spLocks noGrp="1"/>
          </p:cNvSpPr>
          <p:nvPr>
            <p:ph type="sldNum" sz="quarter" idx="5"/>
          </p:nvPr>
        </p:nvSpPr>
        <p:spPr/>
        <p:txBody>
          <a:bodyPr/>
          <a:lstStyle/>
          <a:p>
            <a:fld id="{0B0F539B-F1C1-4ADB-81D1-E7D98D4FA728}" type="slidenum">
              <a:rPr lang="en-IN" smtClean="0"/>
              <a:t>12</a:t>
            </a:fld>
            <a:endParaRPr lang="en-IN"/>
          </a:p>
        </p:txBody>
      </p:sp>
    </p:spTree>
    <p:extLst>
      <p:ext uri="{BB962C8B-B14F-4D97-AF65-F5344CB8AC3E}">
        <p14:creationId xmlns:p14="http://schemas.microsoft.com/office/powerpoint/2010/main" val="6379036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23E6F-7881-1F6E-1664-209789B991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DA8EF1-189B-B373-F26A-415D1DF737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3B6F78-A97F-EE67-F66C-90DB604E30A6}"/>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del video en la diapositiva para acceder al video].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[Reproduzca la parte 1 del video Nivelar que muestra 8 tazas medidoras llenas de diferentes cantidades de líquidos. Pause el video en el final de la parte 1 que muestra las tazas medidoras llenas].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lo que observan y lo que se preguntan].</a:t>
            </a:r>
          </a:p>
        </p:txBody>
      </p:sp>
      <p:sp>
        <p:nvSpPr>
          <p:cNvPr id="4" name="Slide Number Placeholder 3">
            <a:extLst>
              <a:ext uri="{FF2B5EF4-FFF2-40B4-BE49-F238E27FC236}">
                <a16:creationId xmlns:a16="http://schemas.microsoft.com/office/drawing/2014/main" id="{30447737-ECEA-7FC4-C635-20DDF0CBE1F3}"/>
              </a:ext>
            </a:extLst>
          </p:cNvPr>
          <p:cNvSpPr>
            <a:spLocks noGrp="1"/>
          </p:cNvSpPr>
          <p:nvPr>
            <p:ph type="sldNum" sz="quarter" idx="5"/>
          </p:nvPr>
        </p:nvSpPr>
        <p:spPr/>
        <p:txBody>
          <a:bodyPr/>
          <a:lstStyle/>
          <a:p>
            <a:fld id="{0B0F539B-F1C1-4ADB-81D1-E7D98D4FA728}" type="slidenum">
              <a:rPr lang="en-IN" smtClean="0"/>
              <a:t>13</a:t>
            </a:fld>
            <a:endParaRPr lang="en-IN"/>
          </a:p>
        </p:txBody>
      </p:sp>
    </p:spTree>
    <p:extLst>
      <p:ext uri="{BB962C8B-B14F-4D97-AF65-F5344CB8AC3E}">
        <p14:creationId xmlns:p14="http://schemas.microsoft.com/office/powerpoint/2010/main" val="11415697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7394C-217D-5A46-A601-830B69B9A1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811171-2250-876A-6B46-9AE75981D3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5AD1EB-2006-D396-EF0E-A33D43847999}"/>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la clase que retiren la hoja extraíble del Diagrama de puntos de líquido de sus libros y la inserten en sus pizarras blancas].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Hagan un diagrama de puntos para representar los datos que se muestran acerca de cuánto líquido hay en cada taza medidora.</a:t>
            </a:r>
            <a:endParaRPr lang="en-US" b="1">
              <a:latin typeface="Libre Franklin" pitchFamily="2" charset="0"/>
            </a:endParaRPr>
          </a:p>
        </p:txBody>
      </p:sp>
      <p:sp>
        <p:nvSpPr>
          <p:cNvPr id="4" name="Slide Number Placeholder 3">
            <a:extLst>
              <a:ext uri="{FF2B5EF4-FFF2-40B4-BE49-F238E27FC236}">
                <a16:creationId xmlns:a16="http://schemas.microsoft.com/office/drawing/2014/main" id="{B681BFC0-FAE9-F6FC-5D4B-C70E2EB1CC33}"/>
              </a:ext>
            </a:extLst>
          </p:cNvPr>
          <p:cNvSpPr>
            <a:spLocks noGrp="1"/>
          </p:cNvSpPr>
          <p:nvPr>
            <p:ph type="sldNum" sz="quarter" idx="5"/>
          </p:nvPr>
        </p:nvSpPr>
        <p:spPr/>
        <p:txBody>
          <a:bodyPr/>
          <a:lstStyle/>
          <a:p>
            <a:fld id="{0B0F539B-F1C1-4ADB-81D1-E7D98D4FA728}" type="slidenum">
              <a:rPr lang="en-IN" smtClean="0"/>
              <a:t>14</a:t>
            </a:fld>
            <a:endParaRPr lang="en-IN"/>
          </a:p>
        </p:txBody>
      </p:sp>
    </p:spTree>
    <p:extLst>
      <p:ext uri="{BB962C8B-B14F-4D97-AF65-F5344CB8AC3E}">
        <p14:creationId xmlns:p14="http://schemas.microsoft.com/office/powerpoint/2010/main" val="5656269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B44C7-6622-7B98-734B-8D5A4F17E1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6C2E2F-40E5-EC29-1C1B-885B0C5FD7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A59981-F033-97BD-81E2-F994EBEBF360}"/>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del video en la diapositiva para acceder al video].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[Cuando la clase haya terminado, reproduzca la parte 2 del video que muestra a alguien visualizando el líquido distribuido, en partes iguales, entre las tazas medidoras. Vuelva a reproducir el video si es necesario].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un método para redistribuir el líquido, en partes iguales, entre todas las tazas medidoras].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[Espere que la clase comente cómo verter una pequeña cantidad de líquido en cada taza medidora y, luego, que repitan el proceso hasta que cada taza medidora contenga aproximadamente la misma cantidad de líquido].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Hoy, determinaremos cómo redistribuir en partes iguales los datos que se muestran en un diagrama de puntos.</a:t>
            </a:r>
            <a:endParaRPr lang="en-US" b="1">
              <a:latin typeface="Libre Franklin" pitchFamily="2" charset="0"/>
            </a:endParaRPr>
          </a:p>
        </p:txBody>
      </p:sp>
      <p:sp>
        <p:nvSpPr>
          <p:cNvPr id="4" name="Slide Number Placeholder 3">
            <a:extLst>
              <a:ext uri="{FF2B5EF4-FFF2-40B4-BE49-F238E27FC236}">
                <a16:creationId xmlns:a16="http://schemas.microsoft.com/office/drawing/2014/main" id="{C24AAAE0-5269-1B1C-8C4D-43EDC4F25603}"/>
              </a:ext>
            </a:extLst>
          </p:cNvPr>
          <p:cNvSpPr>
            <a:spLocks noGrp="1"/>
          </p:cNvSpPr>
          <p:nvPr>
            <p:ph type="sldNum" sz="quarter" idx="5"/>
          </p:nvPr>
        </p:nvSpPr>
        <p:spPr/>
        <p:txBody>
          <a:bodyPr/>
          <a:lstStyle/>
          <a:p>
            <a:fld id="{0B0F539B-F1C1-4ADB-81D1-E7D98D4FA728}" type="slidenum">
              <a:rPr lang="en-IN" smtClean="0"/>
              <a:t>15</a:t>
            </a:fld>
            <a:endParaRPr lang="en-IN"/>
          </a:p>
        </p:txBody>
      </p:sp>
    </p:spTree>
    <p:extLst>
      <p:ext uri="{BB962C8B-B14F-4D97-AF65-F5344CB8AC3E}">
        <p14:creationId xmlns:p14="http://schemas.microsoft.com/office/powerpoint/2010/main" val="10891788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4643C-7AA6-741A-EDBA-8601BFC7DF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2A5A59-00E5-B409-AE3C-063F751CF2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4D6A2F-F9AE-376B-2727-C0E3D8B1282C}"/>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[Señale el diagrama de puntos de la sección Presentar mientras hace las siguientes preguntas].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¿Cuántas medidas representamos en nuestro diagrama de puntos?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Nuestro objetivo es redistribuir en partes iguales el líquido para que cada taza medidora contenga la misma cantidad de líquido. Usemos los cubos para representar cada medida. ¿Por qué piensan que usaremos cubos?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unidad debemos usar para representar las medidas? ¿Por qué?</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Demos a cada cubo el valor de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[Use un marcador de borrado en seco para rotular un cubo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[Construya cada medida usando cubos. Pregunte a sus estudiantes cuántos cubos se necesitan para representar cada dato del diagrama de puntos, uno a la vez, hasta que todos los datos estén representados].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Ahora, tenemos todos los datos de nuestro diagrama de puntos representados en pilas de cubos. Cada pila representa una taza medidora, y el número de cubos nos indica la cantidad de líquido que hay en la taza.</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Nuestro objetivo es redistribuir el líquido en partes iguales para que cada recipiente contenga la misma cantidad de líquido.</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analizar qué harían para formar el mismo número de cubos en cada pila].</a:t>
            </a:r>
          </a:p>
          <a:p>
            <a:endParaRPr lang="en-US" b="1">
              <a:latin typeface="Libre Franklin" pitchFamily="2" charset="0"/>
            </a:endParaRPr>
          </a:p>
        </p:txBody>
      </p:sp>
      <p:sp>
        <p:nvSpPr>
          <p:cNvPr id="4" name="Slide Number Placeholder 3">
            <a:extLst>
              <a:ext uri="{FF2B5EF4-FFF2-40B4-BE49-F238E27FC236}">
                <a16:creationId xmlns:a16="http://schemas.microsoft.com/office/drawing/2014/main" id="{8BD6BD0D-C989-0B58-52E3-AE227A6E175B}"/>
              </a:ext>
            </a:extLst>
          </p:cNvPr>
          <p:cNvSpPr>
            <a:spLocks noGrp="1"/>
          </p:cNvSpPr>
          <p:nvPr>
            <p:ph type="sldNum" sz="quarter" idx="5"/>
          </p:nvPr>
        </p:nvSpPr>
        <p:spPr/>
        <p:txBody>
          <a:bodyPr/>
          <a:lstStyle/>
          <a:p>
            <a:fld id="{0B0F539B-F1C1-4ADB-81D1-E7D98D4FA728}" type="slidenum">
              <a:rPr lang="en-IN" smtClean="0"/>
              <a:t>16</a:t>
            </a:fld>
            <a:endParaRPr lang="en-IN"/>
          </a:p>
        </p:txBody>
      </p:sp>
    </p:spTree>
    <p:extLst>
      <p:ext uri="{BB962C8B-B14F-4D97-AF65-F5344CB8AC3E}">
        <p14:creationId xmlns:p14="http://schemas.microsoft.com/office/powerpoint/2010/main" val="25382124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6421C-A538-B8C6-5226-B8E1CCF951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E1EB21-5CEE-9C60-9463-59156FCD31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7303EB-CCA5-3FB5-B751-09EEBBDDAF3A}"/>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del video en la diapositiva para acceder al video].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[Represente la redistribución de los cubos usando uno de los métodos identificados por sus estudiantes. Reproduzca la parte 3 del video Nivelar que muestra a una persona que redistribuye el líquido en partes iguales entre todas las tazas medidoras].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¿Cómo piensan que se ve un diagrama de puntos con los datos redistribuidos? ¿Por qué?</a:t>
            </a:r>
            <a:endParaRPr lang="en-US" b="1">
              <a:latin typeface="Libre Franklin" pitchFamily="2" charset="0"/>
            </a:endParaRPr>
          </a:p>
        </p:txBody>
      </p:sp>
      <p:sp>
        <p:nvSpPr>
          <p:cNvPr id="4" name="Slide Number Placeholder 3">
            <a:extLst>
              <a:ext uri="{FF2B5EF4-FFF2-40B4-BE49-F238E27FC236}">
                <a16:creationId xmlns:a16="http://schemas.microsoft.com/office/drawing/2014/main" id="{061834D5-FFA1-75D6-79A6-25334D963D73}"/>
              </a:ext>
            </a:extLst>
          </p:cNvPr>
          <p:cNvSpPr>
            <a:spLocks noGrp="1"/>
          </p:cNvSpPr>
          <p:nvPr>
            <p:ph type="sldNum" sz="quarter" idx="5"/>
          </p:nvPr>
        </p:nvSpPr>
        <p:spPr/>
        <p:txBody>
          <a:bodyPr/>
          <a:lstStyle/>
          <a:p>
            <a:fld id="{0B0F539B-F1C1-4ADB-81D1-E7D98D4FA728}" type="slidenum">
              <a:rPr lang="en-IN" smtClean="0"/>
              <a:t>17</a:t>
            </a:fld>
            <a:endParaRPr lang="en-IN"/>
          </a:p>
        </p:txBody>
      </p:sp>
    </p:spTree>
    <p:extLst>
      <p:ext uri="{BB962C8B-B14F-4D97-AF65-F5344CB8AC3E}">
        <p14:creationId xmlns:p14="http://schemas.microsoft.com/office/powerpoint/2010/main" val="1769766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BBDCD-5C60-ABB2-765C-08390A170E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71D18B-1E6F-B199-5CD5-E36E526AF4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192F07-1961-EAD3-5FB1-E71ED527B653}"/>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diagrama de puntos con las medidas redistribuidas].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Nuestro objetivo era redistribuir el líquido para que cada recipiente contuviera la misma cantidad de líquido. ¿Qué piensan que significa la palabra </a:t>
            </a:r>
            <a:r>
              <a:rPr lang="es-US" sz="1200" b="0" i="1" strike="noStrike" cap="none" spc="0" baseline="0">
                <a:solidFill>
                  <a:srgbClr val="000000"/>
                </a:solidFill>
                <a:effectLst/>
                <a:latin typeface="Libre Franklin"/>
                <a:ea typeface="Libre Franklin"/>
                <a:cs typeface="Libre Franklin"/>
              </a:rPr>
              <a:t>redistribuir</a:t>
            </a:r>
            <a:r>
              <a:rPr lang="es-US" sz="1200" b="0" i="0" strike="noStrike" cap="none" spc="0" baseline="0">
                <a:solidFill>
                  <a:srgbClr val="000000"/>
                </a:solidFill>
                <a:effectLst/>
                <a:latin typeface="Libre Franklin"/>
                <a:ea typeface="Libre Franklin"/>
                <a:cs typeface="Libre Franklin"/>
              </a:rPr>
              <a:t>?</a:t>
            </a:r>
            <a:endParaRPr lang="en-US" b="1">
              <a:latin typeface="Libre Franklin" pitchFamily="2" charset="0"/>
            </a:endParaRPr>
          </a:p>
        </p:txBody>
      </p:sp>
      <p:sp>
        <p:nvSpPr>
          <p:cNvPr id="4" name="Slide Number Placeholder 3">
            <a:extLst>
              <a:ext uri="{FF2B5EF4-FFF2-40B4-BE49-F238E27FC236}">
                <a16:creationId xmlns:a16="http://schemas.microsoft.com/office/drawing/2014/main" id="{560445C1-5881-2C95-E50E-DDE707398CE7}"/>
              </a:ext>
            </a:extLst>
          </p:cNvPr>
          <p:cNvSpPr>
            <a:spLocks noGrp="1"/>
          </p:cNvSpPr>
          <p:nvPr>
            <p:ph type="sldNum" sz="quarter" idx="5"/>
          </p:nvPr>
        </p:nvSpPr>
        <p:spPr/>
        <p:txBody>
          <a:bodyPr/>
          <a:lstStyle/>
          <a:p>
            <a:fld id="{0B0F539B-F1C1-4ADB-81D1-E7D98D4FA728}" type="slidenum">
              <a:rPr lang="en-IN" smtClean="0"/>
              <a:t>18</a:t>
            </a:fld>
            <a:endParaRPr lang="en-IN"/>
          </a:p>
        </p:txBody>
      </p:sp>
    </p:spTree>
    <p:extLst>
      <p:ext uri="{BB962C8B-B14F-4D97-AF65-F5344CB8AC3E}">
        <p14:creationId xmlns:p14="http://schemas.microsoft.com/office/powerpoint/2010/main" val="28669990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FE397-FA91-8F08-E9FF-ADC638BAC5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866A03-A80E-AEB6-0F43-3578AEAF63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B257A8-E0CA-2DD3-E702-6B949A771BE8}"/>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los diagramas de puntos antes y después de la redistribución].</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la medida más frecuente antes de la redistribución?</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la medida más frecuente después de la redistribución?</a:t>
            </a:r>
            <a:endParaRPr lang="en-US" b="1">
              <a:latin typeface="Libre Franklin" pitchFamily="2" charset="0"/>
            </a:endParaRP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sus estudiantes a reunirse y conversar en parejas acerca de por qué la medida más frecuente cambió de taza a taza. ]</a:t>
            </a:r>
          </a:p>
        </p:txBody>
      </p:sp>
      <p:sp>
        <p:nvSpPr>
          <p:cNvPr id="4" name="Slide Number Placeholder 3">
            <a:extLst>
              <a:ext uri="{FF2B5EF4-FFF2-40B4-BE49-F238E27FC236}">
                <a16:creationId xmlns:a16="http://schemas.microsoft.com/office/drawing/2014/main" id="{198330CC-C551-7DEA-894F-17CD8D2176C1}"/>
              </a:ext>
            </a:extLst>
          </p:cNvPr>
          <p:cNvSpPr>
            <a:spLocks noGrp="1"/>
          </p:cNvSpPr>
          <p:nvPr>
            <p:ph type="sldNum" sz="quarter" idx="5"/>
          </p:nvPr>
        </p:nvSpPr>
        <p:spPr/>
        <p:txBody>
          <a:bodyPr/>
          <a:lstStyle/>
          <a:p>
            <a:fld id="{0B0F539B-F1C1-4ADB-81D1-E7D98D4FA728}" type="slidenum">
              <a:rPr lang="en-IN" smtClean="0"/>
              <a:t>19</a:t>
            </a:fld>
            <a:endParaRPr lang="en-IN"/>
          </a:p>
        </p:txBody>
      </p:sp>
    </p:spTree>
    <p:extLst>
      <p:ext uri="{BB962C8B-B14F-4D97-AF65-F5344CB8AC3E}">
        <p14:creationId xmlns:p14="http://schemas.microsoft.com/office/powerpoint/2010/main" val="3662982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1B63D-30BA-A99A-7FFC-8ABD907A19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A0F113-F9E4-F9EF-F875-9D5D0CEDB2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1252E7-6404-D7E1-77BD-F103F257A26C}"/>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diagrama de puntos e invite a la clase a analizarlo].</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observan acerca de este diagrama de puntos?</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Este diagrama de puntos representa el número de libras de mantequilla que hay en </a:t>
            </a:r>
            <a:r>
              <a:rPr lang="es-US" sz="1200" b="0" i="0" strike="noStrike" cap="none" spc="0" baseline="0">
                <a:solidFill>
                  <a:srgbClr val="000000"/>
                </a:solidFill>
                <a:effectLst/>
                <a:latin typeface="Cambria"/>
                <a:ea typeface="Cambria"/>
                <a:cs typeface="Cambria"/>
              </a:rPr>
              <a:t>8</a:t>
            </a:r>
            <a:r>
              <a:rPr lang="es-US" sz="1200" b="0" i="0" strike="noStrike" cap="none" spc="0" baseline="0">
                <a:solidFill>
                  <a:srgbClr val="000000"/>
                </a:solidFill>
                <a:effectLst/>
                <a:latin typeface="Libre Franklin"/>
                <a:ea typeface="Libre Franklin"/>
                <a:cs typeface="Libre Franklin"/>
              </a:rPr>
              <a:t> recipientes diferentes.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qué se diferencia redistribuir la cantidad de mantequilla en este problema de redistribuir el líquido en el último problema?</a:t>
            </a:r>
          </a:p>
          <a:p>
            <a:endParaRPr lang="en-US" b="1">
              <a:latin typeface="Libre Franklin" pitchFamily="2" charset="0"/>
            </a:endParaRPr>
          </a:p>
          <a:p>
            <a:pPr>
              <a:lnSpc>
                <a:spcPts val="750"/>
              </a:lnSpc>
              <a:spcBef>
                <a:spcPts val="525"/>
              </a:spcBef>
            </a:pPr>
            <a:r>
              <a:rPr lang="es-US" sz="1200" b="0" i="0" strike="noStrike" cap="none" spc="0" baseline="0">
                <a:solidFill>
                  <a:srgbClr val="000000"/>
                </a:solidFill>
                <a:effectLst/>
                <a:latin typeface="Libre Franklin"/>
                <a:ea typeface="Libre Franklin"/>
                <a:cs typeface="Libre Franklin"/>
              </a:rPr>
              <a:t>[Invite a la clase a que se reúna y converse en parejas acerca de qué podrían dibujar para mostrar la redistribución de la mantequilla en </a:t>
            </a:r>
            <a:r>
              <a:rPr lang="es-US" sz="1200" b="1" i="0" strike="noStrike" cap="none" spc="0" baseline="0">
                <a:solidFill>
                  <a:srgbClr val="000000"/>
                </a:solidFill>
                <a:effectLst/>
                <a:latin typeface="STIX Two Text"/>
                <a:ea typeface="STIX Two Text"/>
                <a:cs typeface="STIX Two Text"/>
              </a:rPr>
              <a:t>8 </a:t>
            </a:r>
            <a:r>
              <a:rPr lang="es-US" sz="1200" b="0" i="0" strike="noStrike" cap="none" spc="0" baseline="0">
                <a:solidFill>
                  <a:srgbClr val="000000"/>
                </a:solidFill>
                <a:effectLst/>
                <a:latin typeface="Libre Franklin"/>
                <a:ea typeface="Libre Franklin"/>
                <a:cs typeface="Libre Franklin"/>
              </a:rPr>
              <a:t>recipientes. Permita que la clase trabaje de forma independiente o en parejas para representar la redistribución de la mantequilla. Anímeles a seleccionar las herramientas y las estrategias de su preferencia].</a:t>
            </a:r>
          </a:p>
          <a:p>
            <a:pPr>
              <a:lnSpc>
                <a:spcPts val="750"/>
              </a:lnSpc>
              <a:spcBef>
                <a:spcPts val="525"/>
              </a:spcBef>
            </a:pPr>
            <a:endParaRPr lang="en-US">
              <a:effectLst/>
              <a:latin typeface="Libre Franklin" pitchFamily="2" charset="0"/>
            </a:endParaRPr>
          </a:p>
          <a:p>
            <a:pPr>
              <a:lnSpc>
                <a:spcPts val="750"/>
              </a:lnSpc>
              <a:spcBef>
                <a:spcPts val="525"/>
              </a:spcBef>
            </a:pPr>
            <a:r>
              <a:rPr lang="es-US" sz="1200" b="0" i="0" strike="noStrike" cap="none" spc="0" baseline="0">
                <a:solidFill>
                  <a:srgbClr val="000000"/>
                </a:solidFill>
                <a:effectLst/>
                <a:latin typeface="Libre Franklin"/>
                <a:ea typeface="Libre Franklin"/>
                <a:cs typeface="Libre Franklin"/>
              </a:rPr>
              <a:t>[Recorra el salón de clases para evaluar la comprensión de sus estudiantes sobre la redistribución de los datos en partes iguales].</a:t>
            </a:r>
          </a:p>
          <a:p>
            <a:pPr>
              <a:lnSpc>
                <a:spcPts val="750"/>
              </a:lnSpc>
              <a:spcBef>
                <a:spcPts val="525"/>
              </a:spcBef>
            </a:pPr>
            <a:endParaRPr lang="en-US">
              <a:effectLst/>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[Busque diferentes métodos que sus estudiantes pueden usar para redistribuir el total. Use los siguientes planteamientos para que sus estudiantes expliquen su razonamiento. </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Cuéntenme cómo su dibujo se relaciona con la historia.</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Cuéntenme acerca de su método].</a:t>
            </a:r>
          </a:p>
          <a:p>
            <a:pPr marL="171450" indent="-171450">
              <a:buFont typeface="Arial" panose="020B0604020202020204" pitchFamily="34" charset="0"/>
              <a:buChar char="•"/>
            </a:pPr>
            <a:endParaRPr lang="en-US" b="1">
              <a:latin typeface="Libre Franklin" pitchFamily="2" charset="0"/>
            </a:endParaRPr>
          </a:p>
          <a:p>
            <a:pPr marL="0" indent="0">
              <a:buFont typeface="Arial" panose="020B0604020202020204" pitchFamily="34" charset="0"/>
              <a:buNone/>
            </a:pPr>
            <a:r>
              <a:rPr lang="es-US" sz="1200" b="1" i="0" strike="noStrike" cap="none" spc="0" baseline="0">
                <a:solidFill>
                  <a:srgbClr val="000000"/>
                </a:solidFill>
                <a:effectLst/>
                <a:latin typeface="Libre Franklin"/>
                <a:ea typeface="Libre Franklin"/>
                <a:cs typeface="Libre Franklin"/>
              </a:rPr>
              <a:t>[Seleccione a dos o tres estudiantes para que compartan sus trabajos en el siguiente segmento de la lección. Elija trabajos que den lugar a una conversación enriquecedora acerca de las conexiones que existen entre los ejemplos de trabajos de sus estudiantes].</a:t>
            </a:r>
          </a:p>
          <a:p>
            <a:pPr marL="0" indent="0">
              <a:buFont typeface="Arial" panose="020B0604020202020204" pitchFamily="34" charset="0"/>
              <a:buNone/>
            </a:pPr>
            <a:endParaRPr lang="en-US" b="1">
              <a:latin typeface="Libre Franklin" pitchFamily="2" charset="0"/>
            </a:endParaRPr>
          </a:p>
          <a:p>
            <a:pPr marL="0" indent="0">
              <a:buFont typeface="Arial" panose="020B0604020202020204" pitchFamily="34" charset="0"/>
              <a:buNone/>
            </a:pPr>
            <a:r>
              <a:rPr lang="es-US" sz="1200" b="1" i="0" strike="noStrike" cap="none" spc="0" baseline="0">
                <a:solidFill>
                  <a:srgbClr val="000000"/>
                </a:solidFill>
                <a:effectLst/>
                <a:latin typeface="Libre Franklin"/>
                <a:ea typeface="Libre Franklin"/>
                <a:cs typeface="Libre Franklin"/>
              </a:rPr>
              <a:t>[Los ejemplos de trabajos de la clase que se muestran en la edición para la enseñanza demuestran una variedad de métodos de redistribución, incluidos descomponer para distribuir, distribuir los enteros y luego las partes fraccionarias, hallar el total y dividir].</a:t>
            </a:r>
          </a:p>
          <a:p>
            <a:pPr marL="0" indent="0">
              <a:buFont typeface="Arial" panose="020B0604020202020204" pitchFamily="34" charset="0"/>
              <a:buNone/>
            </a:pPr>
            <a:endParaRPr lang="en-US" b="1">
              <a:latin typeface="Libre Franklin" pitchFamily="2" charset="0"/>
            </a:endParaRPr>
          </a:p>
          <a:p>
            <a:pPr marL="0" indent="0">
              <a:buFont typeface="Arial" panose="020B0604020202020204" pitchFamily="34" charset="0"/>
              <a:buNone/>
            </a:pPr>
            <a:r>
              <a:rPr lang="es-US" sz="1200" b="1" i="0" strike="noStrike" cap="none" spc="0" baseline="0">
                <a:solidFill>
                  <a:srgbClr val="000000"/>
                </a:solidFill>
                <a:effectLst/>
                <a:latin typeface="Libre Franklin"/>
                <a:ea typeface="Libre Franklin"/>
                <a:cs typeface="Libre Franklin"/>
              </a:rPr>
              <a:t>[</a:t>
            </a:r>
            <a:r>
              <a:rPr lang="es-US" sz="1800" b="1" i="0" strike="noStrike" cap="none" spc="0" baseline="0">
                <a:solidFill>
                  <a:srgbClr val="000000"/>
                </a:solidFill>
                <a:effectLst/>
                <a:latin typeface="Libre Franklin"/>
                <a:ea typeface="Libre Franklin"/>
                <a:cs typeface="Libre Franklin"/>
              </a:rPr>
              <a:t>Considere hacer las siguientes preguntas:</a:t>
            </a:r>
          </a:p>
          <a:p>
            <a:pPr marL="0" indent="0">
              <a:buFont typeface="Arial" panose="020B0604020202020204" pitchFamily="34" charset="0"/>
              <a:buNone/>
            </a:pPr>
            <a:endParaRPr lang="en-US" b="1">
              <a:latin typeface="Libre Franklin" pitchFamily="2" charset="0"/>
            </a:endParaRP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método sería útil? </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herramientas pueden servirles como ayuda para resolver este problema? </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¿Cómo pueden estimar la cantidad de mantequilla que habría en cada recipiente? ¿Parece razonable su estimación?]</a:t>
            </a:r>
          </a:p>
          <a:p>
            <a:pPr>
              <a:lnSpc>
                <a:spcPts val="750"/>
              </a:lnSpc>
              <a:spcBef>
                <a:spcPts val="525"/>
              </a:spcBef>
            </a:pPr>
            <a:endParaRPr lang="en-US">
              <a:effectLst/>
              <a:latin typeface="Libre Franklin" pitchFamily="2" charset="0"/>
            </a:endParaRPr>
          </a:p>
          <a:p>
            <a:endParaRPr lang="en-US" b="1">
              <a:latin typeface="Libre Franklin" pitchFamily="2" charset="0"/>
            </a:endParaRPr>
          </a:p>
        </p:txBody>
      </p:sp>
      <p:sp>
        <p:nvSpPr>
          <p:cNvPr id="4" name="Slide Number Placeholder 3">
            <a:extLst>
              <a:ext uri="{FF2B5EF4-FFF2-40B4-BE49-F238E27FC236}">
                <a16:creationId xmlns:a16="http://schemas.microsoft.com/office/drawing/2014/main" id="{85C39A36-29DD-FEF7-158E-34F780C72F41}"/>
              </a:ext>
            </a:extLst>
          </p:cNvPr>
          <p:cNvSpPr>
            <a:spLocks noGrp="1"/>
          </p:cNvSpPr>
          <p:nvPr>
            <p:ph type="sldNum" sz="quarter" idx="5"/>
          </p:nvPr>
        </p:nvSpPr>
        <p:spPr/>
        <p:txBody>
          <a:bodyPr/>
          <a:lstStyle/>
          <a:p>
            <a:fld id="{0B0F539B-F1C1-4ADB-81D1-E7D98D4FA728}" type="slidenum">
              <a:rPr lang="en-IN" smtClean="0"/>
              <a:t>20</a:t>
            </a:fld>
            <a:endParaRPr lang="en-IN"/>
          </a:p>
        </p:txBody>
      </p:sp>
    </p:spTree>
    <p:extLst>
      <p:ext uri="{BB962C8B-B14F-4D97-AF65-F5344CB8AC3E}">
        <p14:creationId xmlns:p14="http://schemas.microsoft.com/office/powerpoint/2010/main" val="325680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74835-3593-8C97-D03F-B3432EC07A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8BBC1B-19B9-12E5-C2F9-36BFC6F9A5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4FA96A-8915-202C-9A59-C1870A279DE8}"/>
              </a:ext>
            </a:extLst>
          </p:cNvPr>
          <p:cNvSpPr>
            <a:spLocks noGrp="1"/>
          </p:cNvSpPr>
          <p:nvPr>
            <p:ph type="body" idx="1"/>
          </p:nvPr>
        </p:nvSpPr>
        <p:spPr/>
        <p:txBody>
          <a:bodyPr/>
          <a:lstStyle/>
          <a:p>
            <a:pPr algn="l" rtl="0" fontAlgn="base">
              <a:lnSpc>
                <a:spcPts val="1538"/>
              </a:lnSpc>
            </a:pPr>
            <a:r>
              <a:rPr lang="es-US" sz="1200" b="1" i="0" strike="noStrike" cap="none" spc="0" baseline="0">
                <a:solidFill>
                  <a:srgbClr val="000000"/>
                </a:solidFill>
                <a:effectLst/>
                <a:latin typeface="Libre Franklin"/>
                <a:ea typeface="Libre Franklin"/>
                <a:cs typeface="Libre Franklin"/>
              </a:rPr>
              <a:t>[Reúna a la clase y pida a quienes haya seleccionado que compartan su trabajo. Ordene con criterio los trabajos que compartieron sus estudiantes para mostrar una progresión en el razonamiento].</a:t>
            </a:r>
            <a:r>
              <a:rPr lang="es-US" sz="1200" b="0" i="0" strike="noStrike" cap="none" spc="0" baseline="0">
                <a:solidFill>
                  <a:srgbClr val="000000"/>
                </a:solidFill>
                <a:effectLst/>
                <a:latin typeface="Libre Franklin"/>
                <a:ea typeface="Libre Franklin"/>
                <a:cs typeface="Libre Franklin"/>
              </a:rPr>
              <a:t> </a:t>
            </a:r>
          </a:p>
          <a:p>
            <a:pPr algn="l" rtl="0" fontAlgn="base">
              <a:lnSpc>
                <a:spcPts val="1538"/>
              </a:lnSpc>
            </a:pPr>
            <a:r>
              <a:rPr lang="en-US" sz="1200" b="0" i="0">
                <a:solidFill>
                  <a:srgbClr val="000000"/>
                </a:solidFill>
                <a:effectLst/>
                <a:latin typeface="Libre Franklin" pitchFamily="2" charset="0"/>
              </a:rPr>
              <a:t> </a:t>
            </a:r>
          </a:p>
          <a:p>
            <a:pPr algn="l" rtl="0" fontAlgn="base">
              <a:lnSpc>
                <a:spcPts val="1538"/>
              </a:lnSpc>
            </a:pPr>
            <a:r>
              <a:rPr lang="es-US" sz="1200" b="1" i="0" strike="noStrike" cap="none" spc="0" baseline="0">
                <a:solidFill>
                  <a:srgbClr val="000000"/>
                </a:solidFill>
                <a:effectLst/>
                <a:latin typeface="Libre Franklin"/>
                <a:ea typeface="Libre Franklin"/>
                <a:cs typeface="Libre Franklin"/>
              </a:rPr>
              <a:t>[A medida que cada estudiante comparte su trabajo, haga preguntas para que explique su razonamiento, aclare la estrategia y establezca conexiones entre estrategias diferentes. Anime a la clase a usar la Herramienta para la conversación a fin de aumentar la participación y promover el intercambio entre estudiantes]. </a:t>
            </a:r>
            <a:r>
              <a:rPr lang="es-US" sz="1200" b="0" i="0" strike="noStrike" cap="none" spc="0" baseline="0">
                <a:solidFill>
                  <a:srgbClr val="000000"/>
                </a:solidFill>
                <a:effectLst/>
                <a:latin typeface="Libre Franklin"/>
                <a:ea typeface="Libre Franklin"/>
                <a:cs typeface="Libre Franklin"/>
              </a:rPr>
              <a:t> </a:t>
            </a:r>
          </a:p>
          <a:p>
            <a:pPr algn="l" rtl="0" fontAlgn="base">
              <a:lnSpc>
                <a:spcPts val="1538"/>
              </a:lnSpc>
            </a:pPr>
            <a:r>
              <a:rPr lang="en-US" sz="1200" b="0" i="0">
                <a:solidFill>
                  <a:srgbClr val="000000"/>
                </a:solidFill>
                <a:effectLst/>
                <a:latin typeface="Libre Franklin" pitchFamily="2" charset="0"/>
              </a:rPr>
              <a:t> </a:t>
            </a:r>
          </a:p>
          <a:p>
            <a:pPr algn="l" rtl="0" fontAlgn="base">
              <a:lnSpc>
                <a:spcPts val="1538"/>
              </a:lnSpc>
            </a:pPr>
            <a:r>
              <a:rPr lang="es-US" sz="1200" b="1" i="0" strike="noStrike" cap="none" spc="0" baseline="0">
                <a:solidFill>
                  <a:srgbClr val="000000"/>
                </a:solidFill>
                <a:effectLst/>
                <a:latin typeface="Libre Franklin"/>
                <a:ea typeface="Libre Franklin"/>
                <a:cs typeface="Libre Franklin"/>
              </a:rPr>
              <a:t>[Si sus estudiantes no producen trabajos similares a los ejemplos de trabajo de la clase que se muestran en la edición para la enseñanza, elija una o dos piezas de sus trabajos para compartir. Destaque la manera en que esos trabajos contribuyen a avanzar hacia el objetivo de la lección. Luego, seleccione para comentar un ejemplo de trabajo de la edición para la enseñanza que mejor sirva para incentivar el razonamiento matemático. Considere preguntar lo siguiente al presentar el trabajo: “Alguien resolvió el problema de esta otra manera. ¿Qué fue lo que hizo?”].</a:t>
            </a:r>
            <a:r>
              <a:rPr lang="es-US" sz="1200" b="0" i="0" strike="noStrike" cap="none" spc="0" baseline="0">
                <a:solidFill>
                  <a:srgbClr val="000000"/>
                </a:solidFill>
                <a:effectLst/>
                <a:latin typeface="Libre Franklin"/>
                <a:ea typeface="Libre Franklin"/>
                <a:cs typeface="Libre Franklin"/>
              </a:rPr>
              <a:t> </a:t>
            </a:r>
          </a:p>
          <a:p>
            <a:pPr algn="l" rtl="0" fontAlgn="base">
              <a:lnSpc>
                <a:spcPts val="1538"/>
              </a:lnSpc>
            </a:pPr>
            <a:r>
              <a:rPr lang="en-US" sz="1200" b="0" i="0">
                <a:solidFill>
                  <a:srgbClr val="000000"/>
                </a:solidFill>
                <a:effectLst/>
                <a:latin typeface="Libre Franklin" pitchFamily="2" charset="0"/>
              </a:rPr>
              <a:t> </a:t>
            </a:r>
          </a:p>
          <a:p>
            <a:pPr algn="l" rtl="0" fontAlgn="base">
              <a:lnSpc>
                <a:spcPts val="1538"/>
              </a:lnSpc>
            </a:pPr>
            <a:r>
              <a:rPr lang="es-US" sz="1200" b="1" i="0" strike="noStrike" cap="none" spc="0" baseline="0">
                <a:solidFill>
                  <a:srgbClr val="000000"/>
                </a:solidFill>
                <a:effectLst/>
                <a:latin typeface="Libre Franklin"/>
                <a:ea typeface="Libre Franklin"/>
                <a:cs typeface="Libre Franklin"/>
              </a:rPr>
              <a:t>[Use los ejemplos de conversación en la edición para la enseñanza a fin de guiar la reflexión final sobre el trabajo de la clase].</a:t>
            </a:r>
            <a:r>
              <a:rPr lang="es-US" sz="1200" b="0" i="0" strike="noStrike" cap="none" spc="0" baseline="0">
                <a:solidFill>
                  <a:srgbClr val="000000"/>
                </a:solidFill>
                <a:effectLst/>
                <a:latin typeface="Libre Franklin"/>
                <a:ea typeface="Libre Franklin"/>
                <a:cs typeface="Libre Franklin"/>
              </a:rPr>
              <a:t> </a:t>
            </a:r>
          </a:p>
        </p:txBody>
      </p:sp>
      <p:sp>
        <p:nvSpPr>
          <p:cNvPr id="4" name="Slide Number Placeholder 3">
            <a:extLst>
              <a:ext uri="{FF2B5EF4-FFF2-40B4-BE49-F238E27FC236}">
                <a16:creationId xmlns:a16="http://schemas.microsoft.com/office/drawing/2014/main" id="{52D3BF6A-17A7-3B34-04B2-1AD72162FC0C}"/>
              </a:ext>
            </a:extLst>
          </p:cNvPr>
          <p:cNvSpPr>
            <a:spLocks noGrp="1"/>
          </p:cNvSpPr>
          <p:nvPr>
            <p:ph type="sldNum" sz="quarter" idx="5"/>
          </p:nvPr>
        </p:nvSpPr>
        <p:spPr/>
        <p:txBody>
          <a:bodyPr/>
          <a:lstStyle/>
          <a:p>
            <a:fld id="{0B0F539B-F1C1-4ADB-81D1-E7D98D4FA728}" type="slidenum">
              <a:rPr lang="en-IN" smtClean="0"/>
              <a:t>21</a:t>
            </a:fld>
            <a:endParaRPr lang="en-IN"/>
          </a:p>
        </p:txBody>
      </p:sp>
    </p:spTree>
    <p:extLst>
      <p:ext uri="{BB962C8B-B14F-4D97-AF65-F5344CB8AC3E}">
        <p14:creationId xmlns:p14="http://schemas.microsoft.com/office/powerpoint/2010/main" val="9290147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86EAE-73E9-8060-F756-919BBE72CF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ED5219-BF4C-B5B1-7B70-98226FFEC5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EBAE67-8C7D-D219-A4F8-302CD6563CB7}"/>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el diagrama de puntos en el que figuran los pesos redistribuidos].</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observan?</a:t>
            </a:r>
            <a:endParaRPr lang="en-US" b="1">
              <a:latin typeface="Libre Franklin" pitchFamily="2" charset="0"/>
            </a:endParaRP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¿Por qué creen que la medida más frecuente disminuyó de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 a </a:t>
            </a:r>
            <a:r>
              <a:rPr lang="es-US" sz="1200" b="0" i="0" strike="noStrike" cap="none" spc="0" baseline="0">
                <a:solidFill>
                  <a:srgbClr val="000000"/>
                </a:solidFill>
                <a:effectLst/>
                <a:latin typeface="Cambria"/>
                <a:ea typeface="Cambria"/>
                <a:cs typeface="Cambria"/>
              </a:rPr>
              <a:t>2</a:t>
            </a:r>
            <a:r>
              <a:rPr lang="es-US" sz="1200" b="0"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sus estudiantes a que se reúnan y conversen en parejas acerca de cómo podrían usar un método del segmento Compartir, comparar y conectar cuando resuelven el Grupo de problemas].</a:t>
            </a:r>
          </a:p>
        </p:txBody>
      </p:sp>
      <p:sp>
        <p:nvSpPr>
          <p:cNvPr id="4" name="Slide Number Placeholder 3">
            <a:extLst>
              <a:ext uri="{FF2B5EF4-FFF2-40B4-BE49-F238E27FC236}">
                <a16:creationId xmlns:a16="http://schemas.microsoft.com/office/drawing/2014/main" id="{6DECD783-6474-E9FB-02FB-4497BC7CDDD9}"/>
              </a:ext>
            </a:extLst>
          </p:cNvPr>
          <p:cNvSpPr>
            <a:spLocks noGrp="1"/>
          </p:cNvSpPr>
          <p:nvPr>
            <p:ph type="sldNum" sz="quarter" idx="5"/>
          </p:nvPr>
        </p:nvSpPr>
        <p:spPr/>
        <p:txBody>
          <a:bodyPr/>
          <a:lstStyle/>
          <a:p>
            <a:fld id="{0B0F539B-F1C1-4ADB-81D1-E7D98D4FA728}" type="slidenum">
              <a:rPr lang="en-IN" smtClean="0"/>
              <a:t>22</a:t>
            </a:fld>
            <a:endParaRPr lang="en-IN"/>
          </a:p>
        </p:txBody>
      </p:sp>
    </p:spTree>
    <p:extLst>
      <p:ext uri="{BB962C8B-B14F-4D97-AF65-F5344CB8AC3E}">
        <p14:creationId xmlns:p14="http://schemas.microsoft.com/office/powerpoint/2010/main" val="27071535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5"/>
          </p:nvPr>
        </p:nvSpPr>
        <p:spPr/>
        <p:txBody>
          <a:bodyPr/>
          <a:lstStyle/>
          <a:p>
            <a:fld id="{0B0F539B-F1C1-4ADB-81D1-E7D98D4FA728}" type="slidenum">
              <a:rPr lang="en-IN" smtClean="0"/>
              <a:t>23</a:t>
            </a:fld>
            <a:endParaRPr lang="en-IN"/>
          </a:p>
        </p:txBody>
      </p:sp>
    </p:spTree>
    <p:extLst>
      <p:ext uri="{BB962C8B-B14F-4D97-AF65-F5344CB8AC3E}">
        <p14:creationId xmlns:p14="http://schemas.microsoft.com/office/powerpoint/2010/main" val="25801900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53441-B74A-ADED-AA77-DB41C88A87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B7CFFE-DB2A-B2BD-AC3A-4E21DA70DD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F5138E-ED02-DBEB-EE1E-D761326C51CF}"/>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39A96DB7-5D38-A8A1-1A9B-041E505B3B4A}"/>
              </a:ext>
            </a:extLst>
          </p:cNvPr>
          <p:cNvSpPr>
            <a:spLocks noGrp="1"/>
          </p:cNvSpPr>
          <p:nvPr>
            <p:ph type="sldNum" sz="quarter" idx="5"/>
          </p:nvPr>
        </p:nvSpPr>
        <p:spPr/>
        <p:txBody>
          <a:bodyPr/>
          <a:lstStyle/>
          <a:p>
            <a:fld id="{0B0F539B-F1C1-4ADB-81D1-E7D98D4FA728}" type="slidenum">
              <a:rPr lang="en-IN" smtClean="0"/>
              <a:t>24</a:t>
            </a:fld>
            <a:endParaRPr lang="en-IN"/>
          </a:p>
        </p:txBody>
      </p:sp>
    </p:spTree>
    <p:extLst>
      <p:ext uri="{BB962C8B-B14F-4D97-AF65-F5344CB8AC3E}">
        <p14:creationId xmlns:p14="http://schemas.microsoft.com/office/powerpoint/2010/main" val="7752083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9887B-D57C-3614-ADA0-C31E2E109F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8FEAC7-B716-64EF-9D76-29A90D282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C7424C-E80C-AF36-8777-0EA6594D004C}"/>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2446F7BC-F61F-CAAF-0DF6-64C8B9755CC2}"/>
              </a:ext>
            </a:extLst>
          </p:cNvPr>
          <p:cNvSpPr>
            <a:spLocks noGrp="1"/>
          </p:cNvSpPr>
          <p:nvPr>
            <p:ph type="sldNum" sz="quarter" idx="5"/>
          </p:nvPr>
        </p:nvSpPr>
        <p:spPr/>
        <p:txBody>
          <a:bodyPr/>
          <a:lstStyle/>
          <a:p>
            <a:fld id="{0B0F539B-F1C1-4ADB-81D1-E7D98D4FA728}" type="slidenum">
              <a:rPr lang="en-IN" smtClean="0"/>
              <a:t>25</a:t>
            </a:fld>
            <a:endParaRPr lang="en-IN"/>
          </a:p>
        </p:txBody>
      </p:sp>
    </p:spTree>
    <p:extLst>
      <p:ext uri="{BB962C8B-B14F-4D97-AF65-F5344CB8AC3E}">
        <p14:creationId xmlns:p14="http://schemas.microsoft.com/office/powerpoint/2010/main" val="12589130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B6E8A-C4B3-47F5-7061-4D69977842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86FC6D-8875-5954-09E8-0AB7907DC6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6F9355-86E4-8B03-66A3-718D9C46598F}"/>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36FD157A-B328-A39F-5A88-3A80FD900C6E}"/>
              </a:ext>
            </a:extLst>
          </p:cNvPr>
          <p:cNvSpPr>
            <a:spLocks noGrp="1"/>
          </p:cNvSpPr>
          <p:nvPr>
            <p:ph type="sldNum" sz="quarter" idx="5"/>
          </p:nvPr>
        </p:nvSpPr>
        <p:spPr/>
        <p:txBody>
          <a:bodyPr/>
          <a:lstStyle/>
          <a:p>
            <a:fld id="{0B0F539B-F1C1-4ADB-81D1-E7D98D4FA728}" type="slidenum">
              <a:rPr lang="en-IN" smtClean="0"/>
              <a:t>26</a:t>
            </a:fld>
            <a:endParaRPr lang="en-IN"/>
          </a:p>
        </p:txBody>
      </p:sp>
    </p:spTree>
    <p:extLst>
      <p:ext uri="{BB962C8B-B14F-4D97-AF65-F5344CB8AC3E}">
        <p14:creationId xmlns:p14="http://schemas.microsoft.com/office/powerpoint/2010/main" val="13744878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[Reúna a la clase y pídales que tengan a mano su Grupo de problemas. Guíe una conversación de toda la clase acerca de redistribuir datos usando los siguientes planteamientos. Anime a sus estudiantes a reformular o complementar las respuestas de sus pares].</a:t>
            </a:r>
          </a:p>
          <a:p>
            <a:endParaRPr lang="en-US" b="1"/>
          </a:p>
          <a:p>
            <a:endParaRPr lang="en-US" b="1"/>
          </a:p>
        </p:txBody>
      </p:sp>
      <p:sp>
        <p:nvSpPr>
          <p:cNvPr id="4" name="Slide Number Placeholder 3"/>
          <p:cNvSpPr>
            <a:spLocks noGrp="1"/>
          </p:cNvSpPr>
          <p:nvPr>
            <p:ph type="sldNum" sz="quarter" idx="5"/>
          </p:nvPr>
        </p:nvSpPr>
        <p:spPr/>
        <p:txBody>
          <a:bodyPr/>
          <a:lstStyle/>
          <a:p>
            <a:fld id="{0B0F539B-F1C1-4ADB-81D1-E7D98D4FA728}" type="slidenum">
              <a:rPr lang="en-IN" smtClean="0"/>
              <a:t>27</a:t>
            </a:fld>
            <a:endParaRPr lang="en-IN"/>
          </a:p>
        </p:txBody>
      </p:sp>
    </p:spTree>
    <p:extLst>
      <p:ext uri="{BB962C8B-B14F-4D97-AF65-F5344CB8AC3E}">
        <p14:creationId xmlns:p14="http://schemas.microsoft.com/office/powerpoint/2010/main" val="23026119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b="1">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p>
          <a:p>
            <a:endParaRPr lang="en-US">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28</a:t>
            </a:fld>
            <a:endParaRPr lang="en-IN"/>
          </a:p>
        </p:txBody>
      </p:sp>
    </p:spTree>
    <p:extLst>
      <p:ext uri="{BB962C8B-B14F-4D97-AF65-F5344CB8AC3E}">
        <p14:creationId xmlns:p14="http://schemas.microsoft.com/office/powerpoint/2010/main" val="1251982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266634" y="394694"/>
            <a:ext cx="1463610" cy="1239118"/>
          </a:xfrm>
        </p:spPr>
        <p:txBody>
          <a:bodyPr>
            <a:noAutofit/>
          </a:bodyPr>
          <a:lstStyle>
            <a:lvl1pPr marL="0" indent="0">
              <a:buNone/>
              <a:defRPr sz="7200">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p:nvPr>
        </p:nvSpPr>
        <p:spPr>
          <a:xfrm>
            <a:off x="194400" y="2870086"/>
            <a:ext cx="11803200" cy="423863"/>
          </a:xfrm>
        </p:spPr>
        <p:txBody>
          <a:bodyPr>
            <a:normAutofit/>
          </a:bodyPr>
          <a:lstStyle>
            <a:lvl1pPr marL="0" indent="0">
              <a:buNone/>
              <a:defRPr sz="1800" b="1">
                <a:latin typeface="Libre Franklin" pitchFamily="2" charset="0"/>
              </a:defRPr>
            </a:lvl1pPr>
          </a:lstStyle>
          <a:p>
            <a:pPr lvl="0"/>
            <a:endParaRPr lang="en-IN"/>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Fluency">
    <p:spTree>
      <p:nvGrpSpPr>
        <p:cNvPr id="1" name=""/>
        <p:cNvGrpSpPr/>
        <p:nvPr/>
      </p:nvGrpSpPr>
      <p:grpSpPr>
        <a:xfrm>
          <a:off x="0" y="0"/>
          <a:ext cx="0" cy="0"/>
          <a:chOff x="0" y="0"/>
          <a:chExt cx="0" cy="0"/>
        </a:xfrm>
      </p:grpSpPr>
      <p:sp>
        <p:nvSpPr>
          <p:cNvPr id="7" name="Rectangle 6"/>
          <p:cNvSpPr/>
          <p:nvPr userDrawn="1"/>
        </p:nvSpPr>
        <p:spPr>
          <a:xfrm>
            <a:off x="272407" y="206830"/>
            <a:ext cx="2038713"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453339014"/>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7" y="206830"/>
            <a:ext cx="204876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206830"/>
            <a:ext cx="2058809"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dirty="0"/>
              <a:t>  Launch  </a:t>
            </a:r>
            <a:br>
              <a:rPr lang="en-US" noProof="0" dirty="0"/>
            </a:br>
            <a:endParaRPr lang="en-US" noProof="0" dirty="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707188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8" y="206830"/>
            <a:ext cx="205881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dirty="0"/>
              <a:t>  Learn  </a:t>
            </a:r>
            <a:br>
              <a:rPr lang="en-US" noProof="0" dirty="0"/>
            </a:br>
            <a:endParaRPr lang="en-US" noProof="0" dirty="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22740982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263647048"/>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4371254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8" y="206830"/>
            <a:ext cx="2058809"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748877772"/>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21548393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206830"/>
            <a:ext cx="206885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988179858"/>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5C9046-CA66-7D12-F0C2-D3DAB151216F}"/>
              </a:ext>
            </a:extLst>
          </p:cNvPr>
          <p:cNvSpPr/>
          <p:nvPr userDrawn="1"/>
        </p:nvSpPr>
        <p:spPr>
          <a:xfrm>
            <a:off x="272407" y="206830"/>
            <a:ext cx="204876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88773292"/>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3496983009"/>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8" y="206830"/>
            <a:ext cx="205881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TextBox 2">
            <a:extLst>
              <a:ext uri="{FF2B5EF4-FFF2-40B4-BE49-F238E27FC236}">
                <a16:creationId xmlns:a16="http://schemas.microsoft.com/office/drawing/2014/main" id="{13434A7A-4AA9-25BE-B907-585C17E9B408}"/>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2741538540"/>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9.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067405176"/>
      </p:ext>
    </p:extLst>
  </p:cSld>
  <p:clrMap bg1="lt1" tx1="dk1" bg2="lt2" tx2="dk2" accent1="accent1" accent2="accent2" accent3="accent3" accent4="accent4" accent5="accent5" accent6="accent6" hlink="hlink" folHlink="folHlink"/>
  <p:sldLayoutIdLst>
    <p:sldLayoutId id="2147483670" r:id="rId1"/>
    <p:sldLayoutId id="2147483728"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cSld>
  <p:clrMap bg1="lt1" tx1="dk1" bg2="lt2" tx2="dk2" accent1="accent1" accent2="accent2" accent3="accent3" accent4="accent4" accent5="accent5" accent6="accent6" hlink="hlink" folHlink="folHlink"/>
  <p:sldLayoutIdLst>
    <p:sldLayoutId id="2147483691" r:id="rId1"/>
    <p:sldLayoutId id="2147483715" r:id="rId2"/>
    <p:sldLayoutId id="2147483722" r:id="rId3"/>
    <p:sldLayoutId id="2147483718" r:id="rId4"/>
    <p:sldLayoutId id="2147483716" r:id="rId5"/>
    <p:sldLayoutId id="2147483717"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957605419"/>
      </p:ext>
    </p:extLst>
  </p:cSld>
  <p:clrMap bg1="lt1" tx1="dk1" bg2="lt2" tx2="dk2" accent1="accent1" accent2="accent2" accent3="accent3" accent4="accent4" accent5="accent5" accent6="accent6" hlink="hlink" folHlink="folHlink"/>
  <p:sldLayoutIdLst>
    <p:sldLayoutId id="2147483719"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44755754"/>
      </p:ext>
    </p:extLst>
  </p:cSld>
  <p:clrMap bg1="lt1" tx1="dk1" bg2="lt2" tx2="dk2" accent1="accent1" accent2="accent2" accent3="accent3" accent4="accent4" accent5="accent5" accent6="accent6" hlink="hlink" folHlink="folHlink"/>
  <p:sldLayoutIdLst>
    <p:sldLayoutId id="2147483729" r:id="rId1"/>
    <p:sldLayoutId id="2147483726" r:id="rId2"/>
    <p:sldLayoutId id="2147483727" r:id="rId3"/>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4191305958"/>
      </p:ext>
    </p:extLst>
  </p:cSld>
  <p:clrMap bg1="lt1" tx1="dk1" bg2="lt2" tx2="dk2" accent1="accent1" accent2="accent2" accent3="accent3" accent4="accent4" accent5="accent5" accent6="accent6" hlink="hlink" folHlink="folHlink"/>
  <p:sldLayoutIdLst>
    <p:sldLayoutId id="2147483724"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sv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svg"/></Relationships>
</file>

<file path=ppt/slides/_rels/slide7.xml.rels><?xml version="1.0" encoding="UTF-8" standalone="yes"?>
<Relationships xmlns="http://schemas.openxmlformats.org/package/2006/relationships"><Relationship Id="rId3" Type="http://schemas.openxmlformats.org/officeDocument/2006/relationships/hyperlink" Target="https://gmpbc.link/em2-nl-counting-on-the-number-line-by-halves-fourths-and-eighths-video-part-2?utm_source=te&amp;utm_medium=slides"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gmpbc.link/em2-nl-counting-on-the-number-line-by-halves-fourths-and-eighths-video-part-3?utm_source=te&amp;utm_medium=slides"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hyperlink" Target="https://gmpbc.link/em2-nl-leveling-out-video-part-1?utm_source=te&amp;utm_medium=slides"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hyperlink" Target="https://gmpbc.link/em2-nl-leveling-out-video-part-2?utm_source=te&amp;utm_medium=slides"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hyperlink" Target="https://gmpbc.link/em2-nl-leveling-out-video-part-3?utm_source=te&amp;utm_medium=slides" TargetMode="External"/><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B80AC-8CCB-F5A6-0C35-AB3AAABD6D34}"/>
              </a:ext>
            </a:extLst>
          </p:cNvPr>
          <p:cNvSpPr>
            <a:spLocks noGrp="1"/>
          </p:cNvSpPr>
          <p:nvPr>
            <p:ph type="title"/>
          </p:nvPr>
        </p:nvSpPr>
        <p:spPr>
          <a:xfrm>
            <a:off x="2110535" y="695741"/>
            <a:ext cx="9813924" cy="1032575"/>
          </a:xfrm>
        </p:spPr>
        <p:txBody>
          <a:bodyPr anchor="t"/>
          <a:lstStyle/>
          <a:p>
            <a:r>
              <a:rPr lang="es-US" sz="3000" b="1" i="0" strike="noStrike" cap="none" spc="0" baseline="0" dirty="0">
                <a:solidFill>
                  <a:srgbClr val="000000"/>
                </a:solidFill>
                <a:effectLst/>
                <a:latin typeface="Libre Franklin"/>
                <a:ea typeface="Libre Franklin"/>
                <a:cs typeface="Libre Franklin"/>
              </a:rPr>
              <a:t>Resolver problemas al redistribuir una cantidad total en partes iguales</a:t>
            </a:r>
            <a:endParaRPr lang="en-IN" dirty="0"/>
          </a:p>
        </p:txBody>
      </p:sp>
      <p:sp>
        <p:nvSpPr>
          <p:cNvPr id="3" name="Content Placeholder 2">
            <a:extLst>
              <a:ext uri="{FF2B5EF4-FFF2-40B4-BE49-F238E27FC236}">
                <a16:creationId xmlns:a16="http://schemas.microsoft.com/office/drawing/2014/main" id="{4FBD5848-7FFA-EA0D-6909-398F281F2D87}"/>
              </a:ext>
            </a:extLst>
          </p:cNvPr>
          <p:cNvSpPr>
            <a:spLocks noGrp="1"/>
          </p:cNvSpPr>
          <p:nvPr>
            <p:ph sz="quarter" idx="21"/>
          </p:nvPr>
        </p:nvSpPr>
        <p:spPr>
          <a:xfrm>
            <a:off x="194400" y="200967"/>
            <a:ext cx="1574110" cy="1527349"/>
          </a:xfrm>
        </p:spPr>
        <p:txBody>
          <a:bodyPr anchor="ctr"/>
          <a:lstStyle/>
          <a:p>
            <a:pPr algn="ctr"/>
            <a:r>
              <a:rPr lang="en-US" b="1">
                <a:solidFill>
                  <a:srgbClr val="FFFFFF"/>
                </a:solidFill>
                <a:sym typeface="Arial"/>
              </a:rPr>
              <a:t>17</a:t>
            </a:r>
            <a:endParaRPr lang="en-IN"/>
          </a:p>
        </p:txBody>
      </p:sp>
      <p:sp>
        <p:nvSpPr>
          <p:cNvPr id="4" name="Content Placeholder 3">
            <a:extLst>
              <a:ext uri="{FF2B5EF4-FFF2-40B4-BE49-F238E27FC236}">
                <a16:creationId xmlns:a16="http://schemas.microsoft.com/office/drawing/2014/main" id="{099B4F4E-C8F4-761F-3209-002BBFD4160D}"/>
              </a:ext>
            </a:extLst>
          </p:cNvPr>
          <p:cNvSpPr>
            <a:spLocks noGrp="1"/>
          </p:cNvSpPr>
          <p:nvPr>
            <p:ph sz="quarter" idx="22"/>
          </p:nvPr>
        </p:nvSpPr>
        <p:spPr>
          <a:xfrm>
            <a:off x="2109788" y="296087"/>
            <a:ext cx="1174833" cy="293455"/>
          </a:xfrm>
        </p:spPr>
        <p:txBody>
          <a:bodyPr/>
          <a:lstStyle/>
          <a:p>
            <a:r>
              <a:rPr lang="es-US" sz="1400" b="1" i="0" strike="noStrike" cap="none" spc="0" baseline="0" dirty="0">
                <a:solidFill>
                  <a:srgbClr val="D62714"/>
                </a:solidFill>
                <a:effectLst/>
                <a:latin typeface="Libre Franklin"/>
                <a:ea typeface="Libre Franklin"/>
                <a:cs typeface="Libre Franklin"/>
              </a:rPr>
              <a:t>Lección 17</a:t>
            </a:r>
          </a:p>
        </p:txBody>
      </p:sp>
      <p:sp>
        <p:nvSpPr>
          <p:cNvPr id="5" name="Content Placeholder 4">
            <a:extLst>
              <a:ext uri="{FF2B5EF4-FFF2-40B4-BE49-F238E27FC236}">
                <a16:creationId xmlns:a16="http://schemas.microsoft.com/office/drawing/2014/main" id="{74BBD704-C164-09BD-A5D8-5B9B657B83B6}"/>
              </a:ext>
            </a:extLst>
          </p:cNvPr>
          <p:cNvSpPr>
            <a:spLocks noGrp="1"/>
          </p:cNvSpPr>
          <p:nvPr>
            <p:ph sz="quarter" idx="23"/>
          </p:nvPr>
        </p:nvSpPr>
        <p:spPr>
          <a:xfrm>
            <a:off x="194400" y="2870086"/>
            <a:ext cx="2115663" cy="423863"/>
          </a:xfrm>
        </p:spPr>
        <p:txBody>
          <a:bodyPr/>
          <a:lstStyle/>
          <a:p>
            <a:r>
              <a:rPr lang="es-US" sz="1800" b="1" i="0" strike="noStrike" cap="none" spc="0" baseline="0" dirty="0">
                <a:solidFill>
                  <a:srgbClr val="000000"/>
                </a:solidFill>
                <a:effectLst/>
                <a:latin typeface="Libre Franklin"/>
                <a:ea typeface="Libre Franklin"/>
                <a:cs typeface="Libre Franklin"/>
              </a:rPr>
              <a:t>Pregunta clave</a:t>
            </a:r>
            <a:endParaRPr lang="en-US" sz="1800" dirty="0"/>
          </a:p>
        </p:txBody>
      </p:sp>
      <p:sp>
        <p:nvSpPr>
          <p:cNvPr id="6" name="Content Placeholder 5">
            <a:extLst>
              <a:ext uri="{FF2B5EF4-FFF2-40B4-BE49-F238E27FC236}">
                <a16:creationId xmlns:a16="http://schemas.microsoft.com/office/drawing/2014/main" id="{4B2926AA-563E-EE3F-BD0E-79B4AF504C5C}"/>
              </a:ext>
            </a:extLst>
          </p:cNvPr>
          <p:cNvSpPr>
            <a:spLocks noGrp="1"/>
          </p:cNvSpPr>
          <p:nvPr>
            <p:ph sz="quarter" idx="24"/>
          </p:nvPr>
        </p:nvSpPr>
        <p:spPr>
          <a:xfrm>
            <a:off x="300623" y="3266910"/>
            <a:ext cx="9408862" cy="595229"/>
          </a:xfrm>
        </p:spPr>
        <p:txBody>
          <a:bodyPr/>
          <a:lstStyle/>
          <a:p>
            <a:r>
              <a:rPr lang="es-US" sz="1600" b="0" i="0" strike="noStrike" cap="none" spc="0" baseline="0" dirty="0">
                <a:solidFill>
                  <a:srgbClr val="000000"/>
                </a:solidFill>
                <a:effectLst/>
                <a:latin typeface="Libre Franklin"/>
                <a:ea typeface="Libre Franklin"/>
                <a:cs typeface="Libre Franklin"/>
              </a:rPr>
              <a:t>¿Cómo cambia la medida más frecuente al redistribuir en partes iguales una cantidad total?</a:t>
            </a:r>
            <a:endParaRPr lang="en-IN" dirty="0"/>
          </a:p>
          <a:p>
            <a:endParaRPr lang="en-IN" dirty="0"/>
          </a:p>
        </p:txBody>
      </p:sp>
    </p:spTree>
    <p:extLst>
      <p:ext uri="{BB962C8B-B14F-4D97-AF65-F5344CB8AC3E}">
        <p14:creationId xmlns:p14="http://schemas.microsoft.com/office/powerpoint/2010/main" val="1271682457"/>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B7A17-8798-2380-1948-7BC94148E8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3212A6-39E3-79A4-47AF-DD75C66575E3}"/>
              </a:ext>
            </a:extLst>
          </p:cNvPr>
          <p:cNvSpPr>
            <a:spLocks noGrp="1"/>
          </p:cNvSpPr>
          <p:nvPr>
            <p:ph type="title"/>
          </p:nvPr>
        </p:nvSpPr>
        <p:spPr>
          <a:xfrm>
            <a:off x="273600" y="122592"/>
            <a:ext cx="11667575" cy="1706120"/>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Relacionar la suma repetida con la multiplicación (1 de 5)</a:t>
            </a:r>
          </a:p>
        </p:txBody>
      </p:sp>
      <p:pic>
        <p:nvPicPr>
          <p:cNvPr id="15" name="Graphic 14" descr="Un diagrama de cinta. El total es desconocido. Hay 2 partes iguales. Cada parte está rotulada un tercio.">
            <a:extLst>
              <a:ext uri="{FF2B5EF4-FFF2-40B4-BE49-F238E27FC236}">
                <a16:creationId xmlns:a16="http://schemas.microsoft.com/office/drawing/2014/main" id="{0C970253-1780-985A-233E-16F6175C6E3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06999" y="1902814"/>
            <a:ext cx="6200775" cy="1737286"/>
          </a:xfrm>
          <a:prstGeom prst="rect">
            <a:avLst/>
          </a:prstGeom>
        </p:spPr>
      </p:pic>
      <p:sp>
        <p:nvSpPr>
          <p:cNvPr id="4" name="Content Placeholder 3">
            <a:extLst>
              <a:ext uri="{FF2B5EF4-FFF2-40B4-BE49-F238E27FC236}">
                <a16:creationId xmlns:a16="http://schemas.microsoft.com/office/drawing/2014/main" id="{D01120ED-CD25-8E48-4C22-4E59BB0367DD}"/>
              </a:ext>
            </a:extLst>
          </p:cNvPr>
          <p:cNvSpPr>
            <a:spLocks noGrp="1"/>
          </p:cNvSpPr>
          <p:nvPr>
            <p:ph sz="quarter" idx="16"/>
          </p:nvPr>
        </p:nvSpPr>
        <p:spPr>
          <a:xfrm>
            <a:off x="10276093" y="2508628"/>
            <a:ext cx="1436480" cy="391982"/>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9" name="Picture 8" descr="Un tercio + un tercio = dos tercios">
            <a:extLst>
              <a:ext uri="{FF2B5EF4-FFF2-40B4-BE49-F238E27FC236}">
                <a16:creationId xmlns:a16="http://schemas.microsoft.com/office/drawing/2014/main" id="{67177A49-783F-EAF6-D3FA-D3185806DE3C}"/>
              </a:ext>
            </a:extLst>
          </p:cNvPr>
          <p:cNvPicPr>
            <a:picLocks/>
          </p:cNvPicPr>
          <p:nvPr/>
        </p:nvPicPr>
        <p:blipFill>
          <a:blip r:embed="rId5"/>
          <a:stretch>
            <a:fillRect/>
          </a:stretch>
        </p:blipFill>
        <p:spPr>
          <a:xfrm>
            <a:off x="5059363" y="3795469"/>
            <a:ext cx="2311400" cy="1181100"/>
          </a:xfrm>
          <a:prstGeom prst="rect">
            <a:avLst/>
          </a:prstGeom>
        </p:spPr>
      </p:pic>
      <p:pic>
        <p:nvPicPr>
          <p:cNvPr id="5" name="Picture 4" descr="2 por un tercio es igual a dos tercios.">
            <a:extLst>
              <a:ext uri="{FF2B5EF4-FFF2-40B4-BE49-F238E27FC236}">
                <a16:creationId xmlns:a16="http://schemas.microsoft.com/office/drawing/2014/main" id="{278D0405-BEC4-D3D8-C2C3-1671D915A8C9}"/>
              </a:ext>
            </a:extLst>
          </p:cNvPr>
          <p:cNvPicPr>
            <a:picLocks/>
          </p:cNvPicPr>
          <p:nvPr/>
        </p:nvPicPr>
        <p:blipFill>
          <a:blip r:embed="rId6"/>
          <a:stretch>
            <a:fillRect/>
          </a:stretch>
        </p:blipFill>
        <p:spPr>
          <a:xfrm>
            <a:off x="5211763" y="5122863"/>
            <a:ext cx="2171700" cy="1181100"/>
          </a:xfrm>
          <a:prstGeom prst="rect">
            <a:avLst/>
          </a:prstGeom>
        </p:spPr>
      </p:pic>
      <p:sp>
        <p:nvSpPr>
          <p:cNvPr id="8" name="Content Placeholder 7">
            <a:extLst>
              <a:ext uri="{FF2B5EF4-FFF2-40B4-BE49-F238E27FC236}">
                <a16:creationId xmlns:a16="http://schemas.microsoft.com/office/drawing/2014/main" id="{B25648F5-B1EE-985B-A21A-E6EE61027AD0}"/>
              </a:ext>
            </a:extLst>
          </p:cNvPr>
          <p:cNvSpPr>
            <a:spLocks noGrp="1"/>
          </p:cNvSpPr>
          <p:nvPr>
            <p:ph sz="quarter" idx="20"/>
          </p:nvPr>
        </p:nvSpPr>
        <p:spPr>
          <a:xfrm>
            <a:off x="8996087" y="5714117"/>
            <a:ext cx="2060934"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52059394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9722D-E6FB-E59D-E9BA-6D8F10C7303A}"/>
              </a:ext>
            </a:extLst>
          </p:cNvPr>
          <p:cNvSpPr>
            <a:spLocks noGrp="1"/>
          </p:cNvSpPr>
          <p:nvPr>
            <p:ph type="title"/>
          </p:nvPr>
        </p:nvSpPr>
        <p:spPr>
          <a:xfrm>
            <a:off x="273600" y="122591"/>
            <a:ext cx="11667575" cy="1737285"/>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Relacionar la suma repetida con la multiplicación (2 de 5)</a:t>
            </a:r>
          </a:p>
        </p:txBody>
      </p:sp>
      <p:pic>
        <p:nvPicPr>
          <p:cNvPr id="15" name="Graphic 14" descr="Un diagrama de cinta. El total es desconocido. Hay 2 partes iguales. Cada parte está rotulada un cuarto.">
            <a:extLst>
              <a:ext uri="{FF2B5EF4-FFF2-40B4-BE49-F238E27FC236}">
                <a16:creationId xmlns:a16="http://schemas.microsoft.com/office/drawing/2014/main" id="{D42DE617-EE1A-CA3E-C5B8-D6D4822ECBD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06999" y="1878750"/>
            <a:ext cx="6200775" cy="1737286"/>
          </a:xfrm>
          <a:prstGeom prst="rect">
            <a:avLst/>
          </a:prstGeom>
        </p:spPr>
      </p:pic>
      <p:sp>
        <p:nvSpPr>
          <p:cNvPr id="4" name="Content Placeholder 3">
            <a:extLst>
              <a:ext uri="{FF2B5EF4-FFF2-40B4-BE49-F238E27FC236}">
                <a16:creationId xmlns:a16="http://schemas.microsoft.com/office/drawing/2014/main" id="{23AD0962-DB0F-2172-91F0-DA4A03574013}"/>
              </a:ext>
            </a:extLst>
          </p:cNvPr>
          <p:cNvSpPr>
            <a:spLocks noGrp="1"/>
          </p:cNvSpPr>
          <p:nvPr>
            <p:ph sz="quarter" idx="16"/>
          </p:nvPr>
        </p:nvSpPr>
        <p:spPr>
          <a:xfrm>
            <a:off x="10276093" y="2267997"/>
            <a:ext cx="1436480" cy="391982"/>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9" name="Picture 8" descr="1 cuarto + 1 cuarto = 2 cuartos">
            <a:extLst>
              <a:ext uri="{FF2B5EF4-FFF2-40B4-BE49-F238E27FC236}">
                <a16:creationId xmlns:a16="http://schemas.microsoft.com/office/drawing/2014/main" id="{49EFA864-F009-318D-3AC1-F2BD74D0E5A9}"/>
              </a:ext>
            </a:extLst>
          </p:cNvPr>
          <p:cNvPicPr>
            <a:picLocks/>
          </p:cNvPicPr>
          <p:nvPr/>
        </p:nvPicPr>
        <p:blipFill>
          <a:blip r:embed="rId5"/>
          <a:stretch>
            <a:fillRect/>
          </a:stretch>
        </p:blipFill>
        <p:spPr>
          <a:xfrm>
            <a:off x="5014913" y="3771405"/>
            <a:ext cx="2400300" cy="1181100"/>
          </a:xfrm>
          <a:prstGeom prst="rect">
            <a:avLst/>
          </a:prstGeom>
        </p:spPr>
      </p:pic>
      <p:pic>
        <p:nvPicPr>
          <p:cNvPr id="5" name="Picture 4" descr="2 por 1 cuarto = 2 cuartos.">
            <a:extLst>
              <a:ext uri="{FF2B5EF4-FFF2-40B4-BE49-F238E27FC236}">
                <a16:creationId xmlns:a16="http://schemas.microsoft.com/office/drawing/2014/main" id="{E6EBC425-7B51-8A0C-74D5-7E6C0C8F68DE}"/>
              </a:ext>
            </a:extLst>
          </p:cNvPr>
          <p:cNvPicPr>
            <a:picLocks/>
          </p:cNvPicPr>
          <p:nvPr/>
        </p:nvPicPr>
        <p:blipFill>
          <a:blip r:embed="rId6"/>
          <a:stretch>
            <a:fillRect/>
          </a:stretch>
        </p:blipFill>
        <p:spPr>
          <a:xfrm>
            <a:off x="5180013" y="5122863"/>
            <a:ext cx="2235200" cy="1181100"/>
          </a:xfrm>
          <a:prstGeom prst="rect">
            <a:avLst/>
          </a:prstGeom>
        </p:spPr>
      </p:pic>
      <p:sp>
        <p:nvSpPr>
          <p:cNvPr id="8" name="Content Placeholder 7">
            <a:extLst>
              <a:ext uri="{FF2B5EF4-FFF2-40B4-BE49-F238E27FC236}">
                <a16:creationId xmlns:a16="http://schemas.microsoft.com/office/drawing/2014/main" id="{F7257E7B-4BD8-FF62-B1A2-DC33180FEDA8}"/>
              </a:ext>
            </a:extLst>
          </p:cNvPr>
          <p:cNvSpPr>
            <a:spLocks noGrp="1"/>
          </p:cNvSpPr>
          <p:nvPr>
            <p:ph sz="quarter" idx="20"/>
          </p:nvPr>
        </p:nvSpPr>
        <p:spPr>
          <a:xfrm>
            <a:off x="8996087" y="5714117"/>
            <a:ext cx="2945088"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40411923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5AAE0-F52F-3404-0875-7471D799D1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B09070-4306-4120-07C8-1F99902D1C2C}"/>
              </a:ext>
            </a:extLst>
          </p:cNvPr>
          <p:cNvSpPr>
            <a:spLocks noGrp="1"/>
          </p:cNvSpPr>
          <p:nvPr>
            <p:ph type="title"/>
          </p:nvPr>
        </p:nvSpPr>
        <p:spPr>
          <a:xfrm>
            <a:off x="273600" y="122592"/>
            <a:ext cx="11667575" cy="1721096"/>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Relacionar la suma repetida con la multiplicación (3 de 5)</a:t>
            </a:r>
          </a:p>
        </p:txBody>
      </p:sp>
      <p:pic>
        <p:nvPicPr>
          <p:cNvPr id="15" name="Graphic 14" descr="Un diagrama de cintas. El total es desconocido. Hay 3 partes iguales. Cada parte está rotulada un quinto.">
            <a:extLst>
              <a:ext uri="{FF2B5EF4-FFF2-40B4-BE49-F238E27FC236}">
                <a16:creationId xmlns:a16="http://schemas.microsoft.com/office/drawing/2014/main" id="{134149EC-3EC1-DF82-6D4C-C9F0F6FD743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06999" y="1950934"/>
            <a:ext cx="6200774" cy="1737286"/>
          </a:xfrm>
          <a:prstGeom prst="rect">
            <a:avLst/>
          </a:prstGeom>
        </p:spPr>
      </p:pic>
      <p:sp>
        <p:nvSpPr>
          <p:cNvPr id="4" name="Content Placeholder 3">
            <a:extLst>
              <a:ext uri="{FF2B5EF4-FFF2-40B4-BE49-F238E27FC236}">
                <a16:creationId xmlns:a16="http://schemas.microsoft.com/office/drawing/2014/main" id="{E9C8AA82-99B9-9C99-6A2C-464A2CB5F576}"/>
              </a:ext>
            </a:extLst>
          </p:cNvPr>
          <p:cNvSpPr>
            <a:spLocks noGrp="1"/>
          </p:cNvSpPr>
          <p:nvPr>
            <p:ph sz="quarter" idx="16"/>
          </p:nvPr>
        </p:nvSpPr>
        <p:spPr>
          <a:xfrm>
            <a:off x="10179841" y="3098176"/>
            <a:ext cx="1436480" cy="391982"/>
          </a:xfrm>
        </p:spPr>
        <p:txBody>
          <a:bodyPr/>
          <a:lstStyle/>
          <a:p>
            <a:r>
              <a:rPr lang="es-US" sz="600" b="0" i="0" strike="noStrike" cap="none" spc="0" baseline="0" dirty="0">
                <a:solidFill>
                  <a:srgbClr val="FFFFFF"/>
                </a:solidFill>
                <a:effectLst/>
                <a:latin typeface="Libre Franklin"/>
                <a:ea typeface="Libre Franklin"/>
                <a:cs typeface="Libre Franklin"/>
              </a:rPr>
              <a:t>La animación comienza aquí. Presione la barra de espacio para ver las respuestas.</a:t>
            </a:r>
          </a:p>
        </p:txBody>
      </p:sp>
      <p:pic>
        <p:nvPicPr>
          <p:cNvPr id="9" name="Picture 8" descr="1 quinto + 1 quinto + 1 quinto = 3 quintos.">
            <a:extLst>
              <a:ext uri="{FF2B5EF4-FFF2-40B4-BE49-F238E27FC236}">
                <a16:creationId xmlns:a16="http://schemas.microsoft.com/office/drawing/2014/main" id="{49181F90-CE62-3146-08E1-084628A5E312}"/>
              </a:ext>
            </a:extLst>
          </p:cNvPr>
          <p:cNvPicPr>
            <a:picLocks/>
          </p:cNvPicPr>
          <p:nvPr/>
        </p:nvPicPr>
        <p:blipFill>
          <a:blip r:embed="rId5"/>
          <a:stretch>
            <a:fillRect/>
          </a:stretch>
        </p:blipFill>
        <p:spPr>
          <a:xfrm>
            <a:off x="4595813" y="3867658"/>
            <a:ext cx="3238500" cy="1181100"/>
          </a:xfrm>
          <a:prstGeom prst="rect">
            <a:avLst/>
          </a:prstGeom>
        </p:spPr>
      </p:pic>
      <p:pic>
        <p:nvPicPr>
          <p:cNvPr id="5" name="Picture 4" descr="3 por un quinto es igual a tres quintos.">
            <a:extLst>
              <a:ext uri="{FF2B5EF4-FFF2-40B4-BE49-F238E27FC236}">
                <a16:creationId xmlns:a16="http://schemas.microsoft.com/office/drawing/2014/main" id="{F801B17C-A789-FFB3-FCB8-A1D8DDDACE46}"/>
              </a:ext>
            </a:extLst>
          </p:cNvPr>
          <p:cNvPicPr>
            <a:picLocks/>
          </p:cNvPicPr>
          <p:nvPr/>
        </p:nvPicPr>
        <p:blipFill>
          <a:blip r:embed="rId6"/>
          <a:stretch>
            <a:fillRect/>
          </a:stretch>
        </p:blipFill>
        <p:spPr>
          <a:xfrm>
            <a:off x="5218113" y="5122863"/>
            <a:ext cx="2159000" cy="1181100"/>
          </a:xfrm>
          <a:prstGeom prst="rect">
            <a:avLst/>
          </a:prstGeom>
        </p:spPr>
      </p:pic>
      <p:sp>
        <p:nvSpPr>
          <p:cNvPr id="8" name="Content Placeholder 7">
            <a:extLst>
              <a:ext uri="{FF2B5EF4-FFF2-40B4-BE49-F238E27FC236}">
                <a16:creationId xmlns:a16="http://schemas.microsoft.com/office/drawing/2014/main" id="{0A578680-5A4E-2D5C-E3EF-32DC33D7CE23}"/>
              </a:ext>
            </a:extLst>
          </p:cNvPr>
          <p:cNvSpPr>
            <a:spLocks noGrp="1"/>
          </p:cNvSpPr>
          <p:nvPr>
            <p:ph sz="quarter" idx="20"/>
          </p:nvPr>
        </p:nvSpPr>
        <p:spPr>
          <a:xfrm>
            <a:off x="8996087" y="5714117"/>
            <a:ext cx="2313597"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7448564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96D42A-9A3C-153B-64BC-00EDB09CD0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1CD90E-686D-A113-601F-9B05400BB564}"/>
              </a:ext>
            </a:extLst>
          </p:cNvPr>
          <p:cNvSpPr>
            <a:spLocks noGrp="1"/>
          </p:cNvSpPr>
          <p:nvPr>
            <p:ph type="title"/>
          </p:nvPr>
        </p:nvSpPr>
        <p:spPr>
          <a:xfrm>
            <a:off x="273600" y="122591"/>
            <a:ext cx="11667575" cy="1737285"/>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Relacionar la suma repetida con la multiplicación (4 de 5)</a:t>
            </a:r>
          </a:p>
        </p:txBody>
      </p:sp>
      <p:pic>
        <p:nvPicPr>
          <p:cNvPr id="15" name="Graphic 14" descr="Un diagrama de cintas. El total es desconocido. Hay 4 partes iguales. Cada parte está rotulada 1 sexto.">
            <a:extLst>
              <a:ext uri="{FF2B5EF4-FFF2-40B4-BE49-F238E27FC236}">
                <a16:creationId xmlns:a16="http://schemas.microsoft.com/office/drawing/2014/main" id="{79A6AB77-F9CC-C92A-84E7-252DBCA3667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06999" y="1902812"/>
            <a:ext cx="6200774" cy="1737285"/>
          </a:xfrm>
          <a:prstGeom prst="rect">
            <a:avLst/>
          </a:prstGeom>
        </p:spPr>
      </p:pic>
      <p:sp>
        <p:nvSpPr>
          <p:cNvPr id="4" name="Content Placeholder 3">
            <a:extLst>
              <a:ext uri="{FF2B5EF4-FFF2-40B4-BE49-F238E27FC236}">
                <a16:creationId xmlns:a16="http://schemas.microsoft.com/office/drawing/2014/main" id="{817A60CD-9531-BE13-52E1-80405EB1759F}"/>
              </a:ext>
            </a:extLst>
          </p:cNvPr>
          <p:cNvSpPr>
            <a:spLocks noGrp="1"/>
          </p:cNvSpPr>
          <p:nvPr>
            <p:ph sz="quarter" idx="16"/>
          </p:nvPr>
        </p:nvSpPr>
        <p:spPr>
          <a:xfrm>
            <a:off x="10179841" y="2508628"/>
            <a:ext cx="1436480" cy="391982"/>
          </a:xfrm>
        </p:spPr>
        <p:txBody>
          <a:bodyPr/>
          <a:lstStyle/>
          <a:p>
            <a:r>
              <a:rPr lang="es-US" sz="600" b="0" i="0" strike="noStrike" cap="none" spc="0" baseline="0" dirty="0">
                <a:solidFill>
                  <a:srgbClr val="FFFFFF"/>
                </a:solidFill>
                <a:effectLst/>
                <a:latin typeface="Libre Franklin"/>
                <a:ea typeface="Libre Franklin"/>
                <a:cs typeface="Libre Franklin"/>
              </a:rPr>
              <a:t>La animación comienza aquí. Presione la barra de espacio para ver las respuestas.</a:t>
            </a:r>
          </a:p>
        </p:txBody>
      </p:sp>
      <p:pic>
        <p:nvPicPr>
          <p:cNvPr id="9" name="Picture 8" descr="un sexto + un sexto + un sexto + un sexto = cuatro sextos.">
            <a:extLst>
              <a:ext uri="{FF2B5EF4-FFF2-40B4-BE49-F238E27FC236}">
                <a16:creationId xmlns:a16="http://schemas.microsoft.com/office/drawing/2014/main" id="{8F1CD325-BC13-BAE6-25B9-20620717E144}"/>
              </a:ext>
            </a:extLst>
          </p:cNvPr>
          <p:cNvPicPr>
            <a:picLocks/>
          </p:cNvPicPr>
          <p:nvPr/>
        </p:nvPicPr>
        <p:blipFill>
          <a:blip r:embed="rId5"/>
          <a:stretch>
            <a:fillRect/>
          </a:stretch>
        </p:blipFill>
        <p:spPr>
          <a:xfrm>
            <a:off x="4075113" y="3839748"/>
            <a:ext cx="4279900" cy="1181100"/>
          </a:xfrm>
          <a:prstGeom prst="rect">
            <a:avLst/>
          </a:prstGeom>
        </p:spPr>
      </p:pic>
      <p:pic>
        <p:nvPicPr>
          <p:cNvPr id="5" name="Picture 4" descr="4 por un sexto = cuatro sextos.">
            <a:extLst>
              <a:ext uri="{FF2B5EF4-FFF2-40B4-BE49-F238E27FC236}">
                <a16:creationId xmlns:a16="http://schemas.microsoft.com/office/drawing/2014/main" id="{708C6563-9B1E-6B36-DE0A-9E6EFD9E4D18}"/>
              </a:ext>
            </a:extLst>
          </p:cNvPr>
          <p:cNvPicPr>
            <a:picLocks/>
          </p:cNvPicPr>
          <p:nvPr/>
        </p:nvPicPr>
        <p:blipFill>
          <a:blip r:embed="rId6"/>
          <a:stretch>
            <a:fillRect/>
          </a:stretch>
        </p:blipFill>
        <p:spPr>
          <a:xfrm>
            <a:off x="5173663" y="5122863"/>
            <a:ext cx="2247900" cy="1181100"/>
          </a:xfrm>
          <a:prstGeom prst="rect">
            <a:avLst/>
          </a:prstGeom>
        </p:spPr>
      </p:pic>
      <p:sp>
        <p:nvSpPr>
          <p:cNvPr id="8" name="Content Placeholder 7">
            <a:extLst>
              <a:ext uri="{FF2B5EF4-FFF2-40B4-BE49-F238E27FC236}">
                <a16:creationId xmlns:a16="http://schemas.microsoft.com/office/drawing/2014/main" id="{DDC79280-F340-F15C-E02A-A5C94AE2F9B1}"/>
              </a:ext>
            </a:extLst>
          </p:cNvPr>
          <p:cNvSpPr>
            <a:spLocks noGrp="1"/>
          </p:cNvSpPr>
          <p:nvPr>
            <p:ph sz="quarter" idx="20"/>
          </p:nvPr>
        </p:nvSpPr>
        <p:spPr>
          <a:xfrm>
            <a:off x="9188596" y="5714117"/>
            <a:ext cx="2247900"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9179409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6C462-34A1-72FC-1CA5-BC9D6FC68F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842F79-8807-F782-5A71-84389063C297}"/>
              </a:ext>
            </a:extLst>
          </p:cNvPr>
          <p:cNvSpPr>
            <a:spLocks noGrp="1"/>
          </p:cNvSpPr>
          <p:nvPr>
            <p:ph type="title"/>
          </p:nvPr>
        </p:nvSpPr>
        <p:spPr>
          <a:xfrm>
            <a:off x="273600" y="122591"/>
            <a:ext cx="11667575" cy="1737285"/>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Relacionar la suma repetida con la multiplicación (5 de 5)</a:t>
            </a:r>
          </a:p>
        </p:txBody>
      </p:sp>
      <p:pic>
        <p:nvPicPr>
          <p:cNvPr id="15" name="Graphic 14" descr="Un diagrama de cinta. El total es desconocido. Hay 5 partes iguales. Cada parte está rotulada un octavo.">
            <a:extLst>
              <a:ext uri="{FF2B5EF4-FFF2-40B4-BE49-F238E27FC236}">
                <a16:creationId xmlns:a16="http://schemas.microsoft.com/office/drawing/2014/main" id="{E18271F0-3FAF-CDDD-2E7B-0A3E3715E2D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07000" y="1914842"/>
            <a:ext cx="6200771" cy="1737285"/>
          </a:xfrm>
          <a:prstGeom prst="rect">
            <a:avLst/>
          </a:prstGeom>
        </p:spPr>
      </p:pic>
      <p:sp>
        <p:nvSpPr>
          <p:cNvPr id="4" name="Content Placeholder 3">
            <a:extLst>
              <a:ext uri="{FF2B5EF4-FFF2-40B4-BE49-F238E27FC236}">
                <a16:creationId xmlns:a16="http://schemas.microsoft.com/office/drawing/2014/main" id="{B82D0872-1B6D-FD71-9AD8-A24BDECEB97C}"/>
              </a:ext>
            </a:extLst>
          </p:cNvPr>
          <p:cNvSpPr>
            <a:spLocks noGrp="1"/>
          </p:cNvSpPr>
          <p:nvPr>
            <p:ph sz="quarter" idx="16"/>
          </p:nvPr>
        </p:nvSpPr>
        <p:spPr>
          <a:xfrm>
            <a:off x="10011399" y="2628946"/>
            <a:ext cx="1436480" cy="391982"/>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9" name="Picture 8" descr="1 octavo + 1 octavo + 1 octavo + 1 octavo = 5 octavos">
            <a:extLst>
              <a:ext uri="{FF2B5EF4-FFF2-40B4-BE49-F238E27FC236}">
                <a16:creationId xmlns:a16="http://schemas.microsoft.com/office/drawing/2014/main" id="{2B98B5FF-8FD8-D9B6-9366-9FCDC7678D8B}"/>
              </a:ext>
            </a:extLst>
          </p:cNvPr>
          <p:cNvPicPr>
            <a:picLocks/>
          </p:cNvPicPr>
          <p:nvPr/>
        </p:nvPicPr>
        <p:blipFill>
          <a:blip r:embed="rId5"/>
          <a:stretch>
            <a:fillRect/>
          </a:stretch>
        </p:blipFill>
        <p:spPr>
          <a:xfrm>
            <a:off x="3579813" y="3795469"/>
            <a:ext cx="5270500" cy="1181100"/>
          </a:xfrm>
          <a:prstGeom prst="rect">
            <a:avLst/>
          </a:prstGeom>
        </p:spPr>
      </p:pic>
      <p:pic>
        <p:nvPicPr>
          <p:cNvPr id="5" name="Picture 4" descr="5 por 1 octavo = 5 octavos.">
            <a:extLst>
              <a:ext uri="{FF2B5EF4-FFF2-40B4-BE49-F238E27FC236}">
                <a16:creationId xmlns:a16="http://schemas.microsoft.com/office/drawing/2014/main" id="{C83469D7-45A5-F962-5227-7F74F6F0A851}"/>
              </a:ext>
            </a:extLst>
          </p:cNvPr>
          <p:cNvPicPr>
            <a:picLocks/>
          </p:cNvPicPr>
          <p:nvPr/>
        </p:nvPicPr>
        <p:blipFill>
          <a:blip r:embed="rId6"/>
          <a:stretch>
            <a:fillRect/>
          </a:stretch>
        </p:blipFill>
        <p:spPr>
          <a:xfrm>
            <a:off x="5192713" y="5122863"/>
            <a:ext cx="2209800" cy="1181100"/>
          </a:xfrm>
          <a:prstGeom prst="rect">
            <a:avLst/>
          </a:prstGeom>
        </p:spPr>
      </p:pic>
      <p:sp>
        <p:nvSpPr>
          <p:cNvPr id="8" name="Content Placeholder 7">
            <a:extLst>
              <a:ext uri="{FF2B5EF4-FFF2-40B4-BE49-F238E27FC236}">
                <a16:creationId xmlns:a16="http://schemas.microsoft.com/office/drawing/2014/main" id="{1A611A2E-4195-B208-CEEC-36B734DC98C3}"/>
              </a:ext>
            </a:extLst>
          </p:cNvPr>
          <p:cNvSpPr>
            <a:spLocks noGrp="1"/>
          </p:cNvSpPr>
          <p:nvPr>
            <p:ph sz="quarter" idx="20"/>
          </p:nvPr>
        </p:nvSpPr>
        <p:spPr>
          <a:xfrm>
            <a:off x="8996087" y="5714117"/>
            <a:ext cx="2084997"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1341081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2D48A-2031-1335-522D-7108D81F99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B0C3C9-41EF-1BA9-A5C3-69322956125E}"/>
              </a:ext>
            </a:extLst>
          </p:cNvPr>
          <p:cNvSpPr>
            <a:spLocks noGrp="1"/>
          </p:cNvSpPr>
          <p:nvPr>
            <p:ph type="title"/>
          </p:nvPr>
        </p:nvSpPr>
        <p:spPr>
          <a:xfrm>
            <a:off x="273600" y="122591"/>
            <a:ext cx="11667575" cy="1922779"/>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Contar de un medio en un medio, de un cuarto en un cuarto y de un octavo en un octavo en la recta numérica (1 de 2)</a:t>
            </a:r>
          </a:p>
        </p:txBody>
      </p:sp>
      <p:sp>
        <p:nvSpPr>
          <p:cNvPr id="10" name="Content Placeholder 9">
            <a:extLst>
              <a:ext uri="{FF2B5EF4-FFF2-40B4-BE49-F238E27FC236}">
                <a16:creationId xmlns:a16="http://schemas.microsoft.com/office/drawing/2014/main" id="{7D6D7FF1-F031-5154-1A05-5DE60516001E}"/>
              </a:ext>
            </a:extLst>
          </p:cNvPr>
          <p:cNvSpPr>
            <a:spLocks noGrp="1"/>
          </p:cNvSpPr>
          <p:nvPr>
            <p:ph sz="quarter" idx="21"/>
          </p:nvPr>
        </p:nvSpPr>
        <p:spPr>
          <a:xfrm>
            <a:off x="2743200" y="2897505"/>
            <a:ext cx="7892026" cy="531495"/>
          </a:xfrm>
        </p:spPr>
        <p:txBody>
          <a:bodyPr/>
          <a:lstStyle/>
          <a:p>
            <a:r>
              <a:rPr lang="es-US" sz="2000" b="0" i="0" strike="noStrike" cap="none" spc="0" baseline="0">
                <a:solidFill>
                  <a:srgbClr val="000000"/>
                </a:solidFill>
                <a:effectLst/>
                <a:latin typeface="Libre Franklin"/>
                <a:ea typeface="Libre Franklin"/>
                <a:cs typeface="Libre Franklin"/>
                <a:hlinkClick r:id="rId3" history="0"/>
              </a:rPr>
              <a:t>Parte 2 del video Contar de un medio en un medio, de un cuarto en un cuarto y de un octavo en un octavo en la recta numérica</a:t>
            </a:r>
            <a:endParaRPr lang="en-US" sz="2000"/>
          </a:p>
          <a:p>
            <a:endParaRPr lang="en-US"/>
          </a:p>
        </p:txBody>
      </p:sp>
    </p:spTree>
    <p:extLst>
      <p:ext uri="{BB962C8B-B14F-4D97-AF65-F5344CB8AC3E}">
        <p14:creationId xmlns:p14="http://schemas.microsoft.com/office/powerpoint/2010/main" val="915172888"/>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D00FC-7FBF-2F17-F7B1-36DBAF9100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7BF30A-09D1-2A0D-E3DC-4576310EFEE1}"/>
              </a:ext>
            </a:extLst>
          </p:cNvPr>
          <p:cNvSpPr>
            <a:spLocks noGrp="1"/>
          </p:cNvSpPr>
          <p:nvPr>
            <p:ph type="title"/>
          </p:nvPr>
        </p:nvSpPr>
        <p:spPr>
          <a:xfrm>
            <a:off x="273600" y="122592"/>
            <a:ext cx="11667575" cy="1838558"/>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Contar de un medio en un medio, de un cuarto en un cuarto y de un octavo en un octavo en la recta numérica (2 de 2)</a:t>
            </a:r>
          </a:p>
        </p:txBody>
      </p:sp>
      <p:sp>
        <p:nvSpPr>
          <p:cNvPr id="7" name="Content Placeholder 6">
            <a:extLst>
              <a:ext uri="{FF2B5EF4-FFF2-40B4-BE49-F238E27FC236}">
                <a16:creationId xmlns:a16="http://schemas.microsoft.com/office/drawing/2014/main" id="{13431BEB-B97B-C6CC-5688-7E09F59A3961}"/>
              </a:ext>
            </a:extLst>
          </p:cNvPr>
          <p:cNvSpPr>
            <a:spLocks noGrp="1"/>
          </p:cNvSpPr>
          <p:nvPr>
            <p:ph sz="quarter" idx="17"/>
          </p:nvPr>
        </p:nvSpPr>
        <p:spPr>
          <a:xfrm>
            <a:off x="1573306" y="2893028"/>
            <a:ext cx="8978870" cy="426244"/>
          </a:xfrm>
        </p:spPr>
        <p:txBody>
          <a:bodyPr/>
          <a:lstStyle/>
          <a:p>
            <a:r>
              <a:rPr lang="es-US" sz="2000" b="0" i="0" strike="noStrike" cap="none" spc="0" baseline="0">
                <a:solidFill>
                  <a:srgbClr val="000000"/>
                </a:solidFill>
                <a:effectLst/>
                <a:latin typeface="Libre Franklin"/>
                <a:ea typeface="Libre Franklin"/>
                <a:cs typeface="Libre Franklin"/>
                <a:hlinkClick r:id="rId3" history="0"/>
              </a:rPr>
              <a:t>Parte 3 del video Contar de un medio en un medio, de un cuarto en un cuarto y de un octavo en un octavo en la recta numérica</a:t>
            </a:r>
            <a:endParaRPr lang="en-US" sz="2000"/>
          </a:p>
          <a:p>
            <a:endParaRPr lang="en-US" sz="2000"/>
          </a:p>
        </p:txBody>
      </p:sp>
    </p:spTree>
    <p:extLst>
      <p:ext uri="{BB962C8B-B14F-4D97-AF65-F5344CB8AC3E}">
        <p14:creationId xmlns:p14="http://schemas.microsoft.com/office/powerpoint/2010/main" val="216379875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F983C-32AD-1FC6-CDAE-75E479AC95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C9B514-0833-D373-FFEA-CAD3DA02CD28}"/>
              </a:ext>
            </a:extLst>
          </p:cNvPr>
          <p:cNvSpPr>
            <a:spLocks noGrp="1"/>
          </p:cNvSpPr>
          <p:nvPr>
            <p:ph type="title"/>
          </p:nvPr>
        </p:nvSpPr>
        <p:spPr>
          <a:xfrm>
            <a:off x="273600" y="122592"/>
            <a:ext cx="11667575" cy="1260000"/>
          </a:xfrm>
        </p:spPr>
        <p:txBody>
          <a:bodyPr/>
          <a:lstStyle/>
          <a:p>
            <a:r>
              <a:rPr lang="es-US" sz="3000" b="1" i="0" strike="noStrike" cap="none" spc="0" baseline="0" dirty="0">
                <a:solidFill>
                  <a:srgbClr val="FFFFFF"/>
                </a:solidFill>
                <a:effectLst/>
                <a:latin typeface="Libre Franklin"/>
                <a:ea typeface="Libre Franklin"/>
                <a:cs typeface="Libre Franklin"/>
              </a:rPr>
              <a:t> Fluidez </a:t>
            </a:r>
            <a:br>
              <a:rPr sz="3000" dirty="0"/>
            </a:br>
            <a:r>
              <a:rPr lang="es-US" sz="2400" b="1" i="0" strike="noStrike" cap="none" spc="0" baseline="0" dirty="0">
                <a:solidFill>
                  <a:srgbClr val="D62714"/>
                </a:solidFill>
                <a:effectLst/>
                <a:latin typeface="Libre Franklin"/>
                <a:ea typeface="Libre Franklin"/>
                <a:cs typeface="Libre Franklin"/>
              </a:rPr>
              <a:t>Intercambio con la pizarra blanca: Sumar y restar fracciones (1 de 4) </a:t>
            </a:r>
          </a:p>
        </p:txBody>
      </p:sp>
      <p:pic>
        <p:nvPicPr>
          <p:cNvPr id="19" name="Picture 18" descr="Un medio + tres décimos = espacio">
            <a:extLst>
              <a:ext uri="{FF2B5EF4-FFF2-40B4-BE49-F238E27FC236}">
                <a16:creationId xmlns:a16="http://schemas.microsoft.com/office/drawing/2014/main" id="{B4901652-E55A-D3DD-7D76-508B15E21DC4}"/>
              </a:ext>
            </a:extLst>
          </p:cNvPr>
          <p:cNvPicPr>
            <a:picLocks/>
          </p:cNvPicPr>
          <p:nvPr/>
        </p:nvPicPr>
        <p:blipFill>
          <a:blip r:embed="rId3"/>
          <a:stretch>
            <a:fillRect/>
          </a:stretch>
        </p:blipFill>
        <p:spPr>
          <a:xfrm>
            <a:off x="857250" y="1700213"/>
            <a:ext cx="3632200" cy="1181100"/>
          </a:xfrm>
          <a:prstGeom prst="rect">
            <a:avLst/>
          </a:prstGeom>
        </p:spPr>
      </p:pic>
      <p:sp>
        <p:nvSpPr>
          <p:cNvPr id="4" name="Content Placeholder 3">
            <a:extLst>
              <a:ext uri="{FF2B5EF4-FFF2-40B4-BE49-F238E27FC236}">
                <a16:creationId xmlns:a16="http://schemas.microsoft.com/office/drawing/2014/main" id="{04F4C53B-73E5-EC2F-F2EF-35ED4D089C58}"/>
              </a:ext>
            </a:extLst>
          </p:cNvPr>
          <p:cNvSpPr>
            <a:spLocks noGrp="1"/>
          </p:cNvSpPr>
          <p:nvPr>
            <p:ph sz="quarter" idx="16"/>
          </p:nvPr>
        </p:nvSpPr>
        <p:spPr>
          <a:xfrm>
            <a:off x="8734545" y="2330534"/>
            <a:ext cx="2774842" cy="537080"/>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16" name="Picture 15" descr="1 medio + 3 décimos =  8 décimos">
            <a:extLst>
              <a:ext uri="{FF2B5EF4-FFF2-40B4-BE49-F238E27FC236}">
                <a16:creationId xmlns:a16="http://schemas.microsoft.com/office/drawing/2014/main" id="{4052127C-D3CB-E9A5-358C-52BA9F68D278}"/>
              </a:ext>
            </a:extLst>
          </p:cNvPr>
          <p:cNvPicPr>
            <a:picLocks/>
          </p:cNvPicPr>
          <p:nvPr/>
        </p:nvPicPr>
        <p:blipFill>
          <a:blip r:embed="rId4"/>
          <a:stretch>
            <a:fillRect/>
          </a:stretch>
        </p:blipFill>
        <p:spPr>
          <a:xfrm>
            <a:off x="857250" y="1683463"/>
            <a:ext cx="3670300" cy="1270000"/>
          </a:xfrm>
          <a:prstGeom prst="rect">
            <a:avLst/>
          </a:prstGeom>
        </p:spPr>
      </p:pic>
      <p:pic>
        <p:nvPicPr>
          <p:cNvPr id="13" name="Picture 12" descr="Un medio + tres décimos es igual a empieza la fracción, 1 por 5 sobre 2 por 5, termina la fracción + 3 décimos.">
            <a:extLst>
              <a:ext uri="{FF2B5EF4-FFF2-40B4-BE49-F238E27FC236}">
                <a16:creationId xmlns:a16="http://schemas.microsoft.com/office/drawing/2014/main" id="{BB1D728B-31B9-31D4-7CF9-C423563FD41C}"/>
              </a:ext>
            </a:extLst>
          </p:cNvPr>
          <p:cNvPicPr>
            <a:picLocks/>
          </p:cNvPicPr>
          <p:nvPr/>
        </p:nvPicPr>
        <p:blipFill>
          <a:blip r:embed="rId5"/>
          <a:stretch>
            <a:fillRect/>
          </a:stretch>
        </p:blipFill>
        <p:spPr>
          <a:xfrm>
            <a:off x="925513" y="3568700"/>
            <a:ext cx="4597400" cy="1181100"/>
          </a:xfrm>
          <a:prstGeom prst="rect">
            <a:avLst/>
          </a:prstGeom>
        </p:spPr>
      </p:pic>
      <p:pic>
        <p:nvPicPr>
          <p:cNvPr id="5" name="Picture 4" descr="= cinco décimos + tres décimos">
            <a:extLst>
              <a:ext uri="{FF2B5EF4-FFF2-40B4-BE49-F238E27FC236}">
                <a16:creationId xmlns:a16="http://schemas.microsoft.com/office/drawing/2014/main" id="{37619CFA-A886-A2E8-480B-6C6CB717CFA5}"/>
              </a:ext>
            </a:extLst>
          </p:cNvPr>
          <p:cNvPicPr>
            <a:picLocks/>
          </p:cNvPicPr>
          <p:nvPr/>
        </p:nvPicPr>
        <p:blipFill>
          <a:blip r:embed="rId6"/>
          <a:stretch>
            <a:fillRect/>
          </a:stretch>
        </p:blipFill>
        <p:spPr>
          <a:xfrm>
            <a:off x="2817813" y="5122863"/>
            <a:ext cx="2336800" cy="1181100"/>
          </a:xfrm>
          <a:prstGeom prst="rect">
            <a:avLst/>
          </a:prstGeom>
        </p:spPr>
      </p:pic>
      <p:sp>
        <p:nvSpPr>
          <p:cNvPr id="8" name="Content Placeholder 7">
            <a:extLst>
              <a:ext uri="{FF2B5EF4-FFF2-40B4-BE49-F238E27FC236}">
                <a16:creationId xmlns:a16="http://schemas.microsoft.com/office/drawing/2014/main" id="{7070F44D-F596-82B1-F7D4-6614A7F0C430}"/>
              </a:ext>
            </a:extLst>
          </p:cNvPr>
          <p:cNvSpPr>
            <a:spLocks noGrp="1"/>
          </p:cNvSpPr>
          <p:nvPr>
            <p:ph sz="quarter" idx="20"/>
          </p:nvPr>
        </p:nvSpPr>
        <p:spPr>
          <a:xfrm>
            <a:off x="8996087" y="5714117"/>
            <a:ext cx="2945088"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4225609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19"/>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CD348-04B0-4333-CCEE-25FC3E1F4D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E360F3-ACC1-3C82-B971-9A1184618A2D}"/>
              </a:ext>
            </a:extLst>
          </p:cNvPr>
          <p:cNvSpPr>
            <a:spLocks noGrp="1"/>
          </p:cNvSpPr>
          <p:nvPr>
            <p:ph type="title"/>
          </p:nvPr>
        </p:nvSpPr>
        <p:spPr>
          <a:xfrm>
            <a:off x="273600" y="122592"/>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y restar fracciones (2 de 4) </a:t>
            </a:r>
          </a:p>
        </p:txBody>
      </p:sp>
      <p:pic>
        <p:nvPicPr>
          <p:cNvPr id="19" name="Picture 18" descr="Siete doceavos + tres cuartos = espacio">
            <a:extLst>
              <a:ext uri="{FF2B5EF4-FFF2-40B4-BE49-F238E27FC236}">
                <a16:creationId xmlns:a16="http://schemas.microsoft.com/office/drawing/2014/main" id="{7FCCD993-812B-ECCA-5F93-2FAA3EFA645B}"/>
              </a:ext>
            </a:extLst>
          </p:cNvPr>
          <p:cNvPicPr>
            <a:picLocks/>
          </p:cNvPicPr>
          <p:nvPr/>
        </p:nvPicPr>
        <p:blipFill>
          <a:blip r:embed="rId3"/>
          <a:stretch>
            <a:fillRect/>
          </a:stretch>
        </p:blipFill>
        <p:spPr>
          <a:xfrm>
            <a:off x="844550" y="1700213"/>
            <a:ext cx="3657600" cy="1181100"/>
          </a:xfrm>
          <a:prstGeom prst="rect">
            <a:avLst/>
          </a:prstGeom>
        </p:spPr>
      </p:pic>
      <p:sp>
        <p:nvSpPr>
          <p:cNvPr id="4" name="Content Placeholder 3">
            <a:extLst>
              <a:ext uri="{FF2B5EF4-FFF2-40B4-BE49-F238E27FC236}">
                <a16:creationId xmlns:a16="http://schemas.microsoft.com/office/drawing/2014/main" id="{BDBAECEC-0DC8-D23E-62FA-ADAD7D2424B1}"/>
              </a:ext>
            </a:extLst>
          </p:cNvPr>
          <p:cNvSpPr>
            <a:spLocks noGrp="1"/>
          </p:cNvSpPr>
          <p:nvPr>
            <p:ph sz="quarter" idx="16"/>
          </p:nvPr>
        </p:nvSpPr>
        <p:spPr>
          <a:xfrm>
            <a:off x="8734545" y="2186156"/>
            <a:ext cx="2774842" cy="537080"/>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16" name="Picture 15" descr="7 doceavos+ + 3 cuartos = 16 doceavos.">
            <a:extLst>
              <a:ext uri="{FF2B5EF4-FFF2-40B4-BE49-F238E27FC236}">
                <a16:creationId xmlns:a16="http://schemas.microsoft.com/office/drawing/2014/main" id="{2D93DD30-1257-3A25-F259-7988F8C1C1BC}"/>
              </a:ext>
            </a:extLst>
          </p:cNvPr>
          <p:cNvPicPr>
            <a:picLocks/>
          </p:cNvPicPr>
          <p:nvPr/>
        </p:nvPicPr>
        <p:blipFill>
          <a:blip r:embed="rId4"/>
          <a:stretch>
            <a:fillRect/>
          </a:stretch>
        </p:blipFill>
        <p:spPr>
          <a:xfrm>
            <a:off x="844550" y="1700213"/>
            <a:ext cx="3708400" cy="1270000"/>
          </a:xfrm>
          <a:prstGeom prst="rect">
            <a:avLst/>
          </a:prstGeom>
        </p:spPr>
      </p:pic>
      <p:pic>
        <p:nvPicPr>
          <p:cNvPr id="13" name="Picture 12" descr="Siete doceavos + tres cuartos es igual a siete doceavos + fracción inicial 3 por 3 sobre 4 por 3 fracción final">
            <a:extLst>
              <a:ext uri="{FF2B5EF4-FFF2-40B4-BE49-F238E27FC236}">
                <a16:creationId xmlns:a16="http://schemas.microsoft.com/office/drawing/2014/main" id="{777E5B7C-0718-7EA9-80AF-AE040C1D294D}"/>
              </a:ext>
            </a:extLst>
          </p:cNvPr>
          <p:cNvPicPr>
            <a:picLocks/>
          </p:cNvPicPr>
          <p:nvPr/>
        </p:nvPicPr>
        <p:blipFill>
          <a:blip r:embed="rId5"/>
          <a:stretch>
            <a:fillRect/>
          </a:stretch>
        </p:blipFill>
        <p:spPr>
          <a:xfrm>
            <a:off x="977900" y="3513138"/>
            <a:ext cx="4648200" cy="1181100"/>
          </a:xfrm>
          <a:prstGeom prst="rect">
            <a:avLst/>
          </a:prstGeom>
        </p:spPr>
      </p:pic>
      <p:pic>
        <p:nvPicPr>
          <p:cNvPr id="5" name="Picture 4" descr="= siete doceavos + nueve doceavos">
            <a:extLst>
              <a:ext uri="{FF2B5EF4-FFF2-40B4-BE49-F238E27FC236}">
                <a16:creationId xmlns:a16="http://schemas.microsoft.com/office/drawing/2014/main" id="{8A606B3C-B95D-1055-DB87-BE5A2BBDD4FD}"/>
              </a:ext>
            </a:extLst>
          </p:cNvPr>
          <p:cNvPicPr>
            <a:picLocks/>
          </p:cNvPicPr>
          <p:nvPr/>
        </p:nvPicPr>
        <p:blipFill>
          <a:blip r:embed="rId6"/>
          <a:stretch>
            <a:fillRect/>
          </a:stretch>
        </p:blipFill>
        <p:spPr>
          <a:xfrm>
            <a:off x="2959100" y="5122863"/>
            <a:ext cx="2324100" cy="1181100"/>
          </a:xfrm>
          <a:prstGeom prst="rect">
            <a:avLst/>
          </a:prstGeom>
        </p:spPr>
      </p:pic>
      <p:sp>
        <p:nvSpPr>
          <p:cNvPr id="8" name="Content Placeholder 7">
            <a:extLst>
              <a:ext uri="{FF2B5EF4-FFF2-40B4-BE49-F238E27FC236}">
                <a16:creationId xmlns:a16="http://schemas.microsoft.com/office/drawing/2014/main" id="{F5FE7FEA-7AFF-DC4A-9CA9-D007FFF28FDF}"/>
              </a:ext>
            </a:extLst>
          </p:cNvPr>
          <p:cNvSpPr>
            <a:spLocks noGrp="1"/>
          </p:cNvSpPr>
          <p:nvPr>
            <p:ph sz="quarter" idx="20"/>
          </p:nvPr>
        </p:nvSpPr>
        <p:spPr>
          <a:xfrm>
            <a:off x="8996087" y="5714117"/>
            <a:ext cx="2945088"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4849407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19"/>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431F7-C724-A37B-E364-718A1A17CD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E458BC-7105-95EE-A85B-902F44BD67CB}"/>
              </a:ext>
            </a:extLst>
          </p:cNvPr>
          <p:cNvSpPr>
            <a:spLocks noGrp="1"/>
          </p:cNvSpPr>
          <p:nvPr>
            <p:ph type="title"/>
          </p:nvPr>
        </p:nvSpPr>
        <p:spPr>
          <a:xfrm>
            <a:off x="273600" y="122592"/>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y restar fracciones (3 de 4) </a:t>
            </a:r>
          </a:p>
        </p:txBody>
      </p:sp>
      <p:pic>
        <p:nvPicPr>
          <p:cNvPr id="19" name="Picture 18" descr="Tres cuartos menos un medio = espacio">
            <a:extLst>
              <a:ext uri="{FF2B5EF4-FFF2-40B4-BE49-F238E27FC236}">
                <a16:creationId xmlns:a16="http://schemas.microsoft.com/office/drawing/2014/main" id="{F2D23EFE-8405-F0B8-2213-53461D574A7B}"/>
              </a:ext>
            </a:extLst>
          </p:cNvPr>
          <p:cNvPicPr>
            <a:picLocks/>
          </p:cNvPicPr>
          <p:nvPr/>
        </p:nvPicPr>
        <p:blipFill>
          <a:blip r:embed="rId3"/>
          <a:stretch>
            <a:fillRect/>
          </a:stretch>
        </p:blipFill>
        <p:spPr>
          <a:xfrm>
            <a:off x="971550" y="1700213"/>
            <a:ext cx="3403600" cy="1181100"/>
          </a:xfrm>
          <a:prstGeom prst="rect">
            <a:avLst/>
          </a:prstGeom>
        </p:spPr>
      </p:pic>
      <p:sp>
        <p:nvSpPr>
          <p:cNvPr id="4" name="Content Placeholder 3">
            <a:extLst>
              <a:ext uri="{FF2B5EF4-FFF2-40B4-BE49-F238E27FC236}">
                <a16:creationId xmlns:a16="http://schemas.microsoft.com/office/drawing/2014/main" id="{F7ACD83E-2B05-FFF2-6737-B379D7DDBB53}"/>
              </a:ext>
            </a:extLst>
          </p:cNvPr>
          <p:cNvSpPr>
            <a:spLocks noGrp="1"/>
          </p:cNvSpPr>
          <p:nvPr>
            <p:ph sz="quarter" idx="16"/>
          </p:nvPr>
        </p:nvSpPr>
        <p:spPr>
          <a:xfrm>
            <a:off x="8734545" y="2258345"/>
            <a:ext cx="2774842" cy="537080"/>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16" name="Picture 15" descr="Tres cuartos menos un medio es igual a un cuarto.">
            <a:extLst>
              <a:ext uri="{FF2B5EF4-FFF2-40B4-BE49-F238E27FC236}">
                <a16:creationId xmlns:a16="http://schemas.microsoft.com/office/drawing/2014/main" id="{F069EE95-EEA5-8FAD-D15F-66202CFEE42A}"/>
              </a:ext>
            </a:extLst>
          </p:cNvPr>
          <p:cNvPicPr>
            <a:picLocks/>
          </p:cNvPicPr>
          <p:nvPr/>
        </p:nvPicPr>
        <p:blipFill>
          <a:blip r:embed="rId4"/>
          <a:stretch>
            <a:fillRect/>
          </a:stretch>
        </p:blipFill>
        <p:spPr>
          <a:xfrm>
            <a:off x="965200" y="1700213"/>
            <a:ext cx="3416300" cy="1270000"/>
          </a:xfrm>
          <a:prstGeom prst="rect">
            <a:avLst/>
          </a:prstGeom>
        </p:spPr>
      </p:pic>
      <p:pic>
        <p:nvPicPr>
          <p:cNvPr id="13" name="Picture 12" descr="Siete octavos menos tres cuartos es igual a siete octavos menos empieza la fracción, 3 por 2 sobre 4 por 2, termina la fracción.">
            <a:extLst>
              <a:ext uri="{FF2B5EF4-FFF2-40B4-BE49-F238E27FC236}">
                <a16:creationId xmlns:a16="http://schemas.microsoft.com/office/drawing/2014/main" id="{E3B3D9A8-299B-2041-7567-1D11182FCBF1}"/>
              </a:ext>
            </a:extLst>
          </p:cNvPr>
          <p:cNvPicPr>
            <a:picLocks/>
          </p:cNvPicPr>
          <p:nvPr/>
        </p:nvPicPr>
        <p:blipFill>
          <a:blip r:embed="rId5"/>
          <a:stretch>
            <a:fillRect/>
          </a:stretch>
        </p:blipFill>
        <p:spPr>
          <a:xfrm>
            <a:off x="1060450" y="3535363"/>
            <a:ext cx="4152900" cy="1181100"/>
          </a:xfrm>
          <a:prstGeom prst="rect">
            <a:avLst/>
          </a:prstGeom>
        </p:spPr>
      </p:pic>
      <p:pic>
        <p:nvPicPr>
          <p:cNvPr id="5" name="Picture 4" descr="es igual a siete octavos menos seis octavos.">
            <a:extLst>
              <a:ext uri="{FF2B5EF4-FFF2-40B4-BE49-F238E27FC236}">
                <a16:creationId xmlns:a16="http://schemas.microsoft.com/office/drawing/2014/main" id="{F0C0336A-91C2-FB23-CE9F-C773451D11CB}"/>
              </a:ext>
            </a:extLst>
          </p:cNvPr>
          <p:cNvPicPr>
            <a:picLocks/>
          </p:cNvPicPr>
          <p:nvPr/>
        </p:nvPicPr>
        <p:blipFill>
          <a:blip r:embed="rId6"/>
          <a:stretch>
            <a:fillRect/>
          </a:stretch>
        </p:blipFill>
        <p:spPr>
          <a:xfrm>
            <a:off x="3063875" y="5122863"/>
            <a:ext cx="1816100" cy="1181100"/>
          </a:xfrm>
          <a:prstGeom prst="rect">
            <a:avLst/>
          </a:prstGeom>
        </p:spPr>
      </p:pic>
      <p:sp>
        <p:nvSpPr>
          <p:cNvPr id="8" name="Content Placeholder 7">
            <a:extLst>
              <a:ext uri="{FF2B5EF4-FFF2-40B4-BE49-F238E27FC236}">
                <a16:creationId xmlns:a16="http://schemas.microsoft.com/office/drawing/2014/main" id="{3730A103-E2EB-4E54-D543-5F63B5644EA3}"/>
              </a:ext>
            </a:extLst>
          </p:cNvPr>
          <p:cNvSpPr>
            <a:spLocks noGrp="1"/>
          </p:cNvSpPr>
          <p:nvPr>
            <p:ph sz="quarter" idx="20"/>
          </p:nvPr>
        </p:nvSpPr>
        <p:spPr>
          <a:xfrm>
            <a:off x="8996087" y="5714117"/>
            <a:ext cx="2945088"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5508397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19"/>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C667B9-8685-2856-3419-EC88B63D28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70497B-7015-5E1E-8307-EF7B4F4AF211}"/>
              </a:ext>
            </a:extLst>
          </p:cNvPr>
          <p:cNvSpPr>
            <a:spLocks noGrp="1"/>
          </p:cNvSpPr>
          <p:nvPr>
            <p:ph type="title"/>
          </p:nvPr>
        </p:nvSpPr>
        <p:spPr>
          <a:xfrm>
            <a:off x="273600" y="122592"/>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Intercambio con la pizarra blanca: Sumar y restar fracciones (4 de 4) </a:t>
            </a:r>
          </a:p>
        </p:txBody>
      </p:sp>
      <p:pic>
        <p:nvPicPr>
          <p:cNvPr id="19" name="Picture 18" descr="Dos tercios menos cuatro quinceavos es igual a espacio.">
            <a:extLst>
              <a:ext uri="{FF2B5EF4-FFF2-40B4-BE49-F238E27FC236}">
                <a16:creationId xmlns:a16="http://schemas.microsoft.com/office/drawing/2014/main" id="{7B6DCCA5-4FB2-B690-BBDE-E0B3E1AFE48C}"/>
              </a:ext>
            </a:extLst>
          </p:cNvPr>
          <p:cNvPicPr>
            <a:picLocks/>
          </p:cNvPicPr>
          <p:nvPr/>
        </p:nvPicPr>
        <p:blipFill>
          <a:blip r:embed="rId3"/>
          <a:stretch>
            <a:fillRect/>
          </a:stretch>
        </p:blipFill>
        <p:spPr>
          <a:xfrm>
            <a:off x="863600" y="1700213"/>
            <a:ext cx="3619500" cy="1181100"/>
          </a:xfrm>
          <a:prstGeom prst="rect">
            <a:avLst/>
          </a:prstGeom>
        </p:spPr>
      </p:pic>
      <p:sp>
        <p:nvSpPr>
          <p:cNvPr id="4" name="Content Placeholder 3">
            <a:extLst>
              <a:ext uri="{FF2B5EF4-FFF2-40B4-BE49-F238E27FC236}">
                <a16:creationId xmlns:a16="http://schemas.microsoft.com/office/drawing/2014/main" id="{4FE0737C-A1C7-9AD4-68B5-7583E1A0556A}"/>
              </a:ext>
            </a:extLst>
          </p:cNvPr>
          <p:cNvSpPr>
            <a:spLocks noGrp="1"/>
          </p:cNvSpPr>
          <p:nvPr>
            <p:ph sz="quarter" idx="16"/>
          </p:nvPr>
        </p:nvSpPr>
        <p:spPr>
          <a:xfrm>
            <a:off x="8734545" y="2414755"/>
            <a:ext cx="2774842" cy="537080"/>
          </a:xfrm>
        </p:spPr>
        <p:txBody>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las respuestas.</a:t>
            </a:r>
          </a:p>
        </p:txBody>
      </p:sp>
      <p:pic>
        <p:nvPicPr>
          <p:cNvPr id="16" name="Picture 15" descr="Dos tercios menos cuatro quinceavos es igual a seis quinceavos.">
            <a:extLst>
              <a:ext uri="{FF2B5EF4-FFF2-40B4-BE49-F238E27FC236}">
                <a16:creationId xmlns:a16="http://schemas.microsoft.com/office/drawing/2014/main" id="{54ABE859-5426-7D99-BED3-8CB5C562468C}"/>
              </a:ext>
            </a:extLst>
          </p:cNvPr>
          <p:cNvPicPr>
            <a:picLocks/>
          </p:cNvPicPr>
          <p:nvPr/>
        </p:nvPicPr>
        <p:blipFill>
          <a:blip r:embed="rId4"/>
          <a:stretch>
            <a:fillRect/>
          </a:stretch>
        </p:blipFill>
        <p:spPr>
          <a:xfrm>
            <a:off x="863600" y="1700213"/>
            <a:ext cx="3657600" cy="1270000"/>
          </a:xfrm>
          <a:prstGeom prst="rect">
            <a:avLst/>
          </a:prstGeom>
        </p:spPr>
      </p:pic>
      <p:pic>
        <p:nvPicPr>
          <p:cNvPr id="13" name="Picture 12" descr="Dos tercios menos cuatro quinceavos es igual a empieza la fracción, 2 por 5 sobre 3 por 5, termina la fracción menos cuatro quinceavos.">
            <a:extLst>
              <a:ext uri="{FF2B5EF4-FFF2-40B4-BE49-F238E27FC236}">
                <a16:creationId xmlns:a16="http://schemas.microsoft.com/office/drawing/2014/main" id="{302AD1B9-4D52-6D19-E29C-EAD577B03EB0}"/>
              </a:ext>
            </a:extLst>
          </p:cNvPr>
          <p:cNvPicPr>
            <a:picLocks/>
          </p:cNvPicPr>
          <p:nvPr/>
        </p:nvPicPr>
        <p:blipFill>
          <a:blip r:embed="rId5"/>
          <a:stretch>
            <a:fillRect/>
          </a:stretch>
        </p:blipFill>
        <p:spPr>
          <a:xfrm>
            <a:off x="990600" y="3525838"/>
            <a:ext cx="4572000" cy="1181100"/>
          </a:xfrm>
          <a:prstGeom prst="rect">
            <a:avLst/>
          </a:prstGeom>
        </p:spPr>
      </p:pic>
      <p:pic>
        <p:nvPicPr>
          <p:cNvPr id="5" name="Picture 4" descr="= diez quinceavos menos cuatro quinceavos">
            <a:extLst>
              <a:ext uri="{FF2B5EF4-FFF2-40B4-BE49-F238E27FC236}">
                <a16:creationId xmlns:a16="http://schemas.microsoft.com/office/drawing/2014/main" id="{76A69DFD-A573-50DB-89C4-5A9DDC5A4D22}"/>
              </a:ext>
            </a:extLst>
          </p:cNvPr>
          <p:cNvPicPr>
            <a:picLocks/>
          </p:cNvPicPr>
          <p:nvPr/>
        </p:nvPicPr>
        <p:blipFill>
          <a:blip r:embed="rId6"/>
          <a:stretch>
            <a:fillRect/>
          </a:stretch>
        </p:blipFill>
        <p:spPr>
          <a:xfrm>
            <a:off x="2863850" y="5122863"/>
            <a:ext cx="2324100" cy="1181100"/>
          </a:xfrm>
          <a:prstGeom prst="rect">
            <a:avLst/>
          </a:prstGeom>
        </p:spPr>
      </p:pic>
      <p:sp>
        <p:nvSpPr>
          <p:cNvPr id="8" name="Content Placeholder 7">
            <a:extLst>
              <a:ext uri="{FF2B5EF4-FFF2-40B4-BE49-F238E27FC236}">
                <a16:creationId xmlns:a16="http://schemas.microsoft.com/office/drawing/2014/main" id="{BA00CD14-5B9C-5257-290F-C40E0ADC52F8}"/>
              </a:ext>
            </a:extLst>
          </p:cNvPr>
          <p:cNvSpPr>
            <a:spLocks noGrp="1"/>
          </p:cNvSpPr>
          <p:nvPr>
            <p:ph sz="quarter" idx="20"/>
          </p:nvPr>
        </p:nvSpPr>
        <p:spPr>
          <a:xfrm>
            <a:off x="8996087" y="5714117"/>
            <a:ext cx="2945088" cy="395157"/>
          </a:xfrm>
        </p:spPr>
        <p:txBody>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5104519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19"/>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ABCF-9552-05A5-409C-0AA83371A5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D60B2B-A8C9-752E-E5CD-DF80A31983DD}"/>
              </a:ext>
            </a:extLst>
          </p:cNvPr>
          <p:cNvSpPr>
            <a:spLocks noGrp="1"/>
          </p:cNvSpPr>
          <p:nvPr>
            <p:ph type="title"/>
          </p:nvPr>
        </p:nvSpPr>
        <p:spPr>
          <a:xfrm>
            <a:off x="273600" y="122592"/>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r>
              <a:rPr lang="es-US" sz="2400" b="1" i="0" strike="noStrike" cap="none" spc="0" baseline="0">
                <a:solidFill>
                  <a:srgbClr val="D62714"/>
                </a:solidFill>
                <a:effectLst/>
                <a:latin typeface="Libre Franklin"/>
                <a:ea typeface="Libre Franklin"/>
                <a:cs typeface="Libre Franklin"/>
              </a:rPr>
              <a:t>(1 de 3)</a:t>
            </a:r>
            <a:endParaRPr lang="en-US" sz="2400">
              <a:solidFill>
                <a:srgbClr val="D62714"/>
              </a:solidFill>
            </a:endParaRPr>
          </a:p>
        </p:txBody>
      </p:sp>
      <p:sp>
        <p:nvSpPr>
          <p:cNvPr id="6" name="Content Placeholder 5">
            <a:extLst>
              <a:ext uri="{FF2B5EF4-FFF2-40B4-BE49-F238E27FC236}">
                <a16:creationId xmlns:a16="http://schemas.microsoft.com/office/drawing/2014/main" id="{827770ED-53CF-972D-2986-8F01B5132171}"/>
              </a:ext>
            </a:extLst>
          </p:cNvPr>
          <p:cNvSpPr>
            <a:spLocks noGrp="1"/>
          </p:cNvSpPr>
          <p:nvPr>
            <p:ph sz="quarter" idx="17"/>
          </p:nvPr>
        </p:nvSpPr>
        <p:spPr>
          <a:xfrm>
            <a:off x="4523933" y="2935460"/>
            <a:ext cx="3463619" cy="493540"/>
          </a:xfrm>
        </p:spPr>
        <p:txBody>
          <a:bodyPr/>
          <a:lstStyle/>
          <a:p>
            <a:r>
              <a:rPr lang="es-US" sz="2000" b="0" i="0" strike="noStrike" cap="none" spc="0" baseline="0">
                <a:solidFill>
                  <a:srgbClr val="000000"/>
                </a:solidFill>
                <a:effectLst/>
                <a:latin typeface="Libre Franklin"/>
                <a:ea typeface="Libre Franklin"/>
                <a:cs typeface="Libre Franklin"/>
                <a:hlinkClick r:id="rId3" history="0"/>
              </a:rPr>
              <a:t>Parte 1 del video Nivelar</a:t>
            </a:r>
            <a:endParaRPr lang="en-US" sz="2000"/>
          </a:p>
          <a:p>
            <a:endParaRPr lang="en-US"/>
          </a:p>
        </p:txBody>
      </p:sp>
    </p:spTree>
    <p:extLst>
      <p:ext uri="{BB962C8B-B14F-4D97-AF65-F5344CB8AC3E}">
        <p14:creationId xmlns:p14="http://schemas.microsoft.com/office/powerpoint/2010/main" val="3539310682"/>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C514C-1237-3058-5474-393ADA4B6C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678C38-FBC0-DEEC-D2FF-B0E5443CD887}"/>
              </a:ext>
            </a:extLst>
          </p:cNvPr>
          <p:cNvSpPr>
            <a:spLocks noGrp="1"/>
          </p:cNvSpPr>
          <p:nvPr>
            <p:ph type="title"/>
          </p:nvPr>
        </p:nvSpPr>
        <p:spPr>
          <a:xfrm>
            <a:off x="273601" y="122592"/>
            <a:ext cx="3853232" cy="1260000"/>
          </a:xfrm>
        </p:spPr>
        <p:txBody>
          <a:bodyPr/>
          <a:lstStyle/>
          <a:p>
            <a:r>
              <a:rPr lang="es-US" sz="3000" b="1" i="0" strike="noStrike" cap="none" spc="0" baseline="0" dirty="0">
                <a:solidFill>
                  <a:srgbClr val="FFFFFF"/>
                </a:solidFill>
                <a:effectLst/>
                <a:latin typeface="Libre Franklin"/>
                <a:ea typeface="Libre Franklin"/>
                <a:cs typeface="Libre Franklin"/>
              </a:rPr>
              <a:t> Presentar </a:t>
            </a:r>
            <a:br>
              <a:rPr sz="3000" dirty="0"/>
            </a:br>
            <a:r>
              <a:rPr lang="es-US" sz="2400" b="1" i="0" strike="noStrike" cap="none" spc="0" baseline="0" dirty="0">
                <a:solidFill>
                  <a:srgbClr val="D62714"/>
                </a:solidFill>
                <a:effectLst/>
                <a:latin typeface="Libre Franklin"/>
                <a:ea typeface="Libre Franklin"/>
                <a:cs typeface="Libre Franklin"/>
              </a:rPr>
              <a:t>(2 de 3)</a:t>
            </a:r>
            <a:endParaRPr lang="en-US" sz="2400" dirty="0">
              <a:solidFill>
                <a:srgbClr val="D62714"/>
              </a:solidFill>
            </a:endParaRPr>
          </a:p>
        </p:txBody>
      </p:sp>
      <p:pic>
        <p:nvPicPr>
          <p:cNvPr id="5" name="Picture 4" descr="Edición para estudiantes: 5.º grado, módulo 2, tema D, lección 17">
            <a:extLst>
              <a:ext uri="{FF2B5EF4-FFF2-40B4-BE49-F238E27FC236}">
                <a16:creationId xmlns:a16="http://schemas.microsoft.com/office/drawing/2014/main" id="{AB6FB295-0B9B-FD35-0E09-FB6CE914EC8C}"/>
              </a:ext>
            </a:extLst>
          </p:cNvPr>
          <p:cNvPicPr/>
          <p:nvPr/>
        </p:nvPicPr>
        <p:blipFill>
          <a:blip r:embed="rId3"/>
          <a:stretch>
            <a:fillRect/>
          </a:stretch>
        </p:blipFill>
        <p:spPr>
          <a:xfrm rot="5400000">
            <a:off x="5243527" y="-337882"/>
            <a:ext cx="5577840" cy="7132320"/>
          </a:xfrm>
          <a:prstGeom prst="rect">
            <a:avLst/>
          </a:prstGeom>
          <a:ln>
            <a:solidFill>
              <a:schemeClr val="tx1"/>
            </a:solidFill>
          </a:ln>
        </p:spPr>
      </p:pic>
    </p:spTree>
    <p:extLst>
      <p:ext uri="{BB962C8B-B14F-4D97-AF65-F5344CB8AC3E}">
        <p14:creationId xmlns:p14="http://schemas.microsoft.com/office/powerpoint/2010/main" val="4271462637"/>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29FBD-D97C-BDE3-1960-7047AB1337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339308-9245-131F-831B-B1104AF65D89}"/>
              </a:ext>
            </a:extLst>
          </p:cNvPr>
          <p:cNvSpPr>
            <a:spLocks noGrp="1"/>
          </p:cNvSpPr>
          <p:nvPr>
            <p:ph type="title"/>
          </p:nvPr>
        </p:nvSpPr>
        <p:spPr>
          <a:xfrm>
            <a:off x="273600" y="122592"/>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r>
              <a:rPr lang="es-US" sz="2400" b="1" i="0" strike="noStrike" cap="none" spc="0" baseline="0">
                <a:solidFill>
                  <a:srgbClr val="D62714"/>
                </a:solidFill>
                <a:effectLst/>
                <a:latin typeface="Libre Franklin"/>
                <a:ea typeface="Libre Franklin"/>
                <a:cs typeface="Libre Franklin"/>
              </a:rPr>
              <a:t>(3 de 3)</a:t>
            </a:r>
            <a:endParaRPr lang="en-US" sz="2400">
              <a:solidFill>
                <a:srgbClr val="D62714"/>
              </a:solidFill>
            </a:endParaRPr>
          </a:p>
        </p:txBody>
      </p:sp>
      <p:sp>
        <p:nvSpPr>
          <p:cNvPr id="5" name="Content Placeholder 4">
            <a:extLst>
              <a:ext uri="{FF2B5EF4-FFF2-40B4-BE49-F238E27FC236}">
                <a16:creationId xmlns:a16="http://schemas.microsoft.com/office/drawing/2014/main" id="{3674605C-4177-5336-F76D-A6D2B450F62D}"/>
              </a:ext>
            </a:extLst>
          </p:cNvPr>
          <p:cNvSpPr>
            <a:spLocks noGrp="1"/>
          </p:cNvSpPr>
          <p:nvPr>
            <p:ph sz="quarter" idx="16"/>
          </p:nvPr>
        </p:nvSpPr>
        <p:spPr>
          <a:xfrm>
            <a:off x="4497027" y="2971800"/>
            <a:ext cx="3842302" cy="521208"/>
          </a:xfrm>
        </p:spPr>
        <p:txBody>
          <a:bodyPr/>
          <a:lstStyle/>
          <a:p>
            <a:r>
              <a:rPr lang="es-US" sz="2000" b="0" i="0" strike="noStrike" cap="none" spc="0" baseline="0">
                <a:solidFill>
                  <a:srgbClr val="000000"/>
                </a:solidFill>
                <a:effectLst/>
                <a:latin typeface="Libre Franklin"/>
                <a:ea typeface="Libre Franklin"/>
                <a:cs typeface="Libre Franklin"/>
                <a:hlinkClick r:id="rId3" history="0"/>
              </a:rPr>
              <a:t>Parte 2 del video Nivelar</a:t>
            </a:r>
            <a:endParaRPr lang="en-US" sz="2000"/>
          </a:p>
          <a:p>
            <a:endParaRPr lang="en-US"/>
          </a:p>
        </p:txBody>
      </p:sp>
    </p:spTree>
    <p:extLst>
      <p:ext uri="{BB962C8B-B14F-4D97-AF65-F5344CB8AC3E}">
        <p14:creationId xmlns:p14="http://schemas.microsoft.com/office/powerpoint/2010/main" val="776930739"/>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C1A73-3E27-0F76-9A9B-F3F84DC66D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6E1F48-0348-5C92-FA42-FCEEDAD8C7F3}"/>
              </a:ext>
            </a:extLst>
          </p:cNvPr>
          <p:cNvSpPr>
            <a:spLocks noGrp="1"/>
          </p:cNvSpPr>
          <p:nvPr>
            <p:ph type="title"/>
          </p:nvPr>
        </p:nvSpPr>
        <p:spPr>
          <a:xfrm>
            <a:off x="273600" y="86496"/>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Redistribuir en partes iguales datos de fracciones (1 de 4)</a:t>
            </a:r>
            <a:endParaRPr lang="en-US" sz="2400" dirty="0">
              <a:solidFill>
                <a:srgbClr val="D62714"/>
              </a:solidFill>
            </a:endParaRPr>
          </a:p>
        </p:txBody>
      </p:sp>
      <p:pic>
        <p:nvPicPr>
          <p:cNvPr id="3" name="Picture 2" descr="Diapositiva en blanco">
            <a:extLst>
              <a:ext uri="{FF2B5EF4-FFF2-40B4-BE49-F238E27FC236}">
                <a16:creationId xmlns:a16="http://schemas.microsoft.com/office/drawing/2014/main" id="{7B1B1849-AEE4-6270-7B95-5811202B090D}"/>
              </a:ext>
            </a:extLst>
          </p:cNvPr>
          <p:cNvPicPr>
            <a:picLocks noChangeAspect="1"/>
          </p:cNvPicPr>
          <p:nvPr/>
        </p:nvPicPr>
        <p:blipFill>
          <a:blip r:embed="rId3"/>
          <a:stretch>
            <a:fillRect/>
          </a:stretch>
        </p:blipFill>
        <p:spPr>
          <a:xfrm>
            <a:off x="3672037" y="2019879"/>
            <a:ext cx="4876800" cy="4210050"/>
          </a:xfrm>
          <a:prstGeom prst="rect">
            <a:avLst/>
          </a:prstGeom>
        </p:spPr>
      </p:pic>
    </p:spTree>
    <p:extLst>
      <p:ext uri="{BB962C8B-B14F-4D97-AF65-F5344CB8AC3E}">
        <p14:creationId xmlns:p14="http://schemas.microsoft.com/office/powerpoint/2010/main" val="3600253763"/>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73658-D384-5CC9-2B14-35506CDE4B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E9612C-DFE2-155C-121B-778A4C2B51A0}"/>
              </a:ext>
            </a:extLst>
          </p:cNvPr>
          <p:cNvSpPr>
            <a:spLocks noGrp="1"/>
          </p:cNvSpPr>
          <p:nvPr>
            <p:ph type="title"/>
          </p:nvPr>
        </p:nvSpPr>
        <p:spPr>
          <a:xfrm>
            <a:off x="273600" y="8649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Redistribuir en partes iguales datos de fracciones (2 de 4)</a:t>
            </a:r>
            <a:endParaRPr lang="en-US" sz="2400"/>
          </a:p>
        </p:txBody>
      </p:sp>
      <p:sp>
        <p:nvSpPr>
          <p:cNvPr id="5" name="Content Placeholder 4">
            <a:extLst>
              <a:ext uri="{FF2B5EF4-FFF2-40B4-BE49-F238E27FC236}">
                <a16:creationId xmlns:a16="http://schemas.microsoft.com/office/drawing/2014/main" id="{C439F9A1-77D4-4283-5689-AE099E249E4F}"/>
              </a:ext>
            </a:extLst>
          </p:cNvPr>
          <p:cNvSpPr>
            <a:spLocks noGrp="1"/>
          </p:cNvSpPr>
          <p:nvPr>
            <p:ph sz="quarter" idx="16"/>
          </p:nvPr>
        </p:nvSpPr>
        <p:spPr>
          <a:xfrm>
            <a:off x="4495647" y="2970657"/>
            <a:ext cx="4081425" cy="531495"/>
          </a:xfrm>
        </p:spPr>
        <p:txBody>
          <a:bodyPr/>
          <a:lstStyle/>
          <a:p>
            <a:r>
              <a:rPr lang="es-US" sz="2000" b="0" i="0" strike="noStrike" cap="none" spc="0" baseline="0">
                <a:solidFill>
                  <a:srgbClr val="000000"/>
                </a:solidFill>
                <a:effectLst/>
                <a:latin typeface="Libre Franklin"/>
                <a:ea typeface="Libre Franklin"/>
                <a:cs typeface="Libre Franklin"/>
                <a:hlinkClick r:id="rId3" history="0"/>
              </a:rPr>
              <a:t>Parte 3 del video Nivelar</a:t>
            </a:r>
            <a:endParaRPr lang="en-US" sz="2000"/>
          </a:p>
          <a:p>
            <a:endParaRPr lang="en-US"/>
          </a:p>
        </p:txBody>
      </p:sp>
    </p:spTree>
    <p:extLst>
      <p:ext uri="{BB962C8B-B14F-4D97-AF65-F5344CB8AC3E}">
        <p14:creationId xmlns:p14="http://schemas.microsoft.com/office/powerpoint/2010/main" val="1045050059"/>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19675-E839-6A7F-CA0E-3CEA5E1232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1777C9-20B9-72D4-A291-14350FBEFEA2}"/>
              </a:ext>
            </a:extLst>
          </p:cNvPr>
          <p:cNvSpPr>
            <a:spLocks noGrp="1"/>
          </p:cNvSpPr>
          <p:nvPr>
            <p:ph type="title"/>
          </p:nvPr>
        </p:nvSpPr>
        <p:spPr>
          <a:xfrm>
            <a:off x="273600" y="8649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Redistribuir en partes iguales datos de fracciones (3 de 4)</a:t>
            </a:r>
            <a:endParaRPr lang="en-US" sz="2400">
              <a:solidFill>
                <a:srgbClr val="D62714"/>
              </a:solidFill>
            </a:endParaRPr>
          </a:p>
        </p:txBody>
      </p:sp>
      <p:pic>
        <p:nvPicPr>
          <p:cNvPr id="4" name="Picture 3" descr="Un diagrama de puntos titulado Líquido en vasos medidores. La balanza está rotulada Líquido, en vasos. Las marcas de graduación de la balanza están numeradas de 0 a uno. Las marcas están rotuladas 0, un octavo, un cuarto, 3 octavos, un medio, 5 octavos, 3 cuartos, 7 octavos, uno. Los datos marcados: 8 X en un medio.">
            <a:extLst>
              <a:ext uri="{FF2B5EF4-FFF2-40B4-BE49-F238E27FC236}">
                <a16:creationId xmlns:a16="http://schemas.microsoft.com/office/drawing/2014/main" id="{3C968040-0B87-D446-F0F9-CCE9191BA8EB}"/>
              </a:ext>
            </a:extLst>
          </p:cNvPr>
          <p:cNvPicPr>
            <a:picLocks noChangeAspect="1"/>
          </p:cNvPicPr>
          <p:nvPr/>
        </p:nvPicPr>
        <p:blipFill>
          <a:blip r:embed="rId3"/>
          <a:stretch>
            <a:fillRect/>
          </a:stretch>
        </p:blipFill>
        <p:spPr>
          <a:xfrm>
            <a:off x="3271413" y="1547328"/>
            <a:ext cx="5649174" cy="4684105"/>
          </a:xfrm>
          <a:prstGeom prst="rect">
            <a:avLst/>
          </a:prstGeom>
        </p:spPr>
      </p:pic>
    </p:spTree>
    <p:extLst>
      <p:ext uri="{BB962C8B-B14F-4D97-AF65-F5344CB8AC3E}">
        <p14:creationId xmlns:p14="http://schemas.microsoft.com/office/powerpoint/2010/main" val="284925529"/>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17516-6A5D-71DA-565A-4E2668AF74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BC5DBE-7732-CDCD-B029-6725BF7AD4F4}"/>
              </a:ext>
            </a:extLst>
          </p:cNvPr>
          <p:cNvSpPr>
            <a:spLocks noGrp="1"/>
          </p:cNvSpPr>
          <p:nvPr>
            <p:ph type="title"/>
          </p:nvPr>
        </p:nvSpPr>
        <p:spPr>
          <a:xfrm>
            <a:off x="273600" y="8649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Redistribuir en partes iguales datos de fracciones (4 de 4)</a:t>
            </a:r>
            <a:endParaRPr lang="en-US" sz="2400">
              <a:solidFill>
                <a:srgbClr val="D62714"/>
              </a:solidFill>
            </a:endParaRPr>
          </a:p>
        </p:txBody>
      </p:sp>
      <p:pic>
        <p:nvPicPr>
          <p:cNvPr id="4" name="Picture 3" descr="Dos diagramas de puntos. Cada diagrama se titula Líquido en tazas medidoras. La balanza está rotulada Líquido, en tazas. Las marcas de graduación de la balanza están numeradas de 0 a uno. Marcas rotuladas: 0, un octavo, un cuarto, tres octavos, un medio, cinco octavos, tres cuartos, siete octavos, uno. Los datos marcados en el primer diagrama de puntos, son: 3 X en 1 cuarto. 1 X en 3 octavos. 2 X en 5 octavos. 1 X en 3 cuartos. 1 X en siete octavos. Datos marcados en el segundo diagrama de puntos: 8 X en un medio.">
            <a:extLst>
              <a:ext uri="{FF2B5EF4-FFF2-40B4-BE49-F238E27FC236}">
                <a16:creationId xmlns:a16="http://schemas.microsoft.com/office/drawing/2014/main" id="{74BF044F-5B09-33A8-C16A-89F7711238AF}"/>
              </a:ext>
            </a:extLst>
          </p:cNvPr>
          <p:cNvPicPr>
            <a:picLocks noChangeAspect="1"/>
          </p:cNvPicPr>
          <p:nvPr/>
        </p:nvPicPr>
        <p:blipFill>
          <a:blip r:embed="rId3"/>
          <a:stretch>
            <a:fillRect/>
          </a:stretch>
        </p:blipFill>
        <p:spPr>
          <a:xfrm>
            <a:off x="1955497" y="1613474"/>
            <a:ext cx="8327300" cy="4371832"/>
          </a:xfrm>
          <a:prstGeom prst="rect">
            <a:avLst/>
          </a:prstGeom>
        </p:spPr>
      </p:pic>
    </p:spTree>
    <p:extLst>
      <p:ext uri="{BB962C8B-B14F-4D97-AF65-F5344CB8AC3E}">
        <p14:creationId xmlns:p14="http://schemas.microsoft.com/office/powerpoint/2010/main" val="107949010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82920-111B-45F1-E7FB-50627CB88E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63A302-60D3-F9D1-82C0-10D37C5AAE8C}"/>
              </a:ext>
            </a:extLst>
          </p:cNvPr>
          <p:cNvSpPr>
            <a:spLocks noGrp="1"/>
          </p:cNvSpPr>
          <p:nvPr>
            <p:ph type="title"/>
          </p:nvPr>
        </p:nvSpPr>
        <p:spPr>
          <a:xfrm>
            <a:off x="273600" y="8649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Redistribuir en partes iguales datos en números mixtos</a:t>
            </a:r>
          </a:p>
        </p:txBody>
      </p:sp>
      <p:pic>
        <p:nvPicPr>
          <p:cNvPr id="7" name="Picture 6" descr="Un diagrama de puntos titulado Mantequilla en la panadería. La escala está rotulada Mantequilla, en libras. Las marcas de graduación de la escala están numeradas de 0 a 2 y 6 octavos, con un salto de línea entre 0 y 1 y 4 octavos. Marcas rotuladas: 0, uno y 4 octavos, uno y 5 octavos, uno y 6 octavos, uno y 7 octavos, 2, 2 y 1 octavo, 2 y 2 octavos, 2 y 3 octavos, 2 y 4 octavos, 2 y 5 octavos, y 2 y 6 octavos. Datos marcados: 2 X en 1 y 4 octavos. 2 X en 1 y 6 octavos. 2 X en 1 y 6 octavos. 3 X en 2 y 2 octavos. 1 X en 2 y 6 octavos.">
            <a:extLst>
              <a:ext uri="{FF2B5EF4-FFF2-40B4-BE49-F238E27FC236}">
                <a16:creationId xmlns:a16="http://schemas.microsoft.com/office/drawing/2014/main" id="{DEB66454-84F5-F485-8A5A-6D4D52A71E5F}"/>
              </a:ext>
            </a:extLst>
          </p:cNvPr>
          <p:cNvPicPr>
            <a:picLocks noChangeAspect="1"/>
          </p:cNvPicPr>
          <p:nvPr/>
        </p:nvPicPr>
        <p:blipFill>
          <a:blip r:embed="rId3"/>
          <a:stretch>
            <a:fillRect/>
          </a:stretch>
        </p:blipFill>
        <p:spPr>
          <a:xfrm>
            <a:off x="1551261" y="1945669"/>
            <a:ext cx="9107446" cy="4288090"/>
          </a:xfrm>
          <a:prstGeom prst="rect">
            <a:avLst/>
          </a:prstGeom>
        </p:spPr>
      </p:pic>
    </p:spTree>
    <p:extLst>
      <p:ext uri="{BB962C8B-B14F-4D97-AF65-F5344CB8AC3E}">
        <p14:creationId xmlns:p14="http://schemas.microsoft.com/office/powerpoint/2010/main" val="185005533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ADB31-E850-25FC-CFCC-AC3A30EE23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F7FF2D-FFF4-1DAA-6BF3-8FF4C1829121}"/>
              </a:ext>
            </a:extLst>
          </p:cNvPr>
          <p:cNvSpPr>
            <a:spLocks noGrp="1"/>
          </p:cNvSpPr>
          <p:nvPr>
            <p:ph type="title"/>
          </p:nvPr>
        </p:nvSpPr>
        <p:spPr>
          <a:xfrm>
            <a:off x="273600" y="8649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Compartir, comparar y conectar (1 de 2)</a:t>
            </a:r>
          </a:p>
        </p:txBody>
      </p:sp>
      <p:pic>
        <p:nvPicPr>
          <p:cNvPr id="4" name="Picture 3" descr="Diapositiva en blanco">
            <a:extLst>
              <a:ext uri="{FF2B5EF4-FFF2-40B4-BE49-F238E27FC236}">
                <a16:creationId xmlns:a16="http://schemas.microsoft.com/office/drawing/2014/main" id="{B468DE1A-8644-A34B-DCBD-7EF636954CE5}"/>
              </a:ext>
            </a:extLst>
          </p:cNvPr>
          <p:cNvPicPr>
            <a:picLocks noChangeAspect="1"/>
          </p:cNvPicPr>
          <p:nvPr/>
        </p:nvPicPr>
        <p:blipFill>
          <a:blip r:embed="rId3"/>
          <a:stretch>
            <a:fillRect/>
          </a:stretch>
        </p:blipFill>
        <p:spPr>
          <a:xfrm>
            <a:off x="3672036" y="2019879"/>
            <a:ext cx="4876800" cy="4210050"/>
          </a:xfrm>
          <a:prstGeom prst="rect">
            <a:avLst/>
          </a:prstGeom>
        </p:spPr>
      </p:pic>
    </p:spTree>
    <p:extLst>
      <p:ext uri="{BB962C8B-B14F-4D97-AF65-F5344CB8AC3E}">
        <p14:creationId xmlns:p14="http://schemas.microsoft.com/office/powerpoint/2010/main" val="2073308226"/>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F4C12-AD5C-95D4-073E-BD118CAA37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BDCF7D-48E4-04C0-9B4D-824FE33EB27D}"/>
              </a:ext>
            </a:extLst>
          </p:cNvPr>
          <p:cNvSpPr>
            <a:spLocks noGrp="1"/>
          </p:cNvSpPr>
          <p:nvPr>
            <p:ph type="title"/>
          </p:nvPr>
        </p:nvSpPr>
        <p:spPr>
          <a:xfrm>
            <a:off x="273600" y="8649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Compartir, comparar y conectar (2 de 2)</a:t>
            </a:r>
          </a:p>
        </p:txBody>
      </p:sp>
      <p:pic>
        <p:nvPicPr>
          <p:cNvPr id="7" name="Picture 6" descr="Un diagrama de puntos titulado Mantequilla en la panadería. La balanza está rotulada Mantequilla, en libras. Las marcas de graduación de la balanza están numeradas de 0 a 2 y 6 octavos, con un salto de línea entre 0 y 1 y 4 octavos. Marcas rotuladas: 0, uno y 4 octavos, uno y 5 octavos, uno y 6 octavos, uno y 7 octavos, 2, 2 y 1 octavo, 2 y 2 octavos, 2 y 3 octavos, 2 y 4 octavos, 2 y 5 octavos, y 2 y 6 octavos. Datos marcados: 8 X en 2.">
            <a:extLst>
              <a:ext uri="{FF2B5EF4-FFF2-40B4-BE49-F238E27FC236}">
                <a16:creationId xmlns:a16="http://schemas.microsoft.com/office/drawing/2014/main" id="{99C612E9-5077-3B67-784B-F240488A8245}"/>
              </a:ext>
            </a:extLst>
          </p:cNvPr>
          <p:cNvPicPr>
            <a:picLocks noChangeAspect="1"/>
          </p:cNvPicPr>
          <p:nvPr/>
        </p:nvPicPr>
        <p:blipFill>
          <a:blip r:embed="rId3"/>
          <a:stretch>
            <a:fillRect/>
          </a:stretch>
        </p:blipFill>
        <p:spPr>
          <a:xfrm>
            <a:off x="2992112" y="1550849"/>
            <a:ext cx="6217840" cy="4684105"/>
          </a:xfrm>
          <a:prstGeom prst="rect">
            <a:avLst/>
          </a:prstGeom>
        </p:spPr>
      </p:pic>
    </p:spTree>
    <p:extLst>
      <p:ext uri="{BB962C8B-B14F-4D97-AF65-F5344CB8AC3E}">
        <p14:creationId xmlns:p14="http://schemas.microsoft.com/office/powerpoint/2010/main" val="12746488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C25C3-A11F-723D-16D0-1FCD45416390}"/>
              </a:ext>
            </a:extLst>
          </p:cNvPr>
          <p:cNvSpPr>
            <a:spLocks noGrp="1"/>
          </p:cNvSpPr>
          <p:nvPr>
            <p:ph type="title"/>
          </p:nvPr>
        </p:nvSpPr>
        <p:spPr>
          <a:xfrm>
            <a:off x="273598" y="74464"/>
            <a:ext cx="4563097"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(1 de 4)</a:t>
            </a:r>
            <a:endParaRPr lang="en-US" sz="2400" dirty="0"/>
          </a:p>
        </p:txBody>
      </p:sp>
      <p:pic>
        <p:nvPicPr>
          <p:cNvPr id="5" name="Picture 4" descr="Edición para estudiantes: 5.° grado, módulo 2, tema D, lección 17, página 1">
            <a:extLst>
              <a:ext uri="{FF2B5EF4-FFF2-40B4-BE49-F238E27FC236}">
                <a16:creationId xmlns:a16="http://schemas.microsoft.com/office/drawing/2014/main" id="{9D5DAB5B-3783-450D-AC1B-DF8F7B17378A}"/>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811321403"/>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82B2B-1D08-FF60-1824-4768420DA8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35DD92-8A42-A1E8-B820-2BF923E7225D}"/>
              </a:ext>
            </a:extLst>
          </p:cNvPr>
          <p:cNvSpPr>
            <a:spLocks noGrp="1"/>
          </p:cNvSpPr>
          <p:nvPr>
            <p:ph type="title"/>
          </p:nvPr>
        </p:nvSpPr>
        <p:spPr>
          <a:xfrm>
            <a:off x="273598" y="74464"/>
            <a:ext cx="4623255"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(2 de 4)</a:t>
            </a:r>
            <a:endParaRPr lang="en-US" sz="2400" dirty="0"/>
          </a:p>
        </p:txBody>
      </p:sp>
      <p:pic>
        <p:nvPicPr>
          <p:cNvPr id="5" name="Picture 4" descr="Edición para estudiantes: 5.° grado, módulo 2, tema D, lección 17, página 2">
            <a:extLst>
              <a:ext uri="{FF2B5EF4-FFF2-40B4-BE49-F238E27FC236}">
                <a16:creationId xmlns:a16="http://schemas.microsoft.com/office/drawing/2014/main" id="{09FC7173-C448-4D8E-940D-3400AABF1305}"/>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1638086738"/>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175D8-DC43-E258-C03E-00278DCD85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A099AD-C51A-DC37-DE04-8D06D341F12A}"/>
              </a:ext>
            </a:extLst>
          </p:cNvPr>
          <p:cNvSpPr>
            <a:spLocks noGrp="1"/>
          </p:cNvSpPr>
          <p:nvPr>
            <p:ph type="title"/>
          </p:nvPr>
        </p:nvSpPr>
        <p:spPr>
          <a:xfrm>
            <a:off x="273598" y="74464"/>
            <a:ext cx="4575128"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(3 de 4)</a:t>
            </a:r>
            <a:endParaRPr lang="en-US" sz="2400" dirty="0"/>
          </a:p>
        </p:txBody>
      </p:sp>
      <p:pic>
        <p:nvPicPr>
          <p:cNvPr id="5" name="Picture 4" descr="Edición para estudiantes: 5.° grado, módulo 2, tema D, lección 17, página 3">
            <a:extLst>
              <a:ext uri="{FF2B5EF4-FFF2-40B4-BE49-F238E27FC236}">
                <a16:creationId xmlns:a16="http://schemas.microsoft.com/office/drawing/2014/main" id="{37CBB155-BE5B-437F-9E30-CA566E6899D2}"/>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3795088467"/>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05C505-4FCB-81F7-40ED-0C8BD43164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9DB600-0EF9-2A60-58C8-8F85D9646D1E}"/>
              </a:ext>
            </a:extLst>
          </p:cNvPr>
          <p:cNvSpPr>
            <a:spLocks noGrp="1"/>
          </p:cNvSpPr>
          <p:nvPr>
            <p:ph type="title"/>
          </p:nvPr>
        </p:nvSpPr>
        <p:spPr>
          <a:xfrm>
            <a:off x="273598" y="74464"/>
            <a:ext cx="4551065"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(4 de 4)</a:t>
            </a:r>
            <a:endParaRPr lang="en-US" sz="2400" dirty="0"/>
          </a:p>
        </p:txBody>
      </p:sp>
      <p:pic>
        <p:nvPicPr>
          <p:cNvPr id="5" name="Picture 4" descr="Edición para estudiantes: 5.° grado, módulo 2, tema D, lección 17, página 4">
            <a:extLst>
              <a:ext uri="{FF2B5EF4-FFF2-40B4-BE49-F238E27FC236}">
                <a16:creationId xmlns:a16="http://schemas.microsoft.com/office/drawing/2014/main" id="{73D28B5B-0EF7-4287-95E3-5132374B98EF}"/>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398850693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60FC8-ACBB-E37E-31F5-D55443F03C36}"/>
              </a:ext>
            </a:extLst>
          </p:cNvPr>
          <p:cNvSpPr>
            <a:spLocks noGrp="1"/>
          </p:cNvSpPr>
          <p:nvPr>
            <p:ph type="title"/>
          </p:nvPr>
        </p:nvSpPr>
        <p:spPr>
          <a:xfrm>
            <a:off x="273599" y="146656"/>
            <a:ext cx="11667600"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Concluir </a:t>
            </a:r>
            <a:br>
              <a:rPr sz="3000" dirty="0"/>
            </a:br>
            <a:r>
              <a:rPr lang="es-US" sz="2400" b="1" i="0" strike="noStrike" cap="none" spc="0" baseline="0" dirty="0">
                <a:solidFill>
                  <a:srgbClr val="D62714"/>
                </a:solidFill>
                <a:effectLst/>
                <a:latin typeface="Libre Franklin"/>
                <a:ea typeface="Libre Franklin"/>
                <a:cs typeface="Libre Franklin"/>
              </a:rPr>
              <a:t>Reflexión final</a:t>
            </a:r>
            <a:endParaRPr lang="en-US" sz="2400" dirty="0"/>
          </a:p>
        </p:txBody>
      </p:sp>
      <p:sp>
        <p:nvSpPr>
          <p:cNvPr id="3" name="Content Placeholder 2">
            <a:extLst>
              <a:ext uri="{FF2B5EF4-FFF2-40B4-BE49-F238E27FC236}">
                <a16:creationId xmlns:a16="http://schemas.microsoft.com/office/drawing/2014/main" id="{FD21826A-8AA1-F0BA-1DF4-8ED8436DB1AC}"/>
              </a:ext>
            </a:extLst>
          </p:cNvPr>
          <p:cNvSpPr>
            <a:spLocks noGrp="1"/>
          </p:cNvSpPr>
          <p:nvPr>
            <p:ph sz="quarter" idx="26"/>
          </p:nvPr>
        </p:nvSpPr>
        <p:spPr>
          <a:xfrm>
            <a:off x="296863" y="1501774"/>
            <a:ext cx="11181263" cy="1076834"/>
          </a:xfrm>
        </p:spPr>
        <p:txBody>
          <a:bodyPr/>
          <a:lstStyle/>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¿Intentaron un nuevo método para redistribuir los datos en alguno de los problemas del Grupo de problemas? Expliquen.</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¿Cómo cambia la medida más frecuente al redistribuir en partes iguales una cantidad total?</a:t>
            </a:r>
          </a:p>
        </p:txBody>
      </p:sp>
    </p:spTree>
    <p:extLst>
      <p:ext uri="{BB962C8B-B14F-4D97-AF65-F5344CB8AC3E}">
        <p14:creationId xmlns:p14="http://schemas.microsoft.com/office/powerpoint/2010/main" val="212145941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48712-E3BC-FD9E-36AE-F58AAA90AF1C}"/>
              </a:ext>
            </a:extLst>
          </p:cNvPr>
          <p:cNvSpPr>
            <a:spLocks noGrp="1"/>
          </p:cNvSpPr>
          <p:nvPr>
            <p:ph type="title"/>
          </p:nvPr>
        </p:nvSpPr>
        <p:spPr>
          <a:xfrm>
            <a:off x="273600" y="146656"/>
            <a:ext cx="3997611"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Concluir </a:t>
            </a:r>
            <a:br>
              <a:rPr sz="3000" dirty="0"/>
            </a:br>
            <a:r>
              <a:rPr lang="es-US" sz="2400" b="1" i="0" strike="noStrike" cap="none" spc="0" baseline="0" dirty="0">
                <a:solidFill>
                  <a:srgbClr val="D62714"/>
                </a:solidFill>
                <a:effectLst/>
                <a:latin typeface="Libre Franklin"/>
                <a:ea typeface="Libre Franklin"/>
                <a:cs typeface="Libre Franklin"/>
              </a:rPr>
              <a:t>Boleto de salida</a:t>
            </a:r>
            <a:endParaRPr lang="en-US" sz="2400" dirty="0"/>
          </a:p>
        </p:txBody>
      </p:sp>
      <p:pic>
        <p:nvPicPr>
          <p:cNvPr id="6" name="Picture 5" descr="Edición para estudiantes: 5.º grado, módulo 2, tema D, lección 17">
            <a:extLst>
              <a:ext uri="{FF2B5EF4-FFF2-40B4-BE49-F238E27FC236}">
                <a16:creationId xmlns:a16="http://schemas.microsoft.com/office/drawing/2014/main" id="{34854CB5-740D-4AEA-92E4-1C83795AADD3}"/>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4253031291"/>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D5E45F1-FD4C-44C8-9CA0-617F2B407B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7080BC5-91BF-4EFA-8AB4-9FCA7752B4AD}">
  <ds:schemaRefs>
    <ds:schemaRef ds:uri="http://schemas.microsoft.com/sharepoint/v3/contenttype/forms"/>
  </ds:schemaRefs>
</ds:datastoreItem>
</file>

<file path=customXml/itemProps3.xml><?xml version="1.0" encoding="utf-8"?>
<ds:datastoreItem xmlns:ds="http://schemas.openxmlformats.org/officeDocument/2006/customXml" ds:itemID="{041FEFAD-E6CE-45A9-8EFE-2037AF78EA91}">
  <ds:schemaRefs>
    <ds:schemaRef ds:uri="837caeac-2aa5-41c1-9bca-2ac065ad7039"/>
    <ds:schemaRef ds:uri="http://purl.org/dc/elements/1.1/"/>
    <ds:schemaRef ds:uri="http://purl.org/dc/dcmitype/"/>
    <ds:schemaRef ds:uri="http://schemas.microsoft.com/office/2006/metadata/propertie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5454de79-deb2-452d-9c5c-6bf68d99f938"/>
    <ds:schemaRef ds:uri="http://www.w3.org/XML/1998/namespace"/>
    <ds:schemaRef ds:uri="3bb81e40-ca7d-41cb-aaab-8c632f3d7372"/>
    <ds:schemaRef ds:uri="b56b1dbd-347e-459c-8e23-8e8473b844c2"/>
  </ds:schemaRefs>
</ds:datastoreItem>
</file>

<file path=docMetadata/LabelInfo.xml><?xml version="1.0" encoding="utf-8"?>
<clbl:labelList xmlns:clbl="http://schemas.microsoft.com/office/2020/mipLabelMetadata">
  <clbl:label id="{34319bed-6257-48d4-b77a-948b3602eca8}" enabled="0" method="" siteId="{34319bed-6257-48d4-b77a-948b3602eca8}" removed="1"/>
</clbl:labelList>
</file>

<file path=docProps/app.xml><?xml version="1.0" encoding="utf-8"?>
<Properties xmlns="http://schemas.openxmlformats.org/officeDocument/2006/extended-properties" xmlns:vt="http://schemas.openxmlformats.org/officeDocument/2006/docPropsVTypes">
  <TotalTime>6166</TotalTime>
  <Words>3354</Words>
  <Application>Microsoft Office PowerPoint</Application>
  <PresentationFormat>Widescreen</PresentationFormat>
  <Paragraphs>327</Paragraphs>
  <Slides>28</Slides>
  <Notes>28</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28</vt:i4>
      </vt:variant>
    </vt:vector>
  </HeadingPairs>
  <TitlesOfParts>
    <vt:vector size="39" baseType="lpstr">
      <vt:lpstr>STIX Two Text</vt:lpstr>
      <vt:lpstr>Libre Franklin</vt:lpstr>
      <vt:lpstr>Aptos Display</vt:lpstr>
      <vt:lpstr>Cambria</vt:lpstr>
      <vt:lpstr>Arial</vt:lpstr>
      <vt:lpstr>Aptos</vt:lpstr>
      <vt:lpstr>1_Custom Design</vt:lpstr>
      <vt:lpstr>2_Office Theme</vt:lpstr>
      <vt:lpstr>Custom Design</vt:lpstr>
      <vt:lpstr>3_Custom Design</vt:lpstr>
      <vt:lpstr>2_Custom Design</vt:lpstr>
      <vt:lpstr>Resolver problemas al redistribuir una cantidad total en partes iguales</vt:lpstr>
      <vt:lpstr> Fluidez  Intercambio con la pizarra blanca: Relacionar la suma repetida con la multiplicación (1 de 5)</vt:lpstr>
      <vt:lpstr> Fluidez  Intercambio con la pizarra blanca: Relacionar la suma repetida con la multiplicación (2 de 5)</vt:lpstr>
      <vt:lpstr> Fluidez  Intercambio con la pizarra blanca: Relacionar la suma repetida con la multiplicación (3 de 5)</vt:lpstr>
      <vt:lpstr> Fluidez  Intercambio con la pizarra blanca: Relacionar la suma repetida con la multiplicación (4 de 5)</vt:lpstr>
      <vt:lpstr> Fluidez  Intercambio con la pizarra blanca: Relacionar la suma repetida con la multiplicación (5 de 5)</vt:lpstr>
      <vt:lpstr> Fluidez  Contar de un medio en un medio, de un cuarto en un cuarto y de un octavo en un octavo en la recta numérica (1 de 2)</vt:lpstr>
      <vt:lpstr> Fluidez  Contar de un medio en un medio, de un cuarto en un cuarto y de un octavo en un octavo en la recta numérica (2 de 2)</vt:lpstr>
      <vt:lpstr> Fluidez  Intercambio con la pizarra blanca: Sumar y restar fracciones (1 de 4) </vt:lpstr>
      <vt:lpstr> Fluidez  Intercambio con la pizarra blanca: Sumar y restar fracciones (2 de 4) </vt:lpstr>
      <vt:lpstr> Fluidez  Intercambio con la pizarra blanca: Sumar y restar fracciones (3 de 4) </vt:lpstr>
      <vt:lpstr> Fluidez  Intercambio con la pizarra blanca: Sumar y restar fracciones (4 de 4) </vt:lpstr>
      <vt:lpstr> Presentar  (1 de 3)</vt:lpstr>
      <vt:lpstr> Presentar  (2 de 3)</vt:lpstr>
      <vt:lpstr> Presentar  (3 de 3)</vt:lpstr>
      <vt:lpstr> Aprender  Redistribuir en partes iguales datos de fracciones (1 de 4)</vt:lpstr>
      <vt:lpstr> Aprender  Redistribuir en partes iguales datos de fracciones (2 de 4)</vt:lpstr>
      <vt:lpstr> Aprender  Redistribuir en partes iguales datos de fracciones (3 de 4)</vt:lpstr>
      <vt:lpstr> Aprender  Redistribuir en partes iguales datos de fracciones (4 de 4)</vt:lpstr>
      <vt:lpstr> Aprender  Redistribuir en partes iguales datos en números mixtos</vt:lpstr>
      <vt:lpstr> Aprender  Compartir, comparar y conectar (1 de 2)</vt:lpstr>
      <vt:lpstr> Aprender  Compartir, comparar y conectar (2 de 2)</vt:lpstr>
      <vt:lpstr> Aprender Grupo de problemas (1 de 4)</vt:lpstr>
      <vt:lpstr> Aprender Grupo de problemas (2 de 4)</vt:lpstr>
      <vt:lpstr> Aprender Grupo de problemas (3 de 4)</vt:lpstr>
      <vt:lpstr> Aprender Grupo de problemas (4 de 4)</vt:lpstr>
      <vt:lpstr> Concluir  Reflexión final</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Resolver problemas al redistribuir una cantidad total en partes iguales</dc:title>
  <dc:subject>Math</dc:subject>
  <dc:creator>Great Minds PBC</dc:creator>
  <cp:lastModifiedBy>Kristen Hayes</cp:lastModifiedBy>
  <cp:revision>815</cp:revision>
  <dcterms:created xsi:type="dcterms:W3CDTF">2024-08-23T07:11:00Z</dcterms:created>
  <dcterms:modified xsi:type="dcterms:W3CDTF">2025-09-11T04:09:35Z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